
<file path=[Content_Types].xml><?xml version="1.0" encoding="utf-8"?>
<Types xmlns="http://schemas.openxmlformats.org/package/2006/content-types">
  <Default Extension="bin" ContentType="image/unknown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04" r:id="rId3"/>
    <p:sldId id="406" r:id="rId4"/>
    <p:sldId id="407" r:id="rId5"/>
    <p:sldId id="396" r:id="rId6"/>
    <p:sldId id="308" r:id="rId7"/>
    <p:sldId id="310" r:id="rId8"/>
    <p:sldId id="275" r:id="rId9"/>
    <p:sldId id="307" r:id="rId10"/>
    <p:sldId id="276" r:id="rId11"/>
    <p:sldId id="313" r:id="rId12"/>
    <p:sldId id="314" r:id="rId13"/>
    <p:sldId id="397" r:id="rId14"/>
    <p:sldId id="398" r:id="rId15"/>
    <p:sldId id="281" r:id="rId16"/>
    <p:sldId id="401" r:id="rId17"/>
    <p:sldId id="399" r:id="rId18"/>
    <p:sldId id="280" r:id="rId19"/>
    <p:sldId id="283" r:id="rId20"/>
    <p:sldId id="284" r:id="rId21"/>
    <p:sldId id="285" r:id="rId22"/>
    <p:sldId id="286" r:id="rId23"/>
    <p:sldId id="287" r:id="rId24"/>
    <p:sldId id="291" r:id="rId25"/>
    <p:sldId id="289" r:id="rId26"/>
    <p:sldId id="402" r:id="rId27"/>
    <p:sldId id="290" r:id="rId28"/>
    <p:sldId id="312" r:id="rId29"/>
    <p:sldId id="292" r:id="rId30"/>
    <p:sldId id="282" r:id="rId31"/>
    <p:sldId id="294" r:id="rId32"/>
    <p:sldId id="295" r:id="rId33"/>
    <p:sldId id="297" r:id="rId34"/>
    <p:sldId id="296" r:id="rId35"/>
    <p:sldId id="299" r:id="rId36"/>
    <p:sldId id="316" r:id="rId37"/>
    <p:sldId id="315" r:id="rId38"/>
    <p:sldId id="317" r:id="rId39"/>
    <p:sldId id="318" r:id="rId40"/>
    <p:sldId id="323" r:id="rId41"/>
    <p:sldId id="298" r:id="rId42"/>
    <p:sldId id="319" r:id="rId43"/>
    <p:sldId id="302" r:id="rId44"/>
    <p:sldId id="303" r:id="rId45"/>
    <p:sldId id="300" r:id="rId46"/>
    <p:sldId id="346" r:id="rId47"/>
    <p:sldId id="349" r:id="rId48"/>
    <p:sldId id="351" r:id="rId49"/>
    <p:sldId id="352" r:id="rId50"/>
    <p:sldId id="354" r:id="rId51"/>
    <p:sldId id="369" r:id="rId52"/>
    <p:sldId id="370" r:id="rId53"/>
    <p:sldId id="373" r:id="rId54"/>
    <p:sldId id="374" r:id="rId55"/>
    <p:sldId id="355" r:id="rId56"/>
    <p:sldId id="409" r:id="rId57"/>
    <p:sldId id="410" r:id="rId58"/>
    <p:sldId id="411" r:id="rId59"/>
    <p:sldId id="356" r:id="rId60"/>
    <p:sldId id="357" r:id="rId61"/>
    <p:sldId id="376" r:id="rId62"/>
    <p:sldId id="365" r:id="rId63"/>
    <p:sldId id="358" r:id="rId64"/>
    <p:sldId id="375" r:id="rId65"/>
    <p:sldId id="386" r:id="rId66"/>
    <p:sldId id="363" r:id="rId67"/>
    <p:sldId id="364" r:id="rId68"/>
    <p:sldId id="385" r:id="rId6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99"/>
    <a:srgbClr val="7AE6FD"/>
    <a:srgbClr val="CCCCFF"/>
    <a:srgbClr val="69797D"/>
    <a:srgbClr val="FF6600"/>
    <a:srgbClr val="F6851B"/>
    <a:srgbClr val="00FFFF"/>
    <a:srgbClr val="C53C2B"/>
    <a:srgbClr val="FF0000"/>
    <a:srgbClr val="FF99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660"/>
  </p:normalViewPr>
  <p:slideViewPr>
    <p:cSldViewPr snapToGrid="0">
      <p:cViewPr varScale="1">
        <p:scale>
          <a:sx n="63" d="100"/>
          <a:sy n="63" d="100"/>
        </p:scale>
        <p:origin x="78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rgbClr val="FFFF66"/>
              </a:solidFill>
              <a:latin typeface="Abadi" panose="020B0604020104020204" pitchFamily="34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Computational Power</c:v>
                </c:pt>
              </c:strCache>
            </c:strRef>
          </c:tx>
          <c:dPt>
            <c:idx val="0"/>
            <c:bubble3D val="0"/>
            <c:spPr>
              <a:noFill/>
              <a:ln w="38100">
                <a:solidFill>
                  <a:srgbClr val="FFFF66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770B-4D91-9664-72CADF2C2CA6}"/>
              </c:ext>
            </c:extLst>
          </c:dPt>
          <c:dPt>
            <c:idx val="1"/>
            <c:bubble3D val="0"/>
            <c:spPr>
              <a:noFill/>
              <a:ln w="38100">
                <a:solidFill>
                  <a:srgbClr val="FFFF66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770B-4D91-9664-72CADF2C2CA6}"/>
              </c:ext>
            </c:extLst>
          </c:dPt>
          <c:dPt>
            <c:idx val="2"/>
            <c:bubble3D val="0"/>
            <c:spPr>
              <a:noFill/>
              <a:ln w="38100">
                <a:solidFill>
                  <a:srgbClr val="FFFF66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770B-4D91-9664-72CADF2C2CA6}"/>
              </c:ext>
            </c:extLst>
          </c:dPt>
          <c:dPt>
            <c:idx val="3"/>
            <c:bubble3D val="0"/>
            <c:spPr>
              <a:noFill/>
              <a:ln w="38100">
                <a:solidFill>
                  <a:srgbClr val="FFFF66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6-770B-4D91-9664-72CADF2C2CA6}"/>
              </c:ext>
            </c:extLst>
          </c:dPt>
          <c:dPt>
            <c:idx val="4"/>
            <c:bubble3D val="0"/>
            <c:spPr>
              <a:noFill/>
              <a:ln w="38100">
                <a:solidFill>
                  <a:srgbClr val="FFFF66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770B-4D91-9664-72CADF2C2CA6}"/>
              </c:ext>
            </c:extLst>
          </c:dPt>
          <c:cat>
            <c:strRef>
              <c:f>Sheet1!$A$2:$A$6</c:f>
              <c:strCache>
                <c:ptCount val="5"/>
                <c:pt idx="0">
                  <c:v>nyc97</c:v>
                </c:pt>
                <c:pt idx="1">
                  <c:v>gov89</c:v>
                </c:pt>
                <c:pt idx="2">
                  <c:v>ojs_t</c:v>
                </c:pt>
                <c:pt idx="3">
                  <c:v>5_rs</c:v>
                </c:pt>
                <c:pt idx="4">
                  <c:v>112_r9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30</c:v>
                </c:pt>
                <c:pt idx="1">
                  <c:v>30</c:v>
                </c:pt>
                <c:pt idx="2">
                  <c:v>20</c:v>
                </c:pt>
                <c:pt idx="3">
                  <c:v>10</c:v>
                </c:pt>
                <c:pt idx="4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70B-4D91-9664-72CADF2C2CA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Abadi" panose="020B0604020104020204" pitchFamily="34" charset="0"/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rgbClr val="FFFF66"/>
              </a:solidFill>
              <a:latin typeface="Abadi" panose="020B0604020104020204" pitchFamily="34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Computational Power</c:v>
                </c:pt>
              </c:strCache>
            </c:strRef>
          </c:tx>
          <c:dPt>
            <c:idx val="0"/>
            <c:bubble3D val="0"/>
            <c:spPr>
              <a:solidFill>
                <a:srgbClr val="FF9966"/>
              </a:solidFill>
              <a:ln w="38100">
                <a:solidFill>
                  <a:srgbClr val="FF6600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770B-4D91-9664-72CADF2C2CA6}"/>
              </c:ext>
            </c:extLst>
          </c:dPt>
          <c:dPt>
            <c:idx val="1"/>
            <c:bubble3D val="0"/>
            <c:spPr>
              <a:noFill/>
              <a:ln w="38100">
                <a:solidFill>
                  <a:srgbClr val="FFFF66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770B-4D91-9664-72CADF2C2CA6}"/>
              </c:ext>
            </c:extLst>
          </c:dPt>
          <c:dPt>
            <c:idx val="2"/>
            <c:bubble3D val="0"/>
            <c:spPr>
              <a:noFill/>
              <a:ln w="38100">
                <a:solidFill>
                  <a:srgbClr val="FFFF66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770B-4D91-9664-72CADF2C2CA6}"/>
              </c:ext>
            </c:extLst>
          </c:dPt>
          <c:dPt>
            <c:idx val="3"/>
            <c:bubble3D val="0"/>
            <c:spPr>
              <a:noFill/>
              <a:ln w="38100">
                <a:solidFill>
                  <a:srgbClr val="FFFF66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6-770B-4D91-9664-72CADF2C2CA6}"/>
              </c:ext>
            </c:extLst>
          </c:dPt>
          <c:dPt>
            <c:idx val="4"/>
            <c:bubble3D val="0"/>
            <c:spPr>
              <a:noFill/>
              <a:ln w="38100">
                <a:solidFill>
                  <a:srgbClr val="FFFF66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770B-4D91-9664-72CADF2C2CA6}"/>
              </c:ext>
            </c:extLst>
          </c:dPt>
          <c:cat>
            <c:strRef>
              <c:f>Sheet1!$A$2:$A$5</c:f>
              <c:strCache>
                <c:ptCount val="4"/>
                <c:pt idx="0">
                  <c:v>nyc97</c:v>
                </c:pt>
                <c:pt idx="1">
                  <c:v>gov89</c:v>
                </c:pt>
                <c:pt idx="2">
                  <c:v>5_rs</c:v>
                </c:pt>
                <c:pt idx="3">
                  <c:v>112_r9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50</c:v>
                </c:pt>
                <c:pt idx="1">
                  <c:v>30</c:v>
                </c:pt>
                <c:pt idx="2">
                  <c:v>10</c:v>
                </c:pt>
                <c:pt idx="3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70B-4D91-9664-72CADF2C2CA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Abadi" panose="020B0604020104020204" pitchFamily="34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Reversed" id="24">
  <a:schemeClr val="accent4"/>
</cs:colorStyle>
</file>

<file path=ppt/charts/colors2.xml><?xml version="1.0" encoding="utf-8"?>
<cs:colorStyle xmlns:cs="http://schemas.microsoft.com/office/drawing/2012/chartStyle" xmlns:a="http://schemas.openxmlformats.org/drawingml/2006/main" meth="withinLinearReversed" id="24">
  <a:schemeClr val="accent4"/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487439-F16F-430B-BA6D-5D73F5EAC6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88C2C7-BDE5-4EF8-9699-2D5AF0F7F5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EB5D01-5FA6-4A81-BEBE-5F5DABA42B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5CB46-55C1-4181-B6A3-F93D47E9C455}" type="datetimeFigureOut">
              <a:rPr lang="en-US" smtClean="0"/>
              <a:t>9/9/2022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78963F-83DE-44AC-90B1-19024DBE85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83F8A2-0780-47E9-98F1-563CC50C9E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FD471-0ED1-4098-BFBC-4A89F5E5AD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905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7DD53-238C-427C-9D67-81647BFD85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3FD027-9685-4175-B33C-E3E98B51DB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505603-E02E-4DCD-96A5-524BCF044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5CB46-55C1-4181-B6A3-F93D47E9C455}" type="datetimeFigureOut">
              <a:rPr lang="en-US" smtClean="0"/>
              <a:t>9/9/2022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9FCB39-318B-4C2A-A127-B290D64C6A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497BDD-D495-471E-9A43-9DD7F0937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FD471-0ED1-4098-BFBC-4A89F5E5AD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8059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0F221AA-98A6-4B79-9175-83358D05043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8D7A2A2-7FF1-42C2-BDEE-170B9EFB5C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E56C56-A343-4148-9FF2-ACEBE32662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5CB46-55C1-4181-B6A3-F93D47E9C455}" type="datetimeFigureOut">
              <a:rPr lang="en-US" smtClean="0"/>
              <a:t>9/9/2022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95A4C2-DE92-4711-8FDB-EEFF21D653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1DCD3A-8223-4A7C-A4D2-2459A37F8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FD471-0ED1-4098-BFBC-4A89F5E5AD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738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197CD-FDC7-43AB-943C-23F97DA13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DDC58E-500A-4BB4-A580-F20FE53655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3125D2-40BF-47F9-83DF-489003B269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5CB46-55C1-4181-B6A3-F93D47E9C455}" type="datetimeFigureOut">
              <a:rPr lang="en-US" smtClean="0"/>
              <a:t>9/9/2022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B02358-07A0-4403-B48D-7A685953D8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B5E193-973A-4288-A2E8-89A804CEA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FD471-0ED1-4098-BFBC-4A89F5E5AD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5116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2C3DA-0AFB-42AF-8BD4-7EBA0E65C3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769A66-C0B3-4AE0-BF81-1D769ED97E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A8A861-1111-40A9-A19D-08C80FAEA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5CB46-55C1-4181-B6A3-F93D47E9C455}" type="datetimeFigureOut">
              <a:rPr lang="en-US" smtClean="0"/>
              <a:t>9/9/2022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04DD7D-7A7B-43C3-9303-A244974170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C8F3C8-49EC-40CE-BE5D-2FA366239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FD471-0ED1-4098-BFBC-4A89F5E5AD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7771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9D0E40-F3EA-44B7-A7ED-266BC7ED74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E69388-1D84-4E0F-B89C-67108CFBE8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592394-27B6-4E4B-BBD2-42B4C64F55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61FE86-C35E-4BB2-B040-49D295ABA0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5CB46-55C1-4181-B6A3-F93D47E9C455}" type="datetimeFigureOut">
              <a:rPr lang="en-US" smtClean="0"/>
              <a:t>9/9/2022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8D29D9-2FA1-4D23-BC9B-EF0303BD10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91200E-C595-42ED-9DAB-3668654E5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FD471-0ED1-4098-BFBC-4A89F5E5AD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0269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48E8DC-E1C0-4147-A58C-38C6FB690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97E709-D4CC-4B5E-A759-A482BCAF83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376C47-910A-4B35-A28F-7ADE60E306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C75609C-B5BE-4357-9644-CBCBD0DB95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044E2E7-7E34-4E91-8405-88F7593DEEE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A4481E5-043A-4592-82F5-3D0B0A7B5C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5CB46-55C1-4181-B6A3-F93D47E9C455}" type="datetimeFigureOut">
              <a:rPr lang="en-US" smtClean="0"/>
              <a:t>9/9/2022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2FC90E9-7C14-4D06-A185-66803CAF4D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FF76BC9-F069-4FA6-BCA7-418324842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FD471-0ED1-4098-BFBC-4A89F5E5AD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78112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4FA0E-DB6B-41E0-8DA5-0D329991E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4496A47-181A-4732-9960-DCE9209B2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5CB46-55C1-4181-B6A3-F93D47E9C455}" type="datetimeFigureOut">
              <a:rPr lang="en-US" smtClean="0"/>
              <a:t>9/9/2022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9066A8-BC92-4AAD-9C7F-852E3EF88C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D0B2A7-DA7B-4BF6-9407-71420D2CA6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FD471-0ED1-4098-BFBC-4A89F5E5AD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5616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A43A772-5F55-4BC5-8580-35B61E0BF8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5CB46-55C1-4181-B6A3-F93D47E9C455}" type="datetimeFigureOut">
              <a:rPr lang="en-US" smtClean="0"/>
              <a:t>9/9/2022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E60A072-41B5-4C30-B0FD-F2DB0B3FE9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814CC1-444E-4C85-AD46-CF24A64ADD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FD471-0ED1-4098-BFBC-4A89F5E5AD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7707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07446-DA02-4D25-9DB8-016FED4F8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8E59DF-057A-4192-813C-43178F3396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5BE91F-B2F6-4E95-8C28-CB8C73DEDB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3D3A97-ED47-4785-A542-D313941778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5CB46-55C1-4181-B6A3-F93D47E9C455}" type="datetimeFigureOut">
              <a:rPr lang="en-US" smtClean="0"/>
              <a:t>9/9/2022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D24E53-5312-4048-A8D0-3FF0635857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AE9E96-B632-4682-A68D-9989FC57D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FD471-0ED1-4098-BFBC-4A89F5E5AD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308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7D6BC-AC67-45A9-901F-9C99D35B19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409AA7F-B75B-4943-A765-45C705C155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EC23B0-7B36-4603-85A1-E5DB9F432C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0692D6-F6A5-41AC-B133-23FC3E631A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5CB46-55C1-4181-B6A3-F93D47E9C455}" type="datetimeFigureOut">
              <a:rPr lang="en-US" smtClean="0"/>
              <a:t>9/9/2022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F66778-FC11-48F3-BDAF-C9A0F24C50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3ADEFD-9F4A-443D-9BB1-BBE4229F23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FD471-0ED1-4098-BFBC-4A89F5E5AD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0073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D026099-FE19-429D-A9EF-A7CF7115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DB39AC-A445-4ABC-8F2A-47E95351B4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2B0E34-5981-4A0C-AB35-3CE98B347A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15CB46-55C1-4181-B6A3-F93D47E9C455}" type="datetimeFigureOut">
              <a:rPr lang="en-US" smtClean="0"/>
              <a:t>9/9/2022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3B313B-94CB-4C54-8A68-0BA9E9B5E5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1DAB7C-71DE-48DE-9B7D-FDF333C45C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8FD471-0ED1-4098-BFBC-4A89F5E5AD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405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7.svg"/><Relationship Id="rId7" Type="http://schemas.openxmlformats.org/officeDocument/2006/relationships/image" Target="../media/image9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openxmlformats.org/officeDocument/2006/relationships/image" Target="../media/image3.svg"/><Relationship Id="rId4" Type="http://schemas.openxmlformats.org/officeDocument/2006/relationships/image" Target="../media/image2.png"/><Relationship Id="rId9" Type="http://schemas.openxmlformats.org/officeDocument/2006/relationships/image" Target="../media/image11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7.svg"/><Relationship Id="rId7" Type="http://schemas.openxmlformats.org/officeDocument/2006/relationships/image" Target="../media/image13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openxmlformats.org/officeDocument/2006/relationships/image" Target="../media/image3.svg"/><Relationship Id="rId4" Type="http://schemas.openxmlformats.org/officeDocument/2006/relationships/image" Target="../media/image2.png"/><Relationship Id="rId9" Type="http://schemas.openxmlformats.org/officeDocument/2006/relationships/image" Target="../media/image15.sv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19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7.svg"/><Relationship Id="rId7" Type="http://schemas.openxmlformats.org/officeDocument/2006/relationships/image" Target="../media/image13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openxmlformats.org/officeDocument/2006/relationships/image" Target="../media/image3.svg"/><Relationship Id="rId4" Type="http://schemas.openxmlformats.org/officeDocument/2006/relationships/image" Target="../media/image2.png"/><Relationship Id="rId9" Type="http://schemas.openxmlformats.org/officeDocument/2006/relationships/image" Target="../media/image15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5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24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3.svg"/><Relationship Id="rId7" Type="http://schemas.openxmlformats.org/officeDocument/2006/relationships/image" Target="../media/image1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Relationship Id="rId9" Type="http://schemas.openxmlformats.org/officeDocument/2006/relationships/image" Target="../media/image19.sv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22.svg"/><Relationship Id="rId7" Type="http://schemas.openxmlformats.org/officeDocument/2006/relationships/image" Target="../media/image17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11" Type="http://schemas.openxmlformats.org/officeDocument/2006/relationships/image" Target="../media/image26.svg"/><Relationship Id="rId5" Type="http://schemas.openxmlformats.org/officeDocument/2006/relationships/image" Target="../media/image3.svg"/><Relationship Id="rId10" Type="http://schemas.openxmlformats.org/officeDocument/2006/relationships/image" Target="../media/image25.png"/><Relationship Id="rId4" Type="http://schemas.openxmlformats.org/officeDocument/2006/relationships/image" Target="../media/image2.png"/><Relationship Id="rId9" Type="http://schemas.openxmlformats.org/officeDocument/2006/relationships/image" Target="../media/image19.sv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22.svg"/><Relationship Id="rId7" Type="http://schemas.openxmlformats.org/officeDocument/2006/relationships/image" Target="../media/image5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Relationship Id="rId9" Type="http://schemas.openxmlformats.org/officeDocument/2006/relationships/image" Target="../media/image19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24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30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.png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3.svg"/><Relationship Id="rId7" Type="http://schemas.openxmlformats.org/officeDocument/2006/relationships/image" Target="../media/image30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.png"/><Relationship Id="rId5" Type="http://schemas.openxmlformats.org/officeDocument/2006/relationships/image" Target="../media/image32.svg"/><Relationship Id="rId4" Type="http://schemas.openxmlformats.org/officeDocument/2006/relationships/image" Target="../media/image31.png"/><Relationship Id="rId9" Type="http://schemas.openxmlformats.org/officeDocument/2006/relationships/image" Target="../media/image34.sv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19.svg"/><Relationship Id="rId3" Type="http://schemas.openxmlformats.org/officeDocument/2006/relationships/image" Target="../media/image3.svg"/><Relationship Id="rId7" Type="http://schemas.openxmlformats.org/officeDocument/2006/relationships/image" Target="../media/image34.svg"/><Relationship Id="rId12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.png"/><Relationship Id="rId11" Type="http://schemas.openxmlformats.org/officeDocument/2006/relationships/image" Target="../media/image5.svg"/><Relationship Id="rId5" Type="http://schemas.openxmlformats.org/officeDocument/2006/relationships/image" Target="../media/image30.svg"/><Relationship Id="rId10" Type="http://schemas.openxmlformats.org/officeDocument/2006/relationships/image" Target="../media/image4.png"/><Relationship Id="rId4" Type="http://schemas.openxmlformats.org/officeDocument/2006/relationships/image" Target="../media/image29.png"/><Relationship Id="rId9" Type="http://schemas.openxmlformats.org/officeDocument/2006/relationships/image" Target="../media/image36.sv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3.svg"/><Relationship Id="rId7" Type="http://schemas.openxmlformats.org/officeDocument/2006/relationships/image" Target="../media/image1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11" Type="http://schemas.openxmlformats.org/officeDocument/2006/relationships/image" Target="../media/image38.svg"/><Relationship Id="rId5" Type="http://schemas.openxmlformats.org/officeDocument/2006/relationships/image" Target="../media/image34.svg"/><Relationship Id="rId10" Type="http://schemas.openxmlformats.org/officeDocument/2006/relationships/image" Target="../media/image37.png"/><Relationship Id="rId4" Type="http://schemas.openxmlformats.org/officeDocument/2006/relationships/image" Target="../media/image33.png"/><Relationship Id="rId9" Type="http://schemas.openxmlformats.org/officeDocument/2006/relationships/image" Target="../media/image19.sv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2.svg"/><Relationship Id="rId3" Type="http://schemas.openxmlformats.org/officeDocument/2006/relationships/image" Target="../media/image3.svg"/><Relationship Id="rId7" Type="http://schemas.openxmlformats.org/officeDocument/2006/relationships/image" Target="../media/image13.svg"/><Relationship Id="rId12" Type="http://schemas.openxmlformats.org/officeDocument/2006/relationships/image" Target="../media/image41.png"/><Relationship Id="rId17" Type="http://schemas.openxmlformats.org/officeDocument/2006/relationships/image" Target="../media/image46.svg"/><Relationship Id="rId2" Type="http://schemas.openxmlformats.org/officeDocument/2006/relationships/image" Target="../media/image2.png"/><Relationship Id="rId16" Type="http://schemas.openxmlformats.org/officeDocument/2006/relationships/image" Target="../media/image4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11" Type="http://schemas.openxmlformats.org/officeDocument/2006/relationships/image" Target="../media/image19.svg"/><Relationship Id="rId5" Type="http://schemas.openxmlformats.org/officeDocument/2006/relationships/image" Target="../media/image34.svg"/><Relationship Id="rId15" Type="http://schemas.openxmlformats.org/officeDocument/2006/relationships/image" Target="../media/image44.svg"/><Relationship Id="rId10" Type="http://schemas.openxmlformats.org/officeDocument/2006/relationships/image" Target="../media/image18.png"/><Relationship Id="rId4" Type="http://schemas.openxmlformats.org/officeDocument/2006/relationships/image" Target="../media/image33.png"/><Relationship Id="rId9" Type="http://schemas.openxmlformats.org/officeDocument/2006/relationships/image" Target="../media/image40.svg"/><Relationship Id="rId14" Type="http://schemas.openxmlformats.org/officeDocument/2006/relationships/image" Target="../media/image43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5.svg"/><Relationship Id="rId3" Type="http://schemas.openxmlformats.org/officeDocument/2006/relationships/image" Target="../media/image3.svg"/><Relationship Id="rId7" Type="http://schemas.openxmlformats.org/officeDocument/2006/relationships/image" Target="../media/image42.svg"/><Relationship Id="rId12" Type="http://schemas.openxmlformats.org/officeDocument/2006/relationships/image" Target="../media/image4.png"/><Relationship Id="rId17" Type="http://schemas.openxmlformats.org/officeDocument/2006/relationships/image" Target="../media/image48.svg"/><Relationship Id="rId2" Type="http://schemas.openxmlformats.org/officeDocument/2006/relationships/image" Target="../media/image2.png"/><Relationship Id="rId16" Type="http://schemas.openxmlformats.org/officeDocument/2006/relationships/image" Target="../media/image4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1.png"/><Relationship Id="rId11" Type="http://schemas.openxmlformats.org/officeDocument/2006/relationships/image" Target="../media/image46.svg"/><Relationship Id="rId5" Type="http://schemas.openxmlformats.org/officeDocument/2006/relationships/image" Target="../media/image34.svg"/><Relationship Id="rId15" Type="http://schemas.openxmlformats.org/officeDocument/2006/relationships/image" Target="../media/image19.svg"/><Relationship Id="rId10" Type="http://schemas.openxmlformats.org/officeDocument/2006/relationships/image" Target="../media/image45.png"/><Relationship Id="rId4" Type="http://schemas.openxmlformats.org/officeDocument/2006/relationships/image" Target="../media/image33.png"/><Relationship Id="rId9" Type="http://schemas.openxmlformats.org/officeDocument/2006/relationships/image" Target="../media/image44.svg"/><Relationship Id="rId14" Type="http://schemas.openxmlformats.org/officeDocument/2006/relationships/image" Target="../media/image18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8.svg"/><Relationship Id="rId3" Type="http://schemas.openxmlformats.org/officeDocument/2006/relationships/image" Target="../media/image3.svg"/><Relationship Id="rId7" Type="http://schemas.openxmlformats.org/officeDocument/2006/relationships/image" Target="../media/image42.svg"/><Relationship Id="rId12" Type="http://schemas.openxmlformats.org/officeDocument/2006/relationships/image" Target="../media/image4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1.png"/><Relationship Id="rId11" Type="http://schemas.openxmlformats.org/officeDocument/2006/relationships/image" Target="../media/image50.svg"/><Relationship Id="rId5" Type="http://schemas.openxmlformats.org/officeDocument/2006/relationships/image" Target="../media/image34.svg"/><Relationship Id="rId15" Type="http://schemas.openxmlformats.org/officeDocument/2006/relationships/image" Target="../media/image52.svg"/><Relationship Id="rId10" Type="http://schemas.openxmlformats.org/officeDocument/2006/relationships/image" Target="../media/image49.png"/><Relationship Id="rId4" Type="http://schemas.openxmlformats.org/officeDocument/2006/relationships/image" Target="../media/image33.png"/><Relationship Id="rId9" Type="http://schemas.openxmlformats.org/officeDocument/2006/relationships/image" Target="../media/image44.svg"/><Relationship Id="rId14" Type="http://schemas.openxmlformats.org/officeDocument/2006/relationships/image" Target="../media/image5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chart" Target="../charts/chart1.xml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svg"/><Relationship Id="rId3" Type="http://schemas.openxmlformats.org/officeDocument/2006/relationships/image" Target="../media/image3.svg"/><Relationship Id="rId7" Type="http://schemas.openxmlformats.org/officeDocument/2006/relationships/image" Target="../media/image5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chart" Target="../charts/chart2.xml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bin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sv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9.svg"/><Relationship Id="rId4" Type="http://schemas.openxmlformats.org/officeDocument/2006/relationships/image" Target="../media/image5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sv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9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9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3.svg"/><Relationship Id="rId7" Type="http://schemas.openxmlformats.org/officeDocument/2006/relationships/image" Target="../media/image9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11" Type="http://schemas.openxmlformats.org/officeDocument/2006/relationships/image" Target="../media/image34.svg"/><Relationship Id="rId5" Type="http://schemas.openxmlformats.org/officeDocument/2006/relationships/image" Target="../media/image22.svg"/><Relationship Id="rId10" Type="http://schemas.openxmlformats.org/officeDocument/2006/relationships/image" Target="../media/image33.png"/><Relationship Id="rId4" Type="http://schemas.openxmlformats.org/officeDocument/2006/relationships/image" Target="../media/image21.png"/><Relationship Id="rId9" Type="http://schemas.openxmlformats.org/officeDocument/2006/relationships/image" Target="../media/image19.sv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svg"/><Relationship Id="rId5" Type="http://schemas.openxmlformats.org/officeDocument/2006/relationships/image" Target="../media/image65.png"/><Relationship Id="rId4" Type="http://schemas.openxmlformats.org/officeDocument/2006/relationships/image" Target="../media/image64.sv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0.svg"/><Relationship Id="rId7" Type="http://schemas.openxmlformats.org/officeDocument/2006/relationships/image" Target="../media/image74.sv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.png"/><Relationship Id="rId5" Type="http://schemas.openxmlformats.org/officeDocument/2006/relationships/image" Target="../media/image72.svg"/><Relationship Id="rId4" Type="http://schemas.openxmlformats.org/officeDocument/2006/relationships/image" Target="../media/image71.png"/><Relationship Id="rId9" Type="http://schemas.openxmlformats.org/officeDocument/2006/relationships/image" Target="../media/image76.sv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sv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text, bottle&#10;&#10;Description automatically generated">
            <a:extLst>
              <a:ext uri="{FF2B5EF4-FFF2-40B4-BE49-F238E27FC236}">
                <a16:creationId xmlns:a16="http://schemas.microsoft.com/office/drawing/2014/main" id="{75BD12DA-1FC6-597F-57EA-B450B86442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25" t="9091" r="7294"/>
          <a:stretch/>
        </p:blipFill>
        <p:spPr>
          <a:xfrm>
            <a:off x="4218032" y="-134301"/>
            <a:ext cx="8838282" cy="699230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D39CB1-C699-4503-B4C8-E5B3D2FE0A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0" y="1122363"/>
            <a:ext cx="5351320" cy="3204134"/>
          </a:xfrm>
        </p:spPr>
        <p:txBody>
          <a:bodyPr anchor="b">
            <a:normAutofit/>
          </a:bodyPr>
          <a:lstStyle/>
          <a:p>
            <a:pPr algn="l"/>
            <a:r>
              <a:rPr lang="en-US" dirty="0">
                <a:latin typeface="Abadi" panose="020B0604020104020204" pitchFamily="34" charset="0"/>
              </a:rPr>
              <a:t>How to Reach Consensus?</a:t>
            </a:r>
            <a:endParaRPr lang="en-US" sz="4400" dirty="0">
              <a:latin typeface="Abadi" panose="020B0604020104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521509-BF40-4C08-9151-A94DD8A7FE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308565"/>
            <a:ext cx="4023359" cy="1470727"/>
          </a:xfrm>
        </p:spPr>
        <p:txBody>
          <a:bodyPr>
            <a:normAutofit/>
          </a:bodyPr>
          <a:lstStyle/>
          <a:p>
            <a:pPr algn="l">
              <a:lnSpc>
                <a:spcPct val="220000"/>
              </a:lnSpc>
              <a:spcBef>
                <a:spcPts val="0"/>
              </a:spcBef>
            </a:pPr>
            <a:r>
              <a:rPr lang="en-US" dirty="0">
                <a:latin typeface="Abadi" panose="020B0604020104020204" pitchFamily="34" charset="0"/>
              </a:rPr>
              <a:t>Tamer </a:t>
            </a:r>
            <a:r>
              <a:rPr lang="en-US" dirty="0" err="1">
                <a:latin typeface="Abadi" panose="020B0604020104020204" pitchFamily="34" charset="0"/>
              </a:rPr>
              <a:t>elMorr</a:t>
            </a:r>
            <a:endParaRPr lang="en-US" dirty="0">
              <a:latin typeface="Abadi" panose="020B0604020104020204" pitchFamily="34" charset="0"/>
            </a:endParaRPr>
          </a:p>
          <a:p>
            <a:pPr algn="l">
              <a:spcBef>
                <a:spcPts val="0"/>
              </a:spcBef>
            </a:pPr>
            <a:r>
              <a:rPr lang="en-US" sz="1800" dirty="0">
                <a:solidFill>
                  <a:srgbClr val="69797D"/>
                </a:solidFill>
                <a:latin typeface="Abadi" panose="020B0604020104020204" pitchFamily="34" charset="0"/>
              </a:rPr>
              <a:t>Tech2Peace NFT Weekend</a:t>
            </a:r>
          </a:p>
          <a:p>
            <a:pPr algn="l"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solidFill>
                  <a:srgbClr val="69797D"/>
                </a:solidFill>
                <a:latin typeface="Abadi" panose="020B0604020104020204" pitchFamily="34" charset="0"/>
              </a:rPr>
              <a:t>September 9, 2022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8767BE9-9CC2-4497-AC4F-CF3A09704F4B}"/>
              </a:ext>
            </a:extLst>
          </p:cNvPr>
          <p:cNvSpPr/>
          <p:nvPr/>
        </p:nvSpPr>
        <p:spPr>
          <a:xfrm>
            <a:off x="209550" y="421950"/>
            <a:ext cx="1695450" cy="6067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9611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roup 50">
            <a:extLst>
              <a:ext uri="{FF2B5EF4-FFF2-40B4-BE49-F238E27FC236}">
                <a16:creationId xmlns:a16="http://schemas.microsoft.com/office/drawing/2014/main" id="{F775BB40-B7AD-4F20-A642-89D0AB9369B3}"/>
              </a:ext>
            </a:extLst>
          </p:cNvPr>
          <p:cNvGrpSpPr/>
          <p:nvPr/>
        </p:nvGrpSpPr>
        <p:grpSpPr>
          <a:xfrm>
            <a:off x="7096936" y="1382497"/>
            <a:ext cx="1196274" cy="819343"/>
            <a:chOff x="3836513" y="3324790"/>
            <a:chExt cx="3359051" cy="2353400"/>
          </a:xfrm>
          <a:noFill/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7CB03C27-F341-401F-ADAC-D4ADDED41273}"/>
                </a:ext>
              </a:extLst>
            </p:cNvPr>
            <p:cNvSpPr/>
            <p:nvPr/>
          </p:nvSpPr>
          <p:spPr>
            <a:xfrm>
              <a:off x="3836513" y="3324790"/>
              <a:ext cx="3359051" cy="2353400"/>
            </a:xfrm>
            <a:prstGeom prst="rect">
              <a:avLst/>
            </a:prstGeom>
            <a:grpFill/>
            <a:ln w="28575">
              <a:solidFill>
                <a:srgbClr val="00FFFF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D6AC1B73-73FC-4FEC-A433-8DFF1FCCAE0D}"/>
                </a:ext>
              </a:extLst>
            </p:cNvPr>
            <p:cNvSpPr txBox="1"/>
            <p:nvPr/>
          </p:nvSpPr>
          <p:spPr>
            <a:xfrm>
              <a:off x="4686813" y="3324790"/>
              <a:ext cx="1609520" cy="648225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  <a:latin typeface="Abadi" panose="020B0604020104020204" pitchFamily="34" charset="0"/>
                </a:rPr>
                <a:t>Ledger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FD9D2205-A2F8-43C7-8EC9-4F12D871784B}"/>
                </a:ext>
              </a:extLst>
            </p:cNvPr>
            <p:cNvCxnSpPr>
              <a:cxnSpLocks/>
            </p:cNvCxnSpPr>
            <p:nvPr/>
          </p:nvCxnSpPr>
          <p:spPr>
            <a:xfrm>
              <a:off x="4005433" y="3918758"/>
              <a:ext cx="2993484" cy="0"/>
            </a:xfrm>
            <a:prstGeom prst="line">
              <a:avLst/>
            </a:prstGeom>
            <a:grpFill/>
            <a:ln w="12700">
              <a:solidFill>
                <a:srgbClr val="00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49" name="Table 41">
            <a:extLst>
              <a:ext uri="{FF2B5EF4-FFF2-40B4-BE49-F238E27FC236}">
                <a16:creationId xmlns:a16="http://schemas.microsoft.com/office/drawing/2014/main" id="{22CD9B26-A7C9-4A42-9E65-D81ABEF3F8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3643054"/>
              </p:ext>
            </p:extLst>
          </p:nvPr>
        </p:nvGraphicFramePr>
        <p:xfrm>
          <a:off x="7189200" y="1550864"/>
          <a:ext cx="1055209" cy="176684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40878">
                  <a:extLst>
                    <a:ext uri="{9D8B030D-6E8A-4147-A177-3AD203B41FA5}">
                      <a16:colId xmlns:a16="http://schemas.microsoft.com/office/drawing/2014/main" val="529969344"/>
                    </a:ext>
                  </a:extLst>
                </a:gridCol>
                <a:gridCol w="353752">
                  <a:extLst>
                    <a:ext uri="{9D8B030D-6E8A-4147-A177-3AD203B41FA5}">
                      <a16:colId xmlns:a16="http://schemas.microsoft.com/office/drawing/2014/main" val="4165621018"/>
                    </a:ext>
                  </a:extLst>
                </a:gridCol>
                <a:gridCol w="304566">
                  <a:extLst>
                    <a:ext uri="{9D8B030D-6E8A-4147-A177-3AD203B41FA5}">
                      <a16:colId xmlns:a16="http://schemas.microsoft.com/office/drawing/2014/main" val="2028900302"/>
                    </a:ext>
                  </a:extLst>
                </a:gridCol>
                <a:gridCol w="256013">
                  <a:extLst>
                    <a:ext uri="{9D8B030D-6E8A-4147-A177-3AD203B41FA5}">
                      <a16:colId xmlns:a16="http://schemas.microsoft.com/office/drawing/2014/main" val="1762467311"/>
                    </a:ext>
                  </a:extLst>
                </a:gridCol>
              </a:tblGrid>
              <a:tr h="106070">
                <a:tc>
                  <a:txBody>
                    <a:bodyPr/>
                    <a:lstStyle/>
                    <a:p>
                      <a:pPr algn="l"/>
                      <a:r>
                        <a:rPr lang="en-US" sz="400" b="0" dirty="0">
                          <a:solidFill>
                            <a:schemeClr val="bg1"/>
                          </a:solidFill>
                        </a:rPr>
                        <a:t>#</a:t>
                      </a:r>
                      <a:endParaRPr lang="en-US" sz="400" b="0" dirty="0">
                        <a:solidFill>
                          <a:schemeClr val="bg1"/>
                        </a:solidFill>
                        <a:latin typeface="Abadi" panose="020B0604020104020204" pitchFamily="34" charset="0"/>
                      </a:endParaRPr>
                    </a:p>
                  </a:txBody>
                  <a:tcPr marL="54762" marR="54762" marT="27382" marB="2738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b="0" dirty="0">
                          <a:solidFill>
                            <a:schemeClr val="bg1"/>
                          </a:solidFill>
                        </a:rPr>
                        <a:t>from</a:t>
                      </a:r>
                      <a:endParaRPr lang="en-US" sz="400" b="0" dirty="0">
                        <a:solidFill>
                          <a:schemeClr val="bg1"/>
                        </a:solidFill>
                        <a:latin typeface="Abadi" panose="020B0604020104020204" pitchFamily="34" charset="0"/>
                      </a:endParaRPr>
                    </a:p>
                  </a:txBody>
                  <a:tcPr marL="54762" marR="54762" marT="27382" marB="27382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b="0" dirty="0">
                          <a:solidFill>
                            <a:schemeClr val="bg1"/>
                          </a:solidFill>
                        </a:rPr>
                        <a:t>to</a:t>
                      </a:r>
                      <a:endParaRPr lang="en-US" sz="400" b="0" dirty="0">
                        <a:solidFill>
                          <a:schemeClr val="bg1"/>
                        </a:solidFill>
                        <a:latin typeface="Abadi" panose="020B0604020104020204" pitchFamily="34" charset="0"/>
                      </a:endParaRPr>
                    </a:p>
                  </a:txBody>
                  <a:tcPr marL="54762" marR="54762" marT="27382" marB="27382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b="0" dirty="0">
                          <a:solidFill>
                            <a:schemeClr val="bg1"/>
                          </a:solidFill>
                        </a:rPr>
                        <a:t>amount</a:t>
                      </a:r>
                      <a:endParaRPr lang="en-US" sz="400" b="0" dirty="0">
                        <a:solidFill>
                          <a:schemeClr val="bg1"/>
                        </a:solidFill>
                        <a:latin typeface="Abadi" panose="020B0604020104020204" pitchFamily="34" charset="0"/>
                      </a:endParaRPr>
                    </a:p>
                  </a:txBody>
                  <a:tcPr marL="54762" marR="54762" marT="27382" marB="27382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6061450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318C2723-1A9A-4F0C-9EBA-A414EA578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70744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badi" panose="020B0604020104020204" pitchFamily="34" charset="0"/>
              </a:rPr>
              <a:t>Decentralized Currency with Strangers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7B539D1-CDBE-47B6-8B6B-CB561FD79252}"/>
              </a:ext>
            </a:extLst>
          </p:cNvPr>
          <p:cNvSpPr/>
          <p:nvPr/>
        </p:nvSpPr>
        <p:spPr>
          <a:xfrm>
            <a:off x="1051206" y="1660737"/>
            <a:ext cx="4593431" cy="3378208"/>
          </a:xfrm>
          <a:prstGeom prst="rect">
            <a:avLst/>
          </a:prstGeom>
          <a:noFill/>
          <a:ln w="28575">
            <a:solidFill>
              <a:srgbClr val="00FF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0D58EE8-5709-42E4-B776-8C55FC322785}"/>
              </a:ext>
            </a:extLst>
          </p:cNvPr>
          <p:cNvSpPr txBox="1"/>
          <p:nvPr/>
        </p:nvSpPr>
        <p:spPr>
          <a:xfrm>
            <a:off x="2668373" y="1806152"/>
            <a:ext cx="13590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badi" panose="020B0604020104020204" pitchFamily="34" charset="0"/>
              </a:rPr>
              <a:t>Ledger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4871BF20-E494-4CAC-9A32-00F775B46BE9}"/>
              </a:ext>
            </a:extLst>
          </p:cNvPr>
          <p:cNvCxnSpPr/>
          <p:nvPr/>
        </p:nvCxnSpPr>
        <p:spPr>
          <a:xfrm>
            <a:off x="1414347" y="2220101"/>
            <a:ext cx="3867150" cy="0"/>
          </a:xfrm>
          <a:prstGeom prst="line">
            <a:avLst/>
          </a:prstGeom>
          <a:ln w="28575">
            <a:solidFill>
              <a:srgbClr val="00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1" name="Table 41">
            <a:extLst>
              <a:ext uri="{FF2B5EF4-FFF2-40B4-BE49-F238E27FC236}">
                <a16:creationId xmlns:a16="http://schemas.microsoft.com/office/drawing/2014/main" id="{35B15C7F-4C4C-4D7D-9EF7-B6B0570B6A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8177115"/>
              </p:ext>
            </p:extLst>
          </p:nvPr>
        </p:nvGraphicFramePr>
        <p:xfrm>
          <a:off x="1429825" y="2357271"/>
          <a:ext cx="3867152" cy="37084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414340">
                  <a:extLst>
                    <a:ext uri="{9D8B030D-6E8A-4147-A177-3AD203B41FA5}">
                      <a16:colId xmlns:a16="http://schemas.microsoft.com/office/drawing/2014/main" val="529969344"/>
                    </a:ext>
                  </a:extLst>
                </a:gridCol>
                <a:gridCol w="1335881">
                  <a:extLst>
                    <a:ext uri="{9D8B030D-6E8A-4147-A177-3AD203B41FA5}">
                      <a16:colId xmlns:a16="http://schemas.microsoft.com/office/drawing/2014/main" val="4165621018"/>
                    </a:ext>
                  </a:extLst>
                </a:gridCol>
                <a:gridCol w="1150143">
                  <a:extLst>
                    <a:ext uri="{9D8B030D-6E8A-4147-A177-3AD203B41FA5}">
                      <a16:colId xmlns:a16="http://schemas.microsoft.com/office/drawing/2014/main" val="2028900302"/>
                    </a:ext>
                  </a:extLst>
                </a:gridCol>
                <a:gridCol w="966788">
                  <a:extLst>
                    <a:ext uri="{9D8B030D-6E8A-4147-A177-3AD203B41FA5}">
                      <a16:colId xmlns:a16="http://schemas.microsoft.com/office/drawing/2014/main" val="17624673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b="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#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from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to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amount</a:t>
                      </a:r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6061450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1FDC139-55E7-44BA-BAC0-9BB6E70EF3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3035432"/>
              </p:ext>
            </p:extLst>
          </p:nvPr>
        </p:nvGraphicFramePr>
        <p:xfrm>
          <a:off x="1384100" y="2732577"/>
          <a:ext cx="3876676" cy="400111"/>
        </p:xfrm>
        <a:graphic>
          <a:graphicData uri="http://schemas.openxmlformats.org/drawingml/2006/table">
            <a:tbl>
              <a:tblPr/>
              <a:tblGrid>
                <a:gridCol w="434321">
                  <a:extLst>
                    <a:ext uri="{9D8B030D-6E8A-4147-A177-3AD203B41FA5}">
                      <a16:colId xmlns:a16="http://schemas.microsoft.com/office/drawing/2014/main" val="3196073436"/>
                    </a:ext>
                  </a:extLst>
                </a:gridCol>
                <a:gridCol w="1326729">
                  <a:extLst>
                    <a:ext uri="{9D8B030D-6E8A-4147-A177-3AD203B41FA5}">
                      <a16:colId xmlns:a16="http://schemas.microsoft.com/office/drawing/2014/main" val="2046397748"/>
                    </a:ext>
                  </a:extLst>
                </a:gridCol>
                <a:gridCol w="1146457">
                  <a:extLst>
                    <a:ext uri="{9D8B030D-6E8A-4147-A177-3AD203B41FA5}">
                      <a16:colId xmlns:a16="http://schemas.microsoft.com/office/drawing/2014/main" val="2273406638"/>
                    </a:ext>
                  </a:extLst>
                </a:gridCol>
                <a:gridCol w="969169">
                  <a:extLst>
                    <a:ext uri="{9D8B030D-6E8A-4147-A177-3AD203B41FA5}">
                      <a16:colId xmlns:a16="http://schemas.microsoft.com/office/drawing/2014/main" val="3325124574"/>
                    </a:ext>
                  </a:extLst>
                </a:gridCol>
              </a:tblGrid>
              <a:tr h="400111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1</a:t>
                      </a:r>
                    </a:p>
                  </a:txBody>
                  <a:tcPr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nyc97</a:t>
                      </a:r>
                      <a:endParaRPr lang="en-US" dirty="0">
                        <a:solidFill>
                          <a:schemeClr val="bg1"/>
                        </a:solidFill>
                        <a:latin typeface="Abadi" panose="020B0604020104020204" pitchFamily="34" charset="0"/>
                      </a:endParaRPr>
                    </a:p>
                  </a:txBody>
                  <a:tcPr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xm835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2$</a:t>
                      </a:r>
                    </a:p>
                  </a:txBody>
                  <a:tcPr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mpd="sng">
                      <a:solidFill>
                        <a:srgbClr val="00FFFF"/>
                      </a:solidFill>
                      <a:prstDash val="soli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021517"/>
                  </a:ext>
                </a:extLst>
              </a:tr>
            </a:tbl>
          </a:graphicData>
        </a:graphic>
      </p:graphicFrame>
      <p:graphicFrame>
        <p:nvGraphicFramePr>
          <p:cNvPr id="77" name="Table 76">
            <a:extLst>
              <a:ext uri="{FF2B5EF4-FFF2-40B4-BE49-F238E27FC236}">
                <a16:creationId xmlns:a16="http://schemas.microsoft.com/office/drawing/2014/main" id="{A551C2FC-B131-4876-A4C7-F301D44628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0166588"/>
              </p:ext>
            </p:extLst>
          </p:nvPr>
        </p:nvGraphicFramePr>
        <p:xfrm>
          <a:off x="1390482" y="3182157"/>
          <a:ext cx="3876676" cy="400111"/>
        </p:xfrm>
        <a:graphic>
          <a:graphicData uri="http://schemas.openxmlformats.org/drawingml/2006/table">
            <a:tbl>
              <a:tblPr/>
              <a:tblGrid>
                <a:gridCol w="434321">
                  <a:extLst>
                    <a:ext uri="{9D8B030D-6E8A-4147-A177-3AD203B41FA5}">
                      <a16:colId xmlns:a16="http://schemas.microsoft.com/office/drawing/2014/main" val="3196073436"/>
                    </a:ext>
                  </a:extLst>
                </a:gridCol>
                <a:gridCol w="1326729">
                  <a:extLst>
                    <a:ext uri="{9D8B030D-6E8A-4147-A177-3AD203B41FA5}">
                      <a16:colId xmlns:a16="http://schemas.microsoft.com/office/drawing/2014/main" val="2046397748"/>
                    </a:ext>
                  </a:extLst>
                </a:gridCol>
                <a:gridCol w="1146457">
                  <a:extLst>
                    <a:ext uri="{9D8B030D-6E8A-4147-A177-3AD203B41FA5}">
                      <a16:colId xmlns:a16="http://schemas.microsoft.com/office/drawing/2014/main" val="2273406638"/>
                    </a:ext>
                  </a:extLst>
                </a:gridCol>
                <a:gridCol w="969169">
                  <a:extLst>
                    <a:ext uri="{9D8B030D-6E8A-4147-A177-3AD203B41FA5}">
                      <a16:colId xmlns:a16="http://schemas.microsoft.com/office/drawing/2014/main" val="3325124574"/>
                    </a:ext>
                  </a:extLst>
                </a:gridCol>
              </a:tblGrid>
              <a:tr h="400111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2</a:t>
                      </a:r>
                    </a:p>
                  </a:txBody>
                  <a:tcPr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17yyr</a:t>
                      </a:r>
                    </a:p>
                  </a:txBody>
                  <a:tcPr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err="1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ojs_t</a:t>
                      </a:r>
                      <a:endParaRPr lang="en-US" dirty="0">
                        <a:solidFill>
                          <a:schemeClr val="bg1"/>
                        </a:solidFill>
                        <a:latin typeface="Abadi" panose="020B0604020104020204" pitchFamily="34" charset="0"/>
                      </a:endParaRPr>
                    </a:p>
                  </a:txBody>
                  <a:tcPr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5$</a:t>
                      </a:r>
                    </a:p>
                  </a:txBody>
                  <a:tcPr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mpd="sng">
                      <a:solidFill>
                        <a:srgbClr val="00FFFF"/>
                      </a:solidFill>
                      <a:prstDash val="soli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021517"/>
                  </a:ext>
                </a:extLst>
              </a:tr>
            </a:tbl>
          </a:graphicData>
        </a:graphic>
      </p:graphicFrame>
      <p:graphicFrame>
        <p:nvGraphicFramePr>
          <p:cNvPr id="79" name="Table 78">
            <a:extLst>
              <a:ext uri="{FF2B5EF4-FFF2-40B4-BE49-F238E27FC236}">
                <a16:creationId xmlns:a16="http://schemas.microsoft.com/office/drawing/2014/main" id="{AF088D7E-EFFD-4DD8-811B-023498A979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7638959"/>
              </p:ext>
            </p:extLst>
          </p:nvPr>
        </p:nvGraphicFramePr>
        <p:xfrm>
          <a:off x="1384100" y="3638194"/>
          <a:ext cx="3876676" cy="400111"/>
        </p:xfrm>
        <a:graphic>
          <a:graphicData uri="http://schemas.openxmlformats.org/drawingml/2006/table">
            <a:tbl>
              <a:tblPr/>
              <a:tblGrid>
                <a:gridCol w="434321">
                  <a:extLst>
                    <a:ext uri="{9D8B030D-6E8A-4147-A177-3AD203B41FA5}">
                      <a16:colId xmlns:a16="http://schemas.microsoft.com/office/drawing/2014/main" val="3196073436"/>
                    </a:ext>
                  </a:extLst>
                </a:gridCol>
                <a:gridCol w="1326729">
                  <a:extLst>
                    <a:ext uri="{9D8B030D-6E8A-4147-A177-3AD203B41FA5}">
                      <a16:colId xmlns:a16="http://schemas.microsoft.com/office/drawing/2014/main" val="2046397748"/>
                    </a:ext>
                  </a:extLst>
                </a:gridCol>
                <a:gridCol w="1146457">
                  <a:extLst>
                    <a:ext uri="{9D8B030D-6E8A-4147-A177-3AD203B41FA5}">
                      <a16:colId xmlns:a16="http://schemas.microsoft.com/office/drawing/2014/main" val="2273406638"/>
                    </a:ext>
                  </a:extLst>
                </a:gridCol>
                <a:gridCol w="969169">
                  <a:extLst>
                    <a:ext uri="{9D8B030D-6E8A-4147-A177-3AD203B41FA5}">
                      <a16:colId xmlns:a16="http://schemas.microsoft.com/office/drawing/2014/main" val="3325124574"/>
                    </a:ext>
                  </a:extLst>
                </a:gridCol>
              </a:tblGrid>
              <a:tr h="400111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3</a:t>
                      </a:r>
                    </a:p>
                  </a:txBody>
                  <a:tcPr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17yyr</a:t>
                      </a:r>
                    </a:p>
                  </a:txBody>
                  <a:tcPr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112_r9</a:t>
                      </a:r>
                    </a:p>
                  </a:txBody>
                  <a:tcPr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1$</a:t>
                      </a:r>
                    </a:p>
                  </a:txBody>
                  <a:tcPr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mpd="sng">
                      <a:solidFill>
                        <a:srgbClr val="00FFFF"/>
                      </a:solidFill>
                      <a:prstDash val="soli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021517"/>
                  </a:ext>
                </a:extLst>
              </a:tr>
            </a:tbl>
          </a:graphicData>
        </a:graphic>
      </p:graphicFrame>
      <p:graphicFrame>
        <p:nvGraphicFramePr>
          <p:cNvPr id="81" name="Table 80">
            <a:extLst>
              <a:ext uri="{FF2B5EF4-FFF2-40B4-BE49-F238E27FC236}">
                <a16:creationId xmlns:a16="http://schemas.microsoft.com/office/drawing/2014/main" id="{8B7AC2D7-4F0B-4CE3-9EF0-CA71108FD2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4941257"/>
              </p:ext>
            </p:extLst>
          </p:nvPr>
        </p:nvGraphicFramePr>
        <p:xfrm>
          <a:off x="1384100" y="4100801"/>
          <a:ext cx="3876676" cy="400111"/>
        </p:xfrm>
        <a:graphic>
          <a:graphicData uri="http://schemas.openxmlformats.org/drawingml/2006/table">
            <a:tbl>
              <a:tblPr/>
              <a:tblGrid>
                <a:gridCol w="434321">
                  <a:extLst>
                    <a:ext uri="{9D8B030D-6E8A-4147-A177-3AD203B41FA5}">
                      <a16:colId xmlns:a16="http://schemas.microsoft.com/office/drawing/2014/main" val="3196073436"/>
                    </a:ext>
                  </a:extLst>
                </a:gridCol>
                <a:gridCol w="1326729">
                  <a:extLst>
                    <a:ext uri="{9D8B030D-6E8A-4147-A177-3AD203B41FA5}">
                      <a16:colId xmlns:a16="http://schemas.microsoft.com/office/drawing/2014/main" val="2046397748"/>
                    </a:ext>
                  </a:extLst>
                </a:gridCol>
                <a:gridCol w="1146457">
                  <a:extLst>
                    <a:ext uri="{9D8B030D-6E8A-4147-A177-3AD203B41FA5}">
                      <a16:colId xmlns:a16="http://schemas.microsoft.com/office/drawing/2014/main" val="2273406638"/>
                    </a:ext>
                  </a:extLst>
                </a:gridCol>
                <a:gridCol w="969169">
                  <a:extLst>
                    <a:ext uri="{9D8B030D-6E8A-4147-A177-3AD203B41FA5}">
                      <a16:colId xmlns:a16="http://schemas.microsoft.com/office/drawing/2014/main" val="3325124574"/>
                    </a:ext>
                  </a:extLst>
                </a:gridCol>
              </a:tblGrid>
              <a:tr h="400111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4</a:t>
                      </a:r>
                    </a:p>
                  </a:txBody>
                  <a:tcPr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gov89</a:t>
                      </a:r>
                    </a:p>
                  </a:txBody>
                  <a:tcPr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nyc97</a:t>
                      </a:r>
                    </a:p>
                  </a:txBody>
                  <a:tcPr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8$</a:t>
                      </a:r>
                    </a:p>
                  </a:txBody>
                  <a:tcPr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mpd="sng">
                      <a:solidFill>
                        <a:srgbClr val="00FFFF"/>
                      </a:solidFill>
                      <a:prstDash val="soli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021517"/>
                  </a:ext>
                </a:extLst>
              </a:tr>
            </a:tbl>
          </a:graphicData>
        </a:graphic>
      </p:graphicFrame>
      <p:graphicFrame>
        <p:nvGraphicFramePr>
          <p:cNvPr id="86" name="Table 85">
            <a:extLst>
              <a:ext uri="{FF2B5EF4-FFF2-40B4-BE49-F238E27FC236}">
                <a16:creationId xmlns:a16="http://schemas.microsoft.com/office/drawing/2014/main" id="{E80A6383-12EC-4244-BFF8-2DCEB727F3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2299257"/>
              </p:ext>
            </p:extLst>
          </p:nvPr>
        </p:nvGraphicFramePr>
        <p:xfrm>
          <a:off x="7198742" y="1673009"/>
          <a:ext cx="1015550" cy="97536"/>
        </p:xfrm>
        <a:graphic>
          <a:graphicData uri="http://schemas.openxmlformats.org/drawingml/2006/table">
            <a:tbl>
              <a:tblPr/>
              <a:tblGrid>
                <a:gridCol w="184868">
                  <a:extLst>
                    <a:ext uri="{9D8B030D-6E8A-4147-A177-3AD203B41FA5}">
                      <a16:colId xmlns:a16="http://schemas.microsoft.com/office/drawing/2014/main" val="3196073436"/>
                    </a:ext>
                  </a:extLst>
                </a:gridCol>
                <a:gridCol w="320156">
                  <a:extLst>
                    <a:ext uri="{9D8B030D-6E8A-4147-A177-3AD203B41FA5}">
                      <a16:colId xmlns:a16="http://schemas.microsoft.com/office/drawing/2014/main" val="2046397748"/>
                    </a:ext>
                  </a:extLst>
                </a:gridCol>
                <a:gridCol w="276654">
                  <a:extLst>
                    <a:ext uri="{9D8B030D-6E8A-4147-A177-3AD203B41FA5}">
                      <a16:colId xmlns:a16="http://schemas.microsoft.com/office/drawing/2014/main" val="2273406638"/>
                    </a:ext>
                  </a:extLst>
                </a:gridCol>
                <a:gridCol w="233872">
                  <a:extLst>
                    <a:ext uri="{9D8B030D-6E8A-4147-A177-3AD203B41FA5}">
                      <a16:colId xmlns:a16="http://schemas.microsoft.com/office/drawing/2014/main" val="3325124574"/>
                    </a:ext>
                  </a:extLst>
                </a:gridCol>
              </a:tblGrid>
              <a:tr h="89400"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1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Alice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Bob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2$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mpd="sng">
                      <a:solidFill>
                        <a:srgbClr val="00FFFF"/>
                      </a:solidFill>
                      <a:prstDash val="soli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021517"/>
                  </a:ext>
                </a:extLst>
              </a:tr>
            </a:tbl>
          </a:graphicData>
        </a:graphic>
      </p:graphicFrame>
      <p:graphicFrame>
        <p:nvGraphicFramePr>
          <p:cNvPr id="87" name="Table 86">
            <a:extLst>
              <a:ext uri="{FF2B5EF4-FFF2-40B4-BE49-F238E27FC236}">
                <a16:creationId xmlns:a16="http://schemas.microsoft.com/office/drawing/2014/main" id="{14A47E84-11A5-4F61-9931-14FD00D47B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8569087"/>
              </p:ext>
            </p:extLst>
          </p:nvPr>
        </p:nvGraphicFramePr>
        <p:xfrm>
          <a:off x="7198742" y="1795528"/>
          <a:ext cx="1015550" cy="97536"/>
        </p:xfrm>
        <a:graphic>
          <a:graphicData uri="http://schemas.openxmlformats.org/drawingml/2006/table">
            <a:tbl>
              <a:tblPr/>
              <a:tblGrid>
                <a:gridCol w="184868">
                  <a:extLst>
                    <a:ext uri="{9D8B030D-6E8A-4147-A177-3AD203B41FA5}">
                      <a16:colId xmlns:a16="http://schemas.microsoft.com/office/drawing/2014/main" val="3196073436"/>
                    </a:ext>
                  </a:extLst>
                </a:gridCol>
                <a:gridCol w="320156">
                  <a:extLst>
                    <a:ext uri="{9D8B030D-6E8A-4147-A177-3AD203B41FA5}">
                      <a16:colId xmlns:a16="http://schemas.microsoft.com/office/drawing/2014/main" val="2046397748"/>
                    </a:ext>
                  </a:extLst>
                </a:gridCol>
                <a:gridCol w="276654">
                  <a:extLst>
                    <a:ext uri="{9D8B030D-6E8A-4147-A177-3AD203B41FA5}">
                      <a16:colId xmlns:a16="http://schemas.microsoft.com/office/drawing/2014/main" val="2273406638"/>
                    </a:ext>
                  </a:extLst>
                </a:gridCol>
                <a:gridCol w="233872">
                  <a:extLst>
                    <a:ext uri="{9D8B030D-6E8A-4147-A177-3AD203B41FA5}">
                      <a16:colId xmlns:a16="http://schemas.microsoft.com/office/drawing/2014/main" val="3325124574"/>
                    </a:ext>
                  </a:extLst>
                </a:gridCol>
              </a:tblGrid>
              <a:tr h="89400"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2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Alice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Dave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5$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mpd="sng">
                      <a:solidFill>
                        <a:srgbClr val="00FFFF"/>
                      </a:solidFill>
                      <a:prstDash val="soli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021517"/>
                  </a:ext>
                </a:extLst>
              </a:tr>
            </a:tbl>
          </a:graphicData>
        </a:graphic>
      </p:graphicFrame>
      <p:graphicFrame>
        <p:nvGraphicFramePr>
          <p:cNvPr id="88" name="Table 87">
            <a:extLst>
              <a:ext uri="{FF2B5EF4-FFF2-40B4-BE49-F238E27FC236}">
                <a16:creationId xmlns:a16="http://schemas.microsoft.com/office/drawing/2014/main" id="{8AA12653-FA21-4D31-B470-FDBC2CAB1F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8675978"/>
              </p:ext>
            </p:extLst>
          </p:nvPr>
        </p:nvGraphicFramePr>
        <p:xfrm>
          <a:off x="7200711" y="1919406"/>
          <a:ext cx="1015550" cy="97536"/>
        </p:xfrm>
        <a:graphic>
          <a:graphicData uri="http://schemas.openxmlformats.org/drawingml/2006/table">
            <a:tbl>
              <a:tblPr/>
              <a:tblGrid>
                <a:gridCol w="184868">
                  <a:extLst>
                    <a:ext uri="{9D8B030D-6E8A-4147-A177-3AD203B41FA5}">
                      <a16:colId xmlns:a16="http://schemas.microsoft.com/office/drawing/2014/main" val="3196073436"/>
                    </a:ext>
                  </a:extLst>
                </a:gridCol>
                <a:gridCol w="320156">
                  <a:extLst>
                    <a:ext uri="{9D8B030D-6E8A-4147-A177-3AD203B41FA5}">
                      <a16:colId xmlns:a16="http://schemas.microsoft.com/office/drawing/2014/main" val="2046397748"/>
                    </a:ext>
                  </a:extLst>
                </a:gridCol>
                <a:gridCol w="276654">
                  <a:extLst>
                    <a:ext uri="{9D8B030D-6E8A-4147-A177-3AD203B41FA5}">
                      <a16:colId xmlns:a16="http://schemas.microsoft.com/office/drawing/2014/main" val="2273406638"/>
                    </a:ext>
                  </a:extLst>
                </a:gridCol>
                <a:gridCol w="233872">
                  <a:extLst>
                    <a:ext uri="{9D8B030D-6E8A-4147-A177-3AD203B41FA5}">
                      <a16:colId xmlns:a16="http://schemas.microsoft.com/office/drawing/2014/main" val="3325124574"/>
                    </a:ext>
                  </a:extLst>
                </a:gridCol>
              </a:tblGrid>
              <a:tr h="89400"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3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Dave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Bob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1$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mpd="sng">
                      <a:solidFill>
                        <a:srgbClr val="00FFFF"/>
                      </a:solidFill>
                      <a:prstDash val="soli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021517"/>
                  </a:ext>
                </a:extLst>
              </a:tr>
            </a:tbl>
          </a:graphicData>
        </a:graphic>
      </p:graphicFrame>
      <p:graphicFrame>
        <p:nvGraphicFramePr>
          <p:cNvPr id="89" name="Table 88">
            <a:extLst>
              <a:ext uri="{FF2B5EF4-FFF2-40B4-BE49-F238E27FC236}">
                <a16:creationId xmlns:a16="http://schemas.microsoft.com/office/drawing/2014/main" id="{E4B92FCE-7789-4DD3-B6D2-E3AF1E5165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0552859"/>
              </p:ext>
            </p:extLst>
          </p:nvPr>
        </p:nvGraphicFramePr>
        <p:xfrm>
          <a:off x="7198742" y="2042035"/>
          <a:ext cx="1015550" cy="97536"/>
        </p:xfrm>
        <a:graphic>
          <a:graphicData uri="http://schemas.openxmlformats.org/drawingml/2006/table">
            <a:tbl>
              <a:tblPr/>
              <a:tblGrid>
                <a:gridCol w="184868">
                  <a:extLst>
                    <a:ext uri="{9D8B030D-6E8A-4147-A177-3AD203B41FA5}">
                      <a16:colId xmlns:a16="http://schemas.microsoft.com/office/drawing/2014/main" val="3196073436"/>
                    </a:ext>
                  </a:extLst>
                </a:gridCol>
                <a:gridCol w="320156">
                  <a:extLst>
                    <a:ext uri="{9D8B030D-6E8A-4147-A177-3AD203B41FA5}">
                      <a16:colId xmlns:a16="http://schemas.microsoft.com/office/drawing/2014/main" val="2046397748"/>
                    </a:ext>
                  </a:extLst>
                </a:gridCol>
                <a:gridCol w="276654">
                  <a:extLst>
                    <a:ext uri="{9D8B030D-6E8A-4147-A177-3AD203B41FA5}">
                      <a16:colId xmlns:a16="http://schemas.microsoft.com/office/drawing/2014/main" val="2273406638"/>
                    </a:ext>
                  </a:extLst>
                </a:gridCol>
                <a:gridCol w="233872">
                  <a:extLst>
                    <a:ext uri="{9D8B030D-6E8A-4147-A177-3AD203B41FA5}">
                      <a16:colId xmlns:a16="http://schemas.microsoft.com/office/drawing/2014/main" val="3325124574"/>
                    </a:ext>
                  </a:extLst>
                </a:gridCol>
              </a:tblGrid>
              <a:tr h="89400"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4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Charlie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Alice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8$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mpd="sng">
                      <a:solidFill>
                        <a:srgbClr val="00FFFF"/>
                      </a:solidFill>
                      <a:prstDash val="soli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021517"/>
                  </a:ext>
                </a:extLst>
              </a:tr>
            </a:tbl>
          </a:graphicData>
        </a:graphic>
      </p:graphicFrame>
      <p:grpSp>
        <p:nvGrpSpPr>
          <p:cNvPr id="8" name="Group 7">
            <a:extLst>
              <a:ext uri="{FF2B5EF4-FFF2-40B4-BE49-F238E27FC236}">
                <a16:creationId xmlns:a16="http://schemas.microsoft.com/office/drawing/2014/main" id="{8B815661-3D50-41A1-9F4F-F47CAE44D2C8}"/>
              </a:ext>
            </a:extLst>
          </p:cNvPr>
          <p:cNvGrpSpPr/>
          <p:nvPr/>
        </p:nvGrpSpPr>
        <p:grpSpPr>
          <a:xfrm>
            <a:off x="6547364" y="1774821"/>
            <a:ext cx="4800579" cy="3933444"/>
            <a:chOff x="6526962" y="1529124"/>
            <a:chExt cx="4800579" cy="3933444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9E1A9B2-3823-4118-A479-861BD9A01DC8}"/>
                </a:ext>
              </a:extLst>
            </p:cNvPr>
            <p:cNvSpPr txBox="1"/>
            <p:nvPr/>
          </p:nvSpPr>
          <p:spPr>
            <a:xfrm>
              <a:off x="7720943" y="5093236"/>
              <a:ext cx="237348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rgbClr val="CCCCFF"/>
                  </a:solidFill>
                  <a:latin typeface="Abadi" panose="020B0604020104020204" pitchFamily="34" charset="0"/>
                </a:rPr>
                <a:t>The Internet</a:t>
              </a:r>
              <a:endParaRPr lang="en-US" dirty="0">
                <a:solidFill>
                  <a:srgbClr val="CCCCFF"/>
                </a:solidFill>
              </a:endParaRPr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365A9A54-765E-4D3F-8C3D-739118073087}"/>
                </a:ext>
              </a:extLst>
            </p:cNvPr>
            <p:cNvGrpSpPr/>
            <p:nvPr/>
          </p:nvGrpSpPr>
          <p:grpSpPr>
            <a:xfrm>
              <a:off x="7753375" y="1529124"/>
              <a:ext cx="1086785" cy="973792"/>
              <a:chOff x="5787886" y="2021807"/>
              <a:chExt cx="1086785" cy="973792"/>
            </a:xfrm>
          </p:grpSpPr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83F4D226-36B0-4711-8108-EF7DEEEA0278}"/>
                  </a:ext>
                </a:extLst>
              </p:cNvPr>
              <p:cNvSpPr txBox="1"/>
              <p:nvPr/>
            </p:nvSpPr>
            <p:spPr>
              <a:xfrm>
                <a:off x="5787886" y="2595489"/>
                <a:ext cx="1086785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bg1"/>
                    </a:solidFill>
                    <a:latin typeface="Abadi" panose="020B0604020104020204" pitchFamily="34" charset="0"/>
                  </a:rPr>
                  <a:t>xm835</a:t>
                </a:r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pic>
            <p:nvPicPr>
              <p:cNvPr id="71" name="Graphic 70" descr="User outline">
                <a:extLst>
                  <a:ext uri="{FF2B5EF4-FFF2-40B4-BE49-F238E27FC236}">
                    <a16:creationId xmlns:a16="http://schemas.microsoft.com/office/drawing/2014/main" id="{714D7B95-9E6D-47C0-BBF3-93F99986F4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5988509" y="2021807"/>
                <a:ext cx="697706" cy="697706"/>
              </a:xfrm>
              <a:prstGeom prst="rect">
                <a:avLst/>
              </a:prstGeom>
            </p:spPr>
          </p:pic>
        </p:grpSp>
        <p:pic>
          <p:nvPicPr>
            <p:cNvPr id="7" name="Graphic 6" descr="Earth globe: Americas with solid fill">
              <a:extLst>
                <a:ext uri="{FF2B5EF4-FFF2-40B4-BE49-F238E27FC236}">
                  <a16:creationId xmlns:a16="http://schemas.microsoft.com/office/drawing/2014/main" id="{380B79A9-365B-4D9A-B1C0-ECEF3E60B84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442711" y="2299788"/>
              <a:ext cx="2963459" cy="2963459"/>
            </a:xfrm>
            <a:prstGeom prst="rect">
              <a:avLst/>
            </a:prstGeom>
          </p:spPr>
        </p:pic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04051892-1787-4074-9EC4-6BD22E48D1C7}"/>
                </a:ext>
              </a:extLst>
            </p:cNvPr>
            <p:cNvGrpSpPr/>
            <p:nvPr/>
          </p:nvGrpSpPr>
          <p:grpSpPr>
            <a:xfrm>
              <a:off x="9034648" y="1555371"/>
              <a:ext cx="951905" cy="972741"/>
              <a:chOff x="5861409" y="2021807"/>
              <a:chExt cx="951905" cy="972741"/>
            </a:xfrm>
          </p:grpSpPr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972709D8-54EA-4BA5-8AEC-BBB5910D3383}"/>
                  </a:ext>
                </a:extLst>
              </p:cNvPr>
              <p:cNvSpPr txBox="1"/>
              <p:nvPr/>
            </p:nvSpPr>
            <p:spPr>
              <a:xfrm>
                <a:off x="5861409" y="2594438"/>
                <a:ext cx="951905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bg1"/>
                    </a:solidFill>
                    <a:latin typeface="Abadi" panose="020B0604020104020204" pitchFamily="34" charset="0"/>
                  </a:rPr>
                  <a:t>5_rs</a:t>
                </a:r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pic>
            <p:nvPicPr>
              <p:cNvPr id="76" name="Graphic 75" descr="User outline">
                <a:extLst>
                  <a:ext uri="{FF2B5EF4-FFF2-40B4-BE49-F238E27FC236}">
                    <a16:creationId xmlns:a16="http://schemas.microsoft.com/office/drawing/2014/main" id="{C37C5067-9A55-4DC7-81B7-B306DD228B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5988509" y="2021807"/>
                <a:ext cx="697706" cy="697706"/>
              </a:xfrm>
              <a:prstGeom prst="rect">
                <a:avLst/>
              </a:prstGeom>
            </p:spPr>
          </p:pic>
        </p:grp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8D076522-7CFA-45EA-BA52-01B92E682587}"/>
                </a:ext>
              </a:extLst>
            </p:cNvPr>
            <p:cNvGrpSpPr/>
            <p:nvPr/>
          </p:nvGrpSpPr>
          <p:grpSpPr>
            <a:xfrm>
              <a:off x="6788681" y="2113532"/>
              <a:ext cx="1086785" cy="973792"/>
              <a:chOff x="5787886" y="2021807"/>
              <a:chExt cx="1086785" cy="973792"/>
            </a:xfrm>
          </p:grpSpPr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EB0D403A-95E0-4B59-B468-95B69EB86267}"/>
                  </a:ext>
                </a:extLst>
              </p:cNvPr>
              <p:cNvSpPr txBox="1"/>
              <p:nvPr/>
            </p:nvSpPr>
            <p:spPr>
              <a:xfrm>
                <a:off x="5787886" y="2595489"/>
                <a:ext cx="1086785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bg1"/>
                    </a:solidFill>
                    <a:latin typeface="Abadi" panose="020B0604020104020204" pitchFamily="34" charset="0"/>
                  </a:rPr>
                  <a:t>nyc97</a:t>
                </a:r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pic>
            <p:nvPicPr>
              <p:cNvPr id="82" name="Graphic 81" descr="User outline">
                <a:extLst>
                  <a:ext uri="{FF2B5EF4-FFF2-40B4-BE49-F238E27FC236}">
                    <a16:creationId xmlns:a16="http://schemas.microsoft.com/office/drawing/2014/main" id="{800CF96D-A833-4832-BC42-C0DD10083E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5988509" y="2021807"/>
                <a:ext cx="697706" cy="697706"/>
              </a:xfrm>
              <a:prstGeom prst="rect">
                <a:avLst/>
              </a:prstGeom>
            </p:spPr>
          </p:pic>
        </p:grp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1E46041A-1104-496B-93F8-E07323B761E4}"/>
                </a:ext>
              </a:extLst>
            </p:cNvPr>
            <p:cNvGrpSpPr/>
            <p:nvPr/>
          </p:nvGrpSpPr>
          <p:grpSpPr>
            <a:xfrm>
              <a:off x="6526962" y="3233951"/>
              <a:ext cx="1086785" cy="973792"/>
              <a:chOff x="5787886" y="2021807"/>
              <a:chExt cx="1086785" cy="973792"/>
            </a:xfrm>
          </p:grpSpPr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12E6A529-2DBD-45D6-9B4E-29357484379D}"/>
                  </a:ext>
                </a:extLst>
              </p:cNvPr>
              <p:cNvSpPr txBox="1"/>
              <p:nvPr/>
            </p:nvSpPr>
            <p:spPr>
              <a:xfrm>
                <a:off x="5787886" y="2595489"/>
                <a:ext cx="1086785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 dirty="0" err="1">
                    <a:solidFill>
                      <a:schemeClr val="bg1"/>
                    </a:solidFill>
                    <a:latin typeface="Abadi" panose="020B0604020104020204" pitchFamily="34" charset="0"/>
                  </a:rPr>
                  <a:t>ojs_t</a:t>
                </a:r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pic>
            <p:nvPicPr>
              <p:cNvPr id="85" name="Graphic 84" descr="User outline">
                <a:extLst>
                  <a:ext uri="{FF2B5EF4-FFF2-40B4-BE49-F238E27FC236}">
                    <a16:creationId xmlns:a16="http://schemas.microsoft.com/office/drawing/2014/main" id="{6B254D93-0E76-4683-836B-B51003730A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5988509" y="2021807"/>
                <a:ext cx="697706" cy="697706"/>
              </a:xfrm>
              <a:prstGeom prst="rect">
                <a:avLst/>
              </a:prstGeom>
            </p:spPr>
          </p:pic>
        </p:grp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D7A99494-F76F-447C-A8C5-9D693DE78E1C}"/>
                </a:ext>
              </a:extLst>
            </p:cNvPr>
            <p:cNvGrpSpPr/>
            <p:nvPr/>
          </p:nvGrpSpPr>
          <p:grpSpPr>
            <a:xfrm>
              <a:off x="6902300" y="4219566"/>
              <a:ext cx="1086785" cy="973792"/>
              <a:chOff x="5787886" y="2021807"/>
              <a:chExt cx="1086785" cy="973792"/>
            </a:xfrm>
          </p:grpSpPr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14BBD6B2-CB2E-4513-B60B-0F40ABDF9396}"/>
                  </a:ext>
                </a:extLst>
              </p:cNvPr>
              <p:cNvSpPr txBox="1"/>
              <p:nvPr/>
            </p:nvSpPr>
            <p:spPr>
              <a:xfrm>
                <a:off x="5787886" y="2595489"/>
                <a:ext cx="1086785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bg1"/>
                    </a:solidFill>
                    <a:latin typeface="Abadi" panose="020B0604020104020204" pitchFamily="34" charset="0"/>
                  </a:rPr>
                  <a:t>17yyr</a:t>
                </a:r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pic>
            <p:nvPicPr>
              <p:cNvPr id="101" name="Graphic 100" descr="User outline">
                <a:extLst>
                  <a:ext uri="{FF2B5EF4-FFF2-40B4-BE49-F238E27FC236}">
                    <a16:creationId xmlns:a16="http://schemas.microsoft.com/office/drawing/2014/main" id="{F8414C11-7C38-4273-9872-EB4C129A9E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5988509" y="2021807"/>
                <a:ext cx="697706" cy="697706"/>
              </a:xfrm>
              <a:prstGeom prst="rect">
                <a:avLst/>
              </a:prstGeom>
            </p:spPr>
          </p:pic>
        </p:grpSp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DFCB1103-6B0E-4613-95A5-0865DD62D70B}"/>
                </a:ext>
              </a:extLst>
            </p:cNvPr>
            <p:cNvGrpSpPr/>
            <p:nvPr/>
          </p:nvGrpSpPr>
          <p:grpSpPr>
            <a:xfrm>
              <a:off x="9929168" y="2110051"/>
              <a:ext cx="1086785" cy="973792"/>
              <a:chOff x="5787886" y="2021807"/>
              <a:chExt cx="1086785" cy="973792"/>
            </a:xfrm>
          </p:grpSpPr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C5FC15C4-3AD0-4A29-8BEC-035894121F0F}"/>
                  </a:ext>
                </a:extLst>
              </p:cNvPr>
              <p:cNvSpPr txBox="1"/>
              <p:nvPr/>
            </p:nvSpPr>
            <p:spPr>
              <a:xfrm>
                <a:off x="5787886" y="2595489"/>
                <a:ext cx="1086785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bg1"/>
                    </a:solidFill>
                    <a:latin typeface="Abadi" panose="020B0604020104020204" pitchFamily="34" charset="0"/>
                  </a:rPr>
                  <a:t>fox00</a:t>
                </a:r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pic>
            <p:nvPicPr>
              <p:cNvPr id="104" name="Graphic 103" descr="User outline">
                <a:extLst>
                  <a:ext uri="{FF2B5EF4-FFF2-40B4-BE49-F238E27FC236}">
                    <a16:creationId xmlns:a16="http://schemas.microsoft.com/office/drawing/2014/main" id="{1815DE1C-1446-416E-BE79-AFE9E639D8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5988509" y="2021807"/>
                <a:ext cx="697706" cy="697706"/>
              </a:xfrm>
              <a:prstGeom prst="rect">
                <a:avLst/>
              </a:prstGeom>
            </p:spPr>
          </p:pic>
        </p:grpSp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1B44F14A-867B-42C0-A029-EDCDA0332C87}"/>
                </a:ext>
              </a:extLst>
            </p:cNvPr>
            <p:cNvGrpSpPr/>
            <p:nvPr/>
          </p:nvGrpSpPr>
          <p:grpSpPr>
            <a:xfrm>
              <a:off x="10240756" y="3182158"/>
              <a:ext cx="1086785" cy="973792"/>
              <a:chOff x="5787886" y="2021807"/>
              <a:chExt cx="1086785" cy="973792"/>
            </a:xfrm>
          </p:grpSpPr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833453A7-25C4-40AE-A9FE-BA0C401FA681}"/>
                  </a:ext>
                </a:extLst>
              </p:cNvPr>
              <p:cNvSpPr txBox="1"/>
              <p:nvPr/>
            </p:nvSpPr>
            <p:spPr>
              <a:xfrm>
                <a:off x="5787886" y="2595489"/>
                <a:ext cx="1086785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bg1"/>
                    </a:solidFill>
                    <a:latin typeface="Abadi" panose="020B0604020104020204" pitchFamily="34" charset="0"/>
                  </a:rPr>
                  <a:t>gov89</a:t>
                </a:r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pic>
            <p:nvPicPr>
              <p:cNvPr id="107" name="Graphic 106" descr="User outline">
                <a:extLst>
                  <a:ext uri="{FF2B5EF4-FFF2-40B4-BE49-F238E27FC236}">
                    <a16:creationId xmlns:a16="http://schemas.microsoft.com/office/drawing/2014/main" id="{BFD42247-40F6-451F-A2FF-96494179E0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5988509" y="2021807"/>
                <a:ext cx="697706" cy="697706"/>
              </a:xfrm>
              <a:prstGeom prst="rect">
                <a:avLst/>
              </a:prstGeom>
            </p:spPr>
          </p:pic>
        </p:grpSp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id="{2D283C4C-B394-40E9-9D4B-152A232E01AC}"/>
                </a:ext>
              </a:extLst>
            </p:cNvPr>
            <p:cNvGrpSpPr/>
            <p:nvPr/>
          </p:nvGrpSpPr>
          <p:grpSpPr>
            <a:xfrm>
              <a:off x="9952977" y="4202447"/>
              <a:ext cx="1086785" cy="973792"/>
              <a:chOff x="5787886" y="2021807"/>
              <a:chExt cx="1086785" cy="973792"/>
            </a:xfrm>
          </p:grpSpPr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C6577378-72CD-403C-BC10-4ADA1DD32263}"/>
                  </a:ext>
                </a:extLst>
              </p:cNvPr>
              <p:cNvSpPr txBox="1"/>
              <p:nvPr/>
            </p:nvSpPr>
            <p:spPr>
              <a:xfrm>
                <a:off x="5787886" y="2595489"/>
                <a:ext cx="1086785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bg1"/>
                    </a:solidFill>
                    <a:latin typeface="Abadi" panose="020B0604020104020204" pitchFamily="34" charset="0"/>
                  </a:rPr>
                  <a:t>112_r9</a:t>
                </a:r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pic>
            <p:nvPicPr>
              <p:cNvPr id="128" name="Graphic 127" descr="User outline">
                <a:extLst>
                  <a:ext uri="{FF2B5EF4-FFF2-40B4-BE49-F238E27FC236}">
                    <a16:creationId xmlns:a16="http://schemas.microsoft.com/office/drawing/2014/main" id="{67810481-8B01-4D47-9F68-4A41140DCF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5988509" y="2021807"/>
                <a:ext cx="697706" cy="697706"/>
              </a:xfrm>
              <a:prstGeom prst="rect">
                <a:avLst/>
              </a:prstGeom>
            </p:spPr>
          </p:pic>
        </p:grpSp>
      </p:grpSp>
      <p:graphicFrame>
        <p:nvGraphicFramePr>
          <p:cNvPr id="133" name="Table 132">
            <a:extLst>
              <a:ext uri="{FF2B5EF4-FFF2-40B4-BE49-F238E27FC236}">
                <a16:creationId xmlns:a16="http://schemas.microsoft.com/office/drawing/2014/main" id="{D271D205-63E0-48DE-B9C6-0B42DA56D3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263537"/>
              </p:ext>
            </p:extLst>
          </p:nvPr>
        </p:nvGraphicFramePr>
        <p:xfrm>
          <a:off x="1377894" y="4551762"/>
          <a:ext cx="3876676" cy="400111"/>
        </p:xfrm>
        <a:graphic>
          <a:graphicData uri="http://schemas.openxmlformats.org/drawingml/2006/table">
            <a:tbl>
              <a:tblPr/>
              <a:tblGrid>
                <a:gridCol w="434321">
                  <a:extLst>
                    <a:ext uri="{9D8B030D-6E8A-4147-A177-3AD203B41FA5}">
                      <a16:colId xmlns:a16="http://schemas.microsoft.com/office/drawing/2014/main" val="3196073436"/>
                    </a:ext>
                  </a:extLst>
                </a:gridCol>
                <a:gridCol w="1326729">
                  <a:extLst>
                    <a:ext uri="{9D8B030D-6E8A-4147-A177-3AD203B41FA5}">
                      <a16:colId xmlns:a16="http://schemas.microsoft.com/office/drawing/2014/main" val="2046397748"/>
                    </a:ext>
                  </a:extLst>
                </a:gridCol>
                <a:gridCol w="1146457">
                  <a:extLst>
                    <a:ext uri="{9D8B030D-6E8A-4147-A177-3AD203B41FA5}">
                      <a16:colId xmlns:a16="http://schemas.microsoft.com/office/drawing/2014/main" val="2273406638"/>
                    </a:ext>
                  </a:extLst>
                </a:gridCol>
                <a:gridCol w="969169">
                  <a:extLst>
                    <a:ext uri="{9D8B030D-6E8A-4147-A177-3AD203B41FA5}">
                      <a16:colId xmlns:a16="http://schemas.microsoft.com/office/drawing/2014/main" val="3325124574"/>
                    </a:ext>
                  </a:extLst>
                </a:gridCol>
              </a:tblGrid>
              <a:tr h="400111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…</a:t>
                      </a:r>
                    </a:p>
                  </a:txBody>
                  <a:tcPr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…</a:t>
                      </a:r>
                    </a:p>
                  </a:txBody>
                  <a:tcPr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…</a:t>
                      </a:r>
                    </a:p>
                  </a:txBody>
                  <a:tcPr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…</a:t>
                      </a:r>
                    </a:p>
                  </a:txBody>
                  <a:tcPr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mpd="sng">
                      <a:solidFill>
                        <a:srgbClr val="00FFFF"/>
                      </a:solidFill>
                      <a:prstDash val="soli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021517"/>
                  </a:ext>
                </a:extLst>
              </a:tr>
            </a:tbl>
          </a:graphicData>
        </a:graphic>
      </p:graphicFrame>
      <p:grpSp>
        <p:nvGrpSpPr>
          <p:cNvPr id="135" name="Group 134">
            <a:extLst>
              <a:ext uri="{FF2B5EF4-FFF2-40B4-BE49-F238E27FC236}">
                <a16:creationId xmlns:a16="http://schemas.microsoft.com/office/drawing/2014/main" id="{0D50FD56-5649-4DCC-AFDD-301156516F73}"/>
              </a:ext>
            </a:extLst>
          </p:cNvPr>
          <p:cNvGrpSpPr/>
          <p:nvPr/>
        </p:nvGrpSpPr>
        <p:grpSpPr>
          <a:xfrm>
            <a:off x="9170674" y="1320228"/>
            <a:ext cx="1196274" cy="819343"/>
            <a:chOff x="3836513" y="3324790"/>
            <a:chExt cx="3359051" cy="2353400"/>
          </a:xfrm>
          <a:noFill/>
        </p:grpSpPr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B70696A1-C507-43B3-808A-8AC0C7EBAE84}"/>
                </a:ext>
              </a:extLst>
            </p:cNvPr>
            <p:cNvSpPr/>
            <p:nvPr/>
          </p:nvSpPr>
          <p:spPr>
            <a:xfrm>
              <a:off x="3836513" y="3324790"/>
              <a:ext cx="3359051" cy="2353400"/>
            </a:xfrm>
            <a:prstGeom prst="rect">
              <a:avLst/>
            </a:prstGeom>
            <a:grpFill/>
            <a:ln w="28575">
              <a:solidFill>
                <a:srgbClr val="00FFFF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135CCFDF-6FEE-4874-9B7C-94B7654923BA}"/>
                </a:ext>
              </a:extLst>
            </p:cNvPr>
            <p:cNvSpPr txBox="1"/>
            <p:nvPr/>
          </p:nvSpPr>
          <p:spPr>
            <a:xfrm>
              <a:off x="4686813" y="3324790"/>
              <a:ext cx="1609520" cy="648225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  <a:latin typeface="Abadi" panose="020B0604020104020204" pitchFamily="34" charset="0"/>
                </a:rPr>
                <a:t>Ledger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8DFF1EF7-ACF6-4145-8C19-B24B762D988A}"/>
                </a:ext>
              </a:extLst>
            </p:cNvPr>
            <p:cNvCxnSpPr>
              <a:cxnSpLocks/>
            </p:cNvCxnSpPr>
            <p:nvPr/>
          </p:nvCxnSpPr>
          <p:spPr>
            <a:xfrm>
              <a:off x="4005433" y="3918758"/>
              <a:ext cx="2993484" cy="0"/>
            </a:xfrm>
            <a:prstGeom prst="line">
              <a:avLst/>
            </a:prstGeom>
            <a:grpFill/>
            <a:ln w="12700">
              <a:solidFill>
                <a:srgbClr val="00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39" name="Table 41">
            <a:extLst>
              <a:ext uri="{FF2B5EF4-FFF2-40B4-BE49-F238E27FC236}">
                <a16:creationId xmlns:a16="http://schemas.microsoft.com/office/drawing/2014/main" id="{4E0EC675-5D70-4F4A-A746-4B4F54B8DC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0347775"/>
              </p:ext>
            </p:extLst>
          </p:nvPr>
        </p:nvGraphicFramePr>
        <p:xfrm>
          <a:off x="9262938" y="1488595"/>
          <a:ext cx="1055209" cy="176684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40878">
                  <a:extLst>
                    <a:ext uri="{9D8B030D-6E8A-4147-A177-3AD203B41FA5}">
                      <a16:colId xmlns:a16="http://schemas.microsoft.com/office/drawing/2014/main" val="529969344"/>
                    </a:ext>
                  </a:extLst>
                </a:gridCol>
                <a:gridCol w="353752">
                  <a:extLst>
                    <a:ext uri="{9D8B030D-6E8A-4147-A177-3AD203B41FA5}">
                      <a16:colId xmlns:a16="http://schemas.microsoft.com/office/drawing/2014/main" val="4165621018"/>
                    </a:ext>
                  </a:extLst>
                </a:gridCol>
                <a:gridCol w="304566">
                  <a:extLst>
                    <a:ext uri="{9D8B030D-6E8A-4147-A177-3AD203B41FA5}">
                      <a16:colId xmlns:a16="http://schemas.microsoft.com/office/drawing/2014/main" val="2028900302"/>
                    </a:ext>
                  </a:extLst>
                </a:gridCol>
                <a:gridCol w="256013">
                  <a:extLst>
                    <a:ext uri="{9D8B030D-6E8A-4147-A177-3AD203B41FA5}">
                      <a16:colId xmlns:a16="http://schemas.microsoft.com/office/drawing/2014/main" val="1762467311"/>
                    </a:ext>
                  </a:extLst>
                </a:gridCol>
              </a:tblGrid>
              <a:tr h="106070">
                <a:tc>
                  <a:txBody>
                    <a:bodyPr/>
                    <a:lstStyle/>
                    <a:p>
                      <a:pPr algn="l"/>
                      <a:r>
                        <a:rPr lang="en-US" sz="400" b="0" dirty="0">
                          <a:solidFill>
                            <a:schemeClr val="bg1"/>
                          </a:solidFill>
                        </a:rPr>
                        <a:t>#</a:t>
                      </a:r>
                      <a:endParaRPr lang="en-US" sz="400" b="0" dirty="0">
                        <a:solidFill>
                          <a:schemeClr val="bg1"/>
                        </a:solidFill>
                        <a:latin typeface="Abadi" panose="020B0604020104020204" pitchFamily="34" charset="0"/>
                      </a:endParaRPr>
                    </a:p>
                  </a:txBody>
                  <a:tcPr marL="54762" marR="54762" marT="27382" marB="2738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b="0" dirty="0">
                          <a:solidFill>
                            <a:schemeClr val="bg1"/>
                          </a:solidFill>
                        </a:rPr>
                        <a:t>from</a:t>
                      </a:r>
                      <a:endParaRPr lang="en-US" sz="400" b="0" dirty="0">
                        <a:solidFill>
                          <a:schemeClr val="bg1"/>
                        </a:solidFill>
                        <a:latin typeface="Abadi" panose="020B0604020104020204" pitchFamily="34" charset="0"/>
                      </a:endParaRPr>
                    </a:p>
                  </a:txBody>
                  <a:tcPr marL="54762" marR="54762" marT="27382" marB="27382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b="0" dirty="0">
                          <a:solidFill>
                            <a:schemeClr val="bg1"/>
                          </a:solidFill>
                        </a:rPr>
                        <a:t>to</a:t>
                      </a:r>
                      <a:endParaRPr lang="en-US" sz="400" b="0" dirty="0">
                        <a:solidFill>
                          <a:schemeClr val="bg1"/>
                        </a:solidFill>
                        <a:latin typeface="Abadi" panose="020B0604020104020204" pitchFamily="34" charset="0"/>
                      </a:endParaRPr>
                    </a:p>
                  </a:txBody>
                  <a:tcPr marL="54762" marR="54762" marT="27382" marB="27382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b="0" dirty="0">
                          <a:solidFill>
                            <a:schemeClr val="bg1"/>
                          </a:solidFill>
                        </a:rPr>
                        <a:t>amount</a:t>
                      </a:r>
                      <a:endParaRPr lang="en-US" sz="400" b="0" dirty="0">
                        <a:solidFill>
                          <a:schemeClr val="bg1"/>
                        </a:solidFill>
                        <a:latin typeface="Abadi" panose="020B0604020104020204" pitchFamily="34" charset="0"/>
                      </a:endParaRPr>
                    </a:p>
                  </a:txBody>
                  <a:tcPr marL="54762" marR="54762" marT="27382" marB="27382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6061450"/>
                  </a:ext>
                </a:extLst>
              </a:tr>
            </a:tbl>
          </a:graphicData>
        </a:graphic>
      </p:graphicFrame>
      <p:graphicFrame>
        <p:nvGraphicFramePr>
          <p:cNvPr id="140" name="Table 139">
            <a:extLst>
              <a:ext uri="{FF2B5EF4-FFF2-40B4-BE49-F238E27FC236}">
                <a16:creationId xmlns:a16="http://schemas.microsoft.com/office/drawing/2014/main" id="{23EB3148-E093-4E19-B00F-515C309016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8725615"/>
              </p:ext>
            </p:extLst>
          </p:nvPr>
        </p:nvGraphicFramePr>
        <p:xfrm>
          <a:off x="9272480" y="1610740"/>
          <a:ext cx="1015550" cy="97536"/>
        </p:xfrm>
        <a:graphic>
          <a:graphicData uri="http://schemas.openxmlformats.org/drawingml/2006/table">
            <a:tbl>
              <a:tblPr/>
              <a:tblGrid>
                <a:gridCol w="184868">
                  <a:extLst>
                    <a:ext uri="{9D8B030D-6E8A-4147-A177-3AD203B41FA5}">
                      <a16:colId xmlns:a16="http://schemas.microsoft.com/office/drawing/2014/main" val="3196073436"/>
                    </a:ext>
                  </a:extLst>
                </a:gridCol>
                <a:gridCol w="320156">
                  <a:extLst>
                    <a:ext uri="{9D8B030D-6E8A-4147-A177-3AD203B41FA5}">
                      <a16:colId xmlns:a16="http://schemas.microsoft.com/office/drawing/2014/main" val="2046397748"/>
                    </a:ext>
                  </a:extLst>
                </a:gridCol>
                <a:gridCol w="276654">
                  <a:extLst>
                    <a:ext uri="{9D8B030D-6E8A-4147-A177-3AD203B41FA5}">
                      <a16:colId xmlns:a16="http://schemas.microsoft.com/office/drawing/2014/main" val="2273406638"/>
                    </a:ext>
                  </a:extLst>
                </a:gridCol>
                <a:gridCol w="233872">
                  <a:extLst>
                    <a:ext uri="{9D8B030D-6E8A-4147-A177-3AD203B41FA5}">
                      <a16:colId xmlns:a16="http://schemas.microsoft.com/office/drawing/2014/main" val="3325124574"/>
                    </a:ext>
                  </a:extLst>
                </a:gridCol>
              </a:tblGrid>
              <a:tr h="89400"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1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Alice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Bob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2$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mpd="sng">
                      <a:solidFill>
                        <a:srgbClr val="00FFFF"/>
                      </a:solidFill>
                      <a:prstDash val="soli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021517"/>
                  </a:ext>
                </a:extLst>
              </a:tr>
            </a:tbl>
          </a:graphicData>
        </a:graphic>
      </p:graphicFrame>
      <p:graphicFrame>
        <p:nvGraphicFramePr>
          <p:cNvPr id="141" name="Table 140">
            <a:extLst>
              <a:ext uri="{FF2B5EF4-FFF2-40B4-BE49-F238E27FC236}">
                <a16:creationId xmlns:a16="http://schemas.microsoft.com/office/drawing/2014/main" id="{873C8D73-CF26-4987-9D55-A8F536F020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6765925"/>
              </p:ext>
            </p:extLst>
          </p:nvPr>
        </p:nvGraphicFramePr>
        <p:xfrm>
          <a:off x="9272480" y="1733259"/>
          <a:ext cx="1015550" cy="97536"/>
        </p:xfrm>
        <a:graphic>
          <a:graphicData uri="http://schemas.openxmlformats.org/drawingml/2006/table">
            <a:tbl>
              <a:tblPr/>
              <a:tblGrid>
                <a:gridCol w="184868">
                  <a:extLst>
                    <a:ext uri="{9D8B030D-6E8A-4147-A177-3AD203B41FA5}">
                      <a16:colId xmlns:a16="http://schemas.microsoft.com/office/drawing/2014/main" val="3196073436"/>
                    </a:ext>
                  </a:extLst>
                </a:gridCol>
                <a:gridCol w="320156">
                  <a:extLst>
                    <a:ext uri="{9D8B030D-6E8A-4147-A177-3AD203B41FA5}">
                      <a16:colId xmlns:a16="http://schemas.microsoft.com/office/drawing/2014/main" val="2046397748"/>
                    </a:ext>
                  </a:extLst>
                </a:gridCol>
                <a:gridCol w="276654">
                  <a:extLst>
                    <a:ext uri="{9D8B030D-6E8A-4147-A177-3AD203B41FA5}">
                      <a16:colId xmlns:a16="http://schemas.microsoft.com/office/drawing/2014/main" val="2273406638"/>
                    </a:ext>
                  </a:extLst>
                </a:gridCol>
                <a:gridCol w="233872">
                  <a:extLst>
                    <a:ext uri="{9D8B030D-6E8A-4147-A177-3AD203B41FA5}">
                      <a16:colId xmlns:a16="http://schemas.microsoft.com/office/drawing/2014/main" val="3325124574"/>
                    </a:ext>
                  </a:extLst>
                </a:gridCol>
              </a:tblGrid>
              <a:tr h="89400"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2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Alice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Dave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5$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mpd="sng">
                      <a:solidFill>
                        <a:srgbClr val="00FFFF"/>
                      </a:solidFill>
                      <a:prstDash val="soli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021517"/>
                  </a:ext>
                </a:extLst>
              </a:tr>
            </a:tbl>
          </a:graphicData>
        </a:graphic>
      </p:graphicFrame>
      <p:graphicFrame>
        <p:nvGraphicFramePr>
          <p:cNvPr id="142" name="Table 141">
            <a:extLst>
              <a:ext uri="{FF2B5EF4-FFF2-40B4-BE49-F238E27FC236}">
                <a16:creationId xmlns:a16="http://schemas.microsoft.com/office/drawing/2014/main" id="{98B36B10-B627-4957-A3C0-F1818230EA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0792801"/>
              </p:ext>
            </p:extLst>
          </p:nvPr>
        </p:nvGraphicFramePr>
        <p:xfrm>
          <a:off x="9274449" y="1857137"/>
          <a:ext cx="1015550" cy="97536"/>
        </p:xfrm>
        <a:graphic>
          <a:graphicData uri="http://schemas.openxmlformats.org/drawingml/2006/table">
            <a:tbl>
              <a:tblPr/>
              <a:tblGrid>
                <a:gridCol w="184868">
                  <a:extLst>
                    <a:ext uri="{9D8B030D-6E8A-4147-A177-3AD203B41FA5}">
                      <a16:colId xmlns:a16="http://schemas.microsoft.com/office/drawing/2014/main" val="3196073436"/>
                    </a:ext>
                  </a:extLst>
                </a:gridCol>
                <a:gridCol w="320156">
                  <a:extLst>
                    <a:ext uri="{9D8B030D-6E8A-4147-A177-3AD203B41FA5}">
                      <a16:colId xmlns:a16="http://schemas.microsoft.com/office/drawing/2014/main" val="2046397748"/>
                    </a:ext>
                  </a:extLst>
                </a:gridCol>
                <a:gridCol w="276654">
                  <a:extLst>
                    <a:ext uri="{9D8B030D-6E8A-4147-A177-3AD203B41FA5}">
                      <a16:colId xmlns:a16="http://schemas.microsoft.com/office/drawing/2014/main" val="2273406638"/>
                    </a:ext>
                  </a:extLst>
                </a:gridCol>
                <a:gridCol w="233872">
                  <a:extLst>
                    <a:ext uri="{9D8B030D-6E8A-4147-A177-3AD203B41FA5}">
                      <a16:colId xmlns:a16="http://schemas.microsoft.com/office/drawing/2014/main" val="3325124574"/>
                    </a:ext>
                  </a:extLst>
                </a:gridCol>
              </a:tblGrid>
              <a:tr h="89400"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3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Dave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Bob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1$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mpd="sng">
                      <a:solidFill>
                        <a:srgbClr val="00FFFF"/>
                      </a:solidFill>
                      <a:prstDash val="soli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021517"/>
                  </a:ext>
                </a:extLst>
              </a:tr>
            </a:tbl>
          </a:graphicData>
        </a:graphic>
      </p:graphicFrame>
      <p:graphicFrame>
        <p:nvGraphicFramePr>
          <p:cNvPr id="143" name="Table 142">
            <a:extLst>
              <a:ext uri="{FF2B5EF4-FFF2-40B4-BE49-F238E27FC236}">
                <a16:creationId xmlns:a16="http://schemas.microsoft.com/office/drawing/2014/main" id="{1A5A7D7E-AD28-45F2-9AF1-476016DEC6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1347396"/>
              </p:ext>
            </p:extLst>
          </p:nvPr>
        </p:nvGraphicFramePr>
        <p:xfrm>
          <a:off x="9272480" y="1979766"/>
          <a:ext cx="1015550" cy="97536"/>
        </p:xfrm>
        <a:graphic>
          <a:graphicData uri="http://schemas.openxmlformats.org/drawingml/2006/table">
            <a:tbl>
              <a:tblPr/>
              <a:tblGrid>
                <a:gridCol w="184868">
                  <a:extLst>
                    <a:ext uri="{9D8B030D-6E8A-4147-A177-3AD203B41FA5}">
                      <a16:colId xmlns:a16="http://schemas.microsoft.com/office/drawing/2014/main" val="3196073436"/>
                    </a:ext>
                  </a:extLst>
                </a:gridCol>
                <a:gridCol w="320156">
                  <a:extLst>
                    <a:ext uri="{9D8B030D-6E8A-4147-A177-3AD203B41FA5}">
                      <a16:colId xmlns:a16="http://schemas.microsoft.com/office/drawing/2014/main" val="2046397748"/>
                    </a:ext>
                  </a:extLst>
                </a:gridCol>
                <a:gridCol w="276654">
                  <a:extLst>
                    <a:ext uri="{9D8B030D-6E8A-4147-A177-3AD203B41FA5}">
                      <a16:colId xmlns:a16="http://schemas.microsoft.com/office/drawing/2014/main" val="2273406638"/>
                    </a:ext>
                  </a:extLst>
                </a:gridCol>
                <a:gridCol w="233872">
                  <a:extLst>
                    <a:ext uri="{9D8B030D-6E8A-4147-A177-3AD203B41FA5}">
                      <a16:colId xmlns:a16="http://schemas.microsoft.com/office/drawing/2014/main" val="3325124574"/>
                    </a:ext>
                  </a:extLst>
                </a:gridCol>
              </a:tblGrid>
              <a:tr h="89400"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4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Charlie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Alice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8$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mpd="sng">
                      <a:solidFill>
                        <a:srgbClr val="00FFFF"/>
                      </a:solidFill>
                      <a:prstDash val="soli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021517"/>
                  </a:ext>
                </a:extLst>
              </a:tr>
            </a:tbl>
          </a:graphicData>
        </a:graphic>
      </p:graphicFrame>
      <p:grpSp>
        <p:nvGrpSpPr>
          <p:cNvPr id="144" name="Group 143">
            <a:extLst>
              <a:ext uri="{FF2B5EF4-FFF2-40B4-BE49-F238E27FC236}">
                <a16:creationId xmlns:a16="http://schemas.microsoft.com/office/drawing/2014/main" id="{19D684DE-5635-41CE-8BBE-C3E4846ADA54}"/>
              </a:ext>
            </a:extLst>
          </p:cNvPr>
          <p:cNvGrpSpPr/>
          <p:nvPr/>
        </p:nvGrpSpPr>
        <p:grpSpPr>
          <a:xfrm>
            <a:off x="10499685" y="2074041"/>
            <a:ext cx="1196274" cy="819343"/>
            <a:chOff x="3836513" y="3324790"/>
            <a:chExt cx="3359051" cy="2353400"/>
          </a:xfrm>
          <a:noFill/>
        </p:grpSpPr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887234E4-0B5F-4D61-8403-4BD13B0FAF3C}"/>
                </a:ext>
              </a:extLst>
            </p:cNvPr>
            <p:cNvSpPr/>
            <p:nvPr/>
          </p:nvSpPr>
          <p:spPr>
            <a:xfrm>
              <a:off x="3836513" y="3324790"/>
              <a:ext cx="3359051" cy="2353400"/>
            </a:xfrm>
            <a:prstGeom prst="rect">
              <a:avLst/>
            </a:prstGeom>
            <a:grpFill/>
            <a:ln w="28575">
              <a:solidFill>
                <a:srgbClr val="00FFFF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296CE7DE-B2B1-413E-AD87-DCA2AE7237B9}"/>
                </a:ext>
              </a:extLst>
            </p:cNvPr>
            <p:cNvSpPr txBox="1"/>
            <p:nvPr/>
          </p:nvSpPr>
          <p:spPr>
            <a:xfrm>
              <a:off x="4686813" y="3324790"/>
              <a:ext cx="1609520" cy="648225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  <a:latin typeface="Abadi" panose="020B0604020104020204" pitchFamily="34" charset="0"/>
                </a:rPr>
                <a:t>Ledger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2142D3C9-0DBD-4CB4-99CC-C9C85473748D}"/>
                </a:ext>
              </a:extLst>
            </p:cNvPr>
            <p:cNvCxnSpPr>
              <a:cxnSpLocks/>
            </p:cNvCxnSpPr>
            <p:nvPr/>
          </p:nvCxnSpPr>
          <p:spPr>
            <a:xfrm>
              <a:off x="4005433" y="3918758"/>
              <a:ext cx="2993484" cy="0"/>
            </a:xfrm>
            <a:prstGeom prst="line">
              <a:avLst/>
            </a:prstGeom>
            <a:grpFill/>
            <a:ln w="12700">
              <a:solidFill>
                <a:srgbClr val="00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48" name="Table 41">
            <a:extLst>
              <a:ext uri="{FF2B5EF4-FFF2-40B4-BE49-F238E27FC236}">
                <a16:creationId xmlns:a16="http://schemas.microsoft.com/office/drawing/2014/main" id="{98566A7A-997F-4D15-99D0-09687955B1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106865"/>
              </p:ext>
            </p:extLst>
          </p:nvPr>
        </p:nvGraphicFramePr>
        <p:xfrm>
          <a:off x="10591949" y="2242408"/>
          <a:ext cx="1055209" cy="176684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40878">
                  <a:extLst>
                    <a:ext uri="{9D8B030D-6E8A-4147-A177-3AD203B41FA5}">
                      <a16:colId xmlns:a16="http://schemas.microsoft.com/office/drawing/2014/main" val="529969344"/>
                    </a:ext>
                  </a:extLst>
                </a:gridCol>
                <a:gridCol w="353752">
                  <a:extLst>
                    <a:ext uri="{9D8B030D-6E8A-4147-A177-3AD203B41FA5}">
                      <a16:colId xmlns:a16="http://schemas.microsoft.com/office/drawing/2014/main" val="4165621018"/>
                    </a:ext>
                  </a:extLst>
                </a:gridCol>
                <a:gridCol w="304566">
                  <a:extLst>
                    <a:ext uri="{9D8B030D-6E8A-4147-A177-3AD203B41FA5}">
                      <a16:colId xmlns:a16="http://schemas.microsoft.com/office/drawing/2014/main" val="2028900302"/>
                    </a:ext>
                  </a:extLst>
                </a:gridCol>
                <a:gridCol w="256013">
                  <a:extLst>
                    <a:ext uri="{9D8B030D-6E8A-4147-A177-3AD203B41FA5}">
                      <a16:colId xmlns:a16="http://schemas.microsoft.com/office/drawing/2014/main" val="1762467311"/>
                    </a:ext>
                  </a:extLst>
                </a:gridCol>
              </a:tblGrid>
              <a:tr h="106070">
                <a:tc>
                  <a:txBody>
                    <a:bodyPr/>
                    <a:lstStyle/>
                    <a:p>
                      <a:pPr algn="l"/>
                      <a:r>
                        <a:rPr lang="en-US" sz="400" b="0" dirty="0">
                          <a:solidFill>
                            <a:schemeClr val="bg1"/>
                          </a:solidFill>
                        </a:rPr>
                        <a:t>#</a:t>
                      </a:r>
                      <a:endParaRPr lang="en-US" sz="400" b="0" dirty="0">
                        <a:solidFill>
                          <a:schemeClr val="bg1"/>
                        </a:solidFill>
                        <a:latin typeface="Abadi" panose="020B0604020104020204" pitchFamily="34" charset="0"/>
                      </a:endParaRPr>
                    </a:p>
                  </a:txBody>
                  <a:tcPr marL="54762" marR="54762" marT="27382" marB="2738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b="0" dirty="0">
                          <a:solidFill>
                            <a:schemeClr val="bg1"/>
                          </a:solidFill>
                        </a:rPr>
                        <a:t>from</a:t>
                      </a:r>
                      <a:endParaRPr lang="en-US" sz="400" b="0" dirty="0">
                        <a:solidFill>
                          <a:schemeClr val="bg1"/>
                        </a:solidFill>
                        <a:latin typeface="Abadi" panose="020B0604020104020204" pitchFamily="34" charset="0"/>
                      </a:endParaRPr>
                    </a:p>
                  </a:txBody>
                  <a:tcPr marL="54762" marR="54762" marT="27382" marB="27382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b="0" dirty="0">
                          <a:solidFill>
                            <a:schemeClr val="bg1"/>
                          </a:solidFill>
                        </a:rPr>
                        <a:t>to</a:t>
                      </a:r>
                      <a:endParaRPr lang="en-US" sz="400" b="0" dirty="0">
                        <a:solidFill>
                          <a:schemeClr val="bg1"/>
                        </a:solidFill>
                        <a:latin typeface="Abadi" panose="020B0604020104020204" pitchFamily="34" charset="0"/>
                      </a:endParaRPr>
                    </a:p>
                  </a:txBody>
                  <a:tcPr marL="54762" marR="54762" marT="27382" marB="27382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b="0" dirty="0">
                          <a:solidFill>
                            <a:schemeClr val="bg1"/>
                          </a:solidFill>
                        </a:rPr>
                        <a:t>amount</a:t>
                      </a:r>
                      <a:endParaRPr lang="en-US" sz="400" b="0" dirty="0">
                        <a:solidFill>
                          <a:schemeClr val="bg1"/>
                        </a:solidFill>
                        <a:latin typeface="Abadi" panose="020B0604020104020204" pitchFamily="34" charset="0"/>
                      </a:endParaRPr>
                    </a:p>
                  </a:txBody>
                  <a:tcPr marL="54762" marR="54762" marT="27382" marB="27382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6061450"/>
                  </a:ext>
                </a:extLst>
              </a:tr>
            </a:tbl>
          </a:graphicData>
        </a:graphic>
      </p:graphicFrame>
      <p:graphicFrame>
        <p:nvGraphicFramePr>
          <p:cNvPr id="149" name="Table 148">
            <a:extLst>
              <a:ext uri="{FF2B5EF4-FFF2-40B4-BE49-F238E27FC236}">
                <a16:creationId xmlns:a16="http://schemas.microsoft.com/office/drawing/2014/main" id="{48C8B961-511E-4674-A189-C341A9C1FA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050019"/>
              </p:ext>
            </p:extLst>
          </p:nvPr>
        </p:nvGraphicFramePr>
        <p:xfrm>
          <a:off x="10601491" y="2364553"/>
          <a:ext cx="1015550" cy="97536"/>
        </p:xfrm>
        <a:graphic>
          <a:graphicData uri="http://schemas.openxmlformats.org/drawingml/2006/table">
            <a:tbl>
              <a:tblPr/>
              <a:tblGrid>
                <a:gridCol w="184868">
                  <a:extLst>
                    <a:ext uri="{9D8B030D-6E8A-4147-A177-3AD203B41FA5}">
                      <a16:colId xmlns:a16="http://schemas.microsoft.com/office/drawing/2014/main" val="3196073436"/>
                    </a:ext>
                  </a:extLst>
                </a:gridCol>
                <a:gridCol w="320156">
                  <a:extLst>
                    <a:ext uri="{9D8B030D-6E8A-4147-A177-3AD203B41FA5}">
                      <a16:colId xmlns:a16="http://schemas.microsoft.com/office/drawing/2014/main" val="2046397748"/>
                    </a:ext>
                  </a:extLst>
                </a:gridCol>
                <a:gridCol w="276654">
                  <a:extLst>
                    <a:ext uri="{9D8B030D-6E8A-4147-A177-3AD203B41FA5}">
                      <a16:colId xmlns:a16="http://schemas.microsoft.com/office/drawing/2014/main" val="2273406638"/>
                    </a:ext>
                  </a:extLst>
                </a:gridCol>
                <a:gridCol w="233872">
                  <a:extLst>
                    <a:ext uri="{9D8B030D-6E8A-4147-A177-3AD203B41FA5}">
                      <a16:colId xmlns:a16="http://schemas.microsoft.com/office/drawing/2014/main" val="3325124574"/>
                    </a:ext>
                  </a:extLst>
                </a:gridCol>
              </a:tblGrid>
              <a:tr h="89400"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1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Alice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Bob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2$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mpd="sng">
                      <a:solidFill>
                        <a:srgbClr val="00FFFF"/>
                      </a:solidFill>
                      <a:prstDash val="soli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021517"/>
                  </a:ext>
                </a:extLst>
              </a:tr>
            </a:tbl>
          </a:graphicData>
        </a:graphic>
      </p:graphicFrame>
      <p:graphicFrame>
        <p:nvGraphicFramePr>
          <p:cNvPr id="150" name="Table 149">
            <a:extLst>
              <a:ext uri="{FF2B5EF4-FFF2-40B4-BE49-F238E27FC236}">
                <a16:creationId xmlns:a16="http://schemas.microsoft.com/office/drawing/2014/main" id="{267E5096-8046-4801-B1B6-23D93BCACC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177097"/>
              </p:ext>
            </p:extLst>
          </p:nvPr>
        </p:nvGraphicFramePr>
        <p:xfrm>
          <a:off x="10601491" y="2487072"/>
          <a:ext cx="1015550" cy="97536"/>
        </p:xfrm>
        <a:graphic>
          <a:graphicData uri="http://schemas.openxmlformats.org/drawingml/2006/table">
            <a:tbl>
              <a:tblPr/>
              <a:tblGrid>
                <a:gridCol w="184868">
                  <a:extLst>
                    <a:ext uri="{9D8B030D-6E8A-4147-A177-3AD203B41FA5}">
                      <a16:colId xmlns:a16="http://schemas.microsoft.com/office/drawing/2014/main" val="3196073436"/>
                    </a:ext>
                  </a:extLst>
                </a:gridCol>
                <a:gridCol w="320156">
                  <a:extLst>
                    <a:ext uri="{9D8B030D-6E8A-4147-A177-3AD203B41FA5}">
                      <a16:colId xmlns:a16="http://schemas.microsoft.com/office/drawing/2014/main" val="2046397748"/>
                    </a:ext>
                  </a:extLst>
                </a:gridCol>
                <a:gridCol w="276654">
                  <a:extLst>
                    <a:ext uri="{9D8B030D-6E8A-4147-A177-3AD203B41FA5}">
                      <a16:colId xmlns:a16="http://schemas.microsoft.com/office/drawing/2014/main" val="2273406638"/>
                    </a:ext>
                  </a:extLst>
                </a:gridCol>
                <a:gridCol w="233872">
                  <a:extLst>
                    <a:ext uri="{9D8B030D-6E8A-4147-A177-3AD203B41FA5}">
                      <a16:colId xmlns:a16="http://schemas.microsoft.com/office/drawing/2014/main" val="3325124574"/>
                    </a:ext>
                  </a:extLst>
                </a:gridCol>
              </a:tblGrid>
              <a:tr h="89400"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2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Alice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Dave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5$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mpd="sng">
                      <a:solidFill>
                        <a:srgbClr val="00FFFF"/>
                      </a:solidFill>
                      <a:prstDash val="soli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021517"/>
                  </a:ext>
                </a:extLst>
              </a:tr>
            </a:tbl>
          </a:graphicData>
        </a:graphic>
      </p:graphicFrame>
      <p:graphicFrame>
        <p:nvGraphicFramePr>
          <p:cNvPr id="151" name="Table 150">
            <a:extLst>
              <a:ext uri="{FF2B5EF4-FFF2-40B4-BE49-F238E27FC236}">
                <a16:creationId xmlns:a16="http://schemas.microsoft.com/office/drawing/2014/main" id="{D106026D-755B-4B45-AFD9-A0089896EE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401766"/>
              </p:ext>
            </p:extLst>
          </p:nvPr>
        </p:nvGraphicFramePr>
        <p:xfrm>
          <a:off x="10603460" y="2610950"/>
          <a:ext cx="1015550" cy="97536"/>
        </p:xfrm>
        <a:graphic>
          <a:graphicData uri="http://schemas.openxmlformats.org/drawingml/2006/table">
            <a:tbl>
              <a:tblPr/>
              <a:tblGrid>
                <a:gridCol w="184868">
                  <a:extLst>
                    <a:ext uri="{9D8B030D-6E8A-4147-A177-3AD203B41FA5}">
                      <a16:colId xmlns:a16="http://schemas.microsoft.com/office/drawing/2014/main" val="3196073436"/>
                    </a:ext>
                  </a:extLst>
                </a:gridCol>
                <a:gridCol w="320156">
                  <a:extLst>
                    <a:ext uri="{9D8B030D-6E8A-4147-A177-3AD203B41FA5}">
                      <a16:colId xmlns:a16="http://schemas.microsoft.com/office/drawing/2014/main" val="2046397748"/>
                    </a:ext>
                  </a:extLst>
                </a:gridCol>
                <a:gridCol w="276654">
                  <a:extLst>
                    <a:ext uri="{9D8B030D-6E8A-4147-A177-3AD203B41FA5}">
                      <a16:colId xmlns:a16="http://schemas.microsoft.com/office/drawing/2014/main" val="2273406638"/>
                    </a:ext>
                  </a:extLst>
                </a:gridCol>
                <a:gridCol w="233872">
                  <a:extLst>
                    <a:ext uri="{9D8B030D-6E8A-4147-A177-3AD203B41FA5}">
                      <a16:colId xmlns:a16="http://schemas.microsoft.com/office/drawing/2014/main" val="3325124574"/>
                    </a:ext>
                  </a:extLst>
                </a:gridCol>
              </a:tblGrid>
              <a:tr h="89400"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3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Dave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Bob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1$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mpd="sng">
                      <a:solidFill>
                        <a:srgbClr val="00FFFF"/>
                      </a:solidFill>
                      <a:prstDash val="soli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021517"/>
                  </a:ext>
                </a:extLst>
              </a:tr>
            </a:tbl>
          </a:graphicData>
        </a:graphic>
      </p:graphicFrame>
      <p:graphicFrame>
        <p:nvGraphicFramePr>
          <p:cNvPr id="152" name="Table 151">
            <a:extLst>
              <a:ext uri="{FF2B5EF4-FFF2-40B4-BE49-F238E27FC236}">
                <a16:creationId xmlns:a16="http://schemas.microsoft.com/office/drawing/2014/main" id="{6886C10E-2792-453D-B226-5AEC002F8B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6704972"/>
              </p:ext>
            </p:extLst>
          </p:nvPr>
        </p:nvGraphicFramePr>
        <p:xfrm>
          <a:off x="10601491" y="2733579"/>
          <a:ext cx="1015550" cy="97536"/>
        </p:xfrm>
        <a:graphic>
          <a:graphicData uri="http://schemas.openxmlformats.org/drawingml/2006/table">
            <a:tbl>
              <a:tblPr/>
              <a:tblGrid>
                <a:gridCol w="184868">
                  <a:extLst>
                    <a:ext uri="{9D8B030D-6E8A-4147-A177-3AD203B41FA5}">
                      <a16:colId xmlns:a16="http://schemas.microsoft.com/office/drawing/2014/main" val="3196073436"/>
                    </a:ext>
                  </a:extLst>
                </a:gridCol>
                <a:gridCol w="320156">
                  <a:extLst>
                    <a:ext uri="{9D8B030D-6E8A-4147-A177-3AD203B41FA5}">
                      <a16:colId xmlns:a16="http://schemas.microsoft.com/office/drawing/2014/main" val="2046397748"/>
                    </a:ext>
                  </a:extLst>
                </a:gridCol>
                <a:gridCol w="276654">
                  <a:extLst>
                    <a:ext uri="{9D8B030D-6E8A-4147-A177-3AD203B41FA5}">
                      <a16:colId xmlns:a16="http://schemas.microsoft.com/office/drawing/2014/main" val="2273406638"/>
                    </a:ext>
                  </a:extLst>
                </a:gridCol>
                <a:gridCol w="233872">
                  <a:extLst>
                    <a:ext uri="{9D8B030D-6E8A-4147-A177-3AD203B41FA5}">
                      <a16:colId xmlns:a16="http://schemas.microsoft.com/office/drawing/2014/main" val="3325124574"/>
                    </a:ext>
                  </a:extLst>
                </a:gridCol>
              </a:tblGrid>
              <a:tr h="89400"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4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Charlie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Alice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8$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mpd="sng">
                      <a:solidFill>
                        <a:srgbClr val="00FFFF"/>
                      </a:solidFill>
                      <a:prstDash val="soli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021517"/>
                  </a:ext>
                </a:extLst>
              </a:tr>
            </a:tbl>
          </a:graphicData>
        </a:graphic>
      </p:graphicFrame>
      <p:grpSp>
        <p:nvGrpSpPr>
          <p:cNvPr id="153" name="Group 152">
            <a:extLst>
              <a:ext uri="{FF2B5EF4-FFF2-40B4-BE49-F238E27FC236}">
                <a16:creationId xmlns:a16="http://schemas.microsoft.com/office/drawing/2014/main" id="{DBA722F6-7B17-43B9-8644-FC23E9276C38}"/>
              </a:ext>
            </a:extLst>
          </p:cNvPr>
          <p:cNvGrpSpPr/>
          <p:nvPr/>
        </p:nvGrpSpPr>
        <p:grpSpPr>
          <a:xfrm>
            <a:off x="10773571" y="3303682"/>
            <a:ext cx="1196274" cy="819343"/>
            <a:chOff x="3836513" y="3324790"/>
            <a:chExt cx="3359051" cy="2353400"/>
          </a:xfrm>
          <a:noFill/>
        </p:grpSpPr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E0C7DBD2-B14A-432D-921B-0D9B4E16FAE9}"/>
                </a:ext>
              </a:extLst>
            </p:cNvPr>
            <p:cNvSpPr/>
            <p:nvPr/>
          </p:nvSpPr>
          <p:spPr>
            <a:xfrm>
              <a:off x="3836513" y="3324790"/>
              <a:ext cx="3359051" cy="2353400"/>
            </a:xfrm>
            <a:prstGeom prst="rect">
              <a:avLst/>
            </a:prstGeom>
            <a:grpFill/>
            <a:ln w="28575">
              <a:solidFill>
                <a:srgbClr val="00FFFF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E338BCDF-4455-4367-A337-52FD95EB1804}"/>
                </a:ext>
              </a:extLst>
            </p:cNvPr>
            <p:cNvSpPr txBox="1"/>
            <p:nvPr/>
          </p:nvSpPr>
          <p:spPr>
            <a:xfrm>
              <a:off x="4686813" y="3324790"/>
              <a:ext cx="1609520" cy="648225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  <a:latin typeface="Abadi" panose="020B0604020104020204" pitchFamily="34" charset="0"/>
                </a:rPr>
                <a:t>Ledger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C95D75E2-85DF-4AB0-BB65-E158DFF918AF}"/>
                </a:ext>
              </a:extLst>
            </p:cNvPr>
            <p:cNvCxnSpPr>
              <a:cxnSpLocks/>
            </p:cNvCxnSpPr>
            <p:nvPr/>
          </p:nvCxnSpPr>
          <p:spPr>
            <a:xfrm>
              <a:off x="4005433" y="3918758"/>
              <a:ext cx="2993484" cy="0"/>
            </a:xfrm>
            <a:prstGeom prst="line">
              <a:avLst/>
            </a:prstGeom>
            <a:grpFill/>
            <a:ln w="12700">
              <a:solidFill>
                <a:srgbClr val="00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57" name="Table 41">
            <a:extLst>
              <a:ext uri="{FF2B5EF4-FFF2-40B4-BE49-F238E27FC236}">
                <a16:creationId xmlns:a16="http://schemas.microsoft.com/office/drawing/2014/main" id="{BFFCF832-5D50-4B51-A731-3FBD58018B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5397222"/>
              </p:ext>
            </p:extLst>
          </p:nvPr>
        </p:nvGraphicFramePr>
        <p:xfrm>
          <a:off x="10865835" y="3472049"/>
          <a:ext cx="1055209" cy="176684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40878">
                  <a:extLst>
                    <a:ext uri="{9D8B030D-6E8A-4147-A177-3AD203B41FA5}">
                      <a16:colId xmlns:a16="http://schemas.microsoft.com/office/drawing/2014/main" val="529969344"/>
                    </a:ext>
                  </a:extLst>
                </a:gridCol>
                <a:gridCol w="353752">
                  <a:extLst>
                    <a:ext uri="{9D8B030D-6E8A-4147-A177-3AD203B41FA5}">
                      <a16:colId xmlns:a16="http://schemas.microsoft.com/office/drawing/2014/main" val="4165621018"/>
                    </a:ext>
                  </a:extLst>
                </a:gridCol>
                <a:gridCol w="304566">
                  <a:extLst>
                    <a:ext uri="{9D8B030D-6E8A-4147-A177-3AD203B41FA5}">
                      <a16:colId xmlns:a16="http://schemas.microsoft.com/office/drawing/2014/main" val="2028900302"/>
                    </a:ext>
                  </a:extLst>
                </a:gridCol>
                <a:gridCol w="256013">
                  <a:extLst>
                    <a:ext uri="{9D8B030D-6E8A-4147-A177-3AD203B41FA5}">
                      <a16:colId xmlns:a16="http://schemas.microsoft.com/office/drawing/2014/main" val="1762467311"/>
                    </a:ext>
                  </a:extLst>
                </a:gridCol>
              </a:tblGrid>
              <a:tr h="106070">
                <a:tc>
                  <a:txBody>
                    <a:bodyPr/>
                    <a:lstStyle/>
                    <a:p>
                      <a:pPr algn="l"/>
                      <a:r>
                        <a:rPr lang="en-US" sz="400" b="0" dirty="0">
                          <a:solidFill>
                            <a:schemeClr val="bg1"/>
                          </a:solidFill>
                        </a:rPr>
                        <a:t>#</a:t>
                      </a:r>
                      <a:endParaRPr lang="en-US" sz="400" b="0" dirty="0">
                        <a:solidFill>
                          <a:schemeClr val="bg1"/>
                        </a:solidFill>
                        <a:latin typeface="Abadi" panose="020B0604020104020204" pitchFamily="34" charset="0"/>
                      </a:endParaRPr>
                    </a:p>
                  </a:txBody>
                  <a:tcPr marL="54762" marR="54762" marT="27382" marB="2738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b="0" dirty="0">
                          <a:solidFill>
                            <a:schemeClr val="bg1"/>
                          </a:solidFill>
                        </a:rPr>
                        <a:t>from</a:t>
                      </a:r>
                      <a:endParaRPr lang="en-US" sz="400" b="0" dirty="0">
                        <a:solidFill>
                          <a:schemeClr val="bg1"/>
                        </a:solidFill>
                        <a:latin typeface="Abadi" panose="020B0604020104020204" pitchFamily="34" charset="0"/>
                      </a:endParaRPr>
                    </a:p>
                  </a:txBody>
                  <a:tcPr marL="54762" marR="54762" marT="27382" marB="27382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b="0" dirty="0">
                          <a:solidFill>
                            <a:schemeClr val="bg1"/>
                          </a:solidFill>
                        </a:rPr>
                        <a:t>to</a:t>
                      </a:r>
                      <a:endParaRPr lang="en-US" sz="400" b="0" dirty="0">
                        <a:solidFill>
                          <a:schemeClr val="bg1"/>
                        </a:solidFill>
                        <a:latin typeface="Abadi" panose="020B0604020104020204" pitchFamily="34" charset="0"/>
                      </a:endParaRPr>
                    </a:p>
                  </a:txBody>
                  <a:tcPr marL="54762" marR="54762" marT="27382" marB="27382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b="0" dirty="0">
                          <a:solidFill>
                            <a:schemeClr val="bg1"/>
                          </a:solidFill>
                        </a:rPr>
                        <a:t>amount</a:t>
                      </a:r>
                      <a:endParaRPr lang="en-US" sz="400" b="0" dirty="0">
                        <a:solidFill>
                          <a:schemeClr val="bg1"/>
                        </a:solidFill>
                        <a:latin typeface="Abadi" panose="020B0604020104020204" pitchFamily="34" charset="0"/>
                      </a:endParaRPr>
                    </a:p>
                  </a:txBody>
                  <a:tcPr marL="54762" marR="54762" marT="27382" marB="27382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6061450"/>
                  </a:ext>
                </a:extLst>
              </a:tr>
            </a:tbl>
          </a:graphicData>
        </a:graphic>
      </p:graphicFrame>
      <p:graphicFrame>
        <p:nvGraphicFramePr>
          <p:cNvPr id="158" name="Table 157">
            <a:extLst>
              <a:ext uri="{FF2B5EF4-FFF2-40B4-BE49-F238E27FC236}">
                <a16:creationId xmlns:a16="http://schemas.microsoft.com/office/drawing/2014/main" id="{DF0EB0FA-E360-43E4-AEF6-BB532DC9C1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510906"/>
              </p:ext>
            </p:extLst>
          </p:nvPr>
        </p:nvGraphicFramePr>
        <p:xfrm>
          <a:off x="10875377" y="3594194"/>
          <a:ext cx="1015550" cy="97536"/>
        </p:xfrm>
        <a:graphic>
          <a:graphicData uri="http://schemas.openxmlformats.org/drawingml/2006/table">
            <a:tbl>
              <a:tblPr/>
              <a:tblGrid>
                <a:gridCol w="184868">
                  <a:extLst>
                    <a:ext uri="{9D8B030D-6E8A-4147-A177-3AD203B41FA5}">
                      <a16:colId xmlns:a16="http://schemas.microsoft.com/office/drawing/2014/main" val="3196073436"/>
                    </a:ext>
                  </a:extLst>
                </a:gridCol>
                <a:gridCol w="320156">
                  <a:extLst>
                    <a:ext uri="{9D8B030D-6E8A-4147-A177-3AD203B41FA5}">
                      <a16:colId xmlns:a16="http://schemas.microsoft.com/office/drawing/2014/main" val="2046397748"/>
                    </a:ext>
                  </a:extLst>
                </a:gridCol>
                <a:gridCol w="276654">
                  <a:extLst>
                    <a:ext uri="{9D8B030D-6E8A-4147-A177-3AD203B41FA5}">
                      <a16:colId xmlns:a16="http://schemas.microsoft.com/office/drawing/2014/main" val="2273406638"/>
                    </a:ext>
                  </a:extLst>
                </a:gridCol>
                <a:gridCol w="233872">
                  <a:extLst>
                    <a:ext uri="{9D8B030D-6E8A-4147-A177-3AD203B41FA5}">
                      <a16:colId xmlns:a16="http://schemas.microsoft.com/office/drawing/2014/main" val="3325124574"/>
                    </a:ext>
                  </a:extLst>
                </a:gridCol>
              </a:tblGrid>
              <a:tr h="89400"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1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Alice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Bob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2$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mpd="sng">
                      <a:solidFill>
                        <a:srgbClr val="00FFFF"/>
                      </a:solidFill>
                      <a:prstDash val="soli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021517"/>
                  </a:ext>
                </a:extLst>
              </a:tr>
            </a:tbl>
          </a:graphicData>
        </a:graphic>
      </p:graphicFrame>
      <p:graphicFrame>
        <p:nvGraphicFramePr>
          <p:cNvPr id="159" name="Table 158">
            <a:extLst>
              <a:ext uri="{FF2B5EF4-FFF2-40B4-BE49-F238E27FC236}">
                <a16:creationId xmlns:a16="http://schemas.microsoft.com/office/drawing/2014/main" id="{85FF5FE9-9519-42D1-AC1E-CF9E599DB3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6835510"/>
              </p:ext>
            </p:extLst>
          </p:nvPr>
        </p:nvGraphicFramePr>
        <p:xfrm>
          <a:off x="10875377" y="3716713"/>
          <a:ext cx="1015550" cy="97536"/>
        </p:xfrm>
        <a:graphic>
          <a:graphicData uri="http://schemas.openxmlformats.org/drawingml/2006/table">
            <a:tbl>
              <a:tblPr/>
              <a:tblGrid>
                <a:gridCol w="184868">
                  <a:extLst>
                    <a:ext uri="{9D8B030D-6E8A-4147-A177-3AD203B41FA5}">
                      <a16:colId xmlns:a16="http://schemas.microsoft.com/office/drawing/2014/main" val="3196073436"/>
                    </a:ext>
                  </a:extLst>
                </a:gridCol>
                <a:gridCol w="320156">
                  <a:extLst>
                    <a:ext uri="{9D8B030D-6E8A-4147-A177-3AD203B41FA5}">
                      <a16:colId xmlns:a16="http://schemas.microsoft.com/office/drawing/2014/main" val="2046397748"/>
                    </a:ext>
                  </a:extLst>
                </a:gridCol>
                <a:gridCol w="276654">
                  <a:extLst>
                    <a:ext uri="{9D8B030D-6E8A-4147-A177-3AD203B41FA5}">
                      <a16:colId xmlns:a16="http://schemas.microsoft.com/office/drawing/2014/main" val="2273406638"/>
                    </a:ext>
                  </a:extLst>
                </a:gridCol>
                <a:gridCol w="233872">
                  <a:extLst>
                    <a:ext uri="{9D8B030D-6E8A-4147-A177-3AD203B41FA5}">
                      <a16:colId xmlns:a16="http://schemas.microsoft.com/office/drawing/2014/main" val="3325124574"/>
                    </a:ext>
                  </a:extLst>
                </a:gridCol>
              </a:tblGrid>
              <a:tr h="89400"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2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Alice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Dave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5$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mpd="sng">
                      <a:solidFill>
                        <a:srgbClr val="00FFFF"/>
                      </a:solidFill>
                      <a:prstDash val="soli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021517"/>
                  </a:ext>
                </a:extLst>
              </a:tr>
            </a:tbl>
          </a:graphicData>
        </a:graphic>
      </p:graphicFrame>
      <p:graphicFrame>
        <p:nvGraphicFramePr>
          <p:cNvPr id="160" name="Table 159">
            <a:extLst>
              <a:ext uri="{FF2B5EF4-FFF2-40B4-BE49-F238E27FC236}">
                <a16:creationId xmlns:a16="http://schemas.microsoft.com/office/drawing/2014/main" id="{3C6B7EFA-FF86-4A2C-AA99-D1BA20DCB1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7138675"/>
              </p:ext>
            </p:extLst>
          </p:nvPr>
        </p:nvGraphicFramePr>
        <p:xfrm>
          <a:off x="10877346" y="3840591"/>
          <a:ext cx="1015550" cy="97536"/>
        </p:xfrm>
        <a:graphic>
          <a:graphicData uri="http://schemas.openxmlformats.org/drawingml/2006/table">
            <a:tbl>
              <a:tblPr/>
              <a:tblGrid>
                <a:gridCol w="184868">
                  <a:extLst>
                    <a:ext uri="{9D8B030D-6E8A-4147-A177-3AD203B41FA5}">
                      <a16:colId xmlns:a16="http://schemas.microsoft.com/office/drawing/2014/main" val="3196073436"/>
                    </a:ext>
                  </a:extLst>
                </a:gridCol>
                <a:gridCol w="320156">
                  <a:extLst>
                    <a:ext uri="{9D8B030D-6E8A-4147-A177-3AD203B41FA5}">
                      <a16:colId xmlns:a16="http://schemas.microsoft.com/office/drawing/2014/main" val="2046397748"/>
                    </a:ext>
                  </a:extLst>
                </a:gridCol>
                <a:gridCol w="276654">
                  <a:extLst>
                    <a:ext uri="{9D8B030D-6E8A-4147-A177-3AD203B41FA5}">
                      <a16:colId xmlns:a16="http://schemas.microsoft.com/office/drawing/2014/main" val="2273406638"/>
                    </a:ext>
                  </a:extLst>
                </a:gridCol>
                <a:gridCol w="233872">
                  <a:extLst>
                    <a:ext uri="{9D8B030D-6E8A-4147-A177-3AD203B41FA5}">
                      <a16:colId xmlns:a16="http://schemas.microsoft.com/office/drawing/2014/main" val="3325124574"/>
                    </a:ext>
                  </a:extLst>
                </a:gridCol>
              </a:tblGrid>
              <a:tr h="89400"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3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Dave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Bob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1$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mpd="sng">
                      <a:solidFill>
                        <a:srgbClr val="00FFFF"/>
                      </a:solidFill>
                      <a:prstDash val="soli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021517"/>
                  </a:ext>
                </a:extLst>
              </a:tr>
            </a:tbl>
          </a:graphicData>
        </a:graphic>
      </p:graphicFrame>
      <p:graphicFrame>
        <p:nvGraphicFramePr>
          <p:cNvPr id="161" name="Table 160">
            <a:extLst>
              <a:ext uri="{FF2B5EF4-FFF2-40B4-BE49-F238E27FC236}">
                <a16:creationId xmlns:a16="http://schemas.microsoft.com/office/drawing/2014/main" id="{A2C8B696-167B-4584-B17C-07B5351B9B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0613261"/>
              </p:ext>
            </p:extLst>
          </p:nvPr>
        </p:nvGraphicFramePr>
        <p:xfrm>
          <a:off x="10875377" y="3963220"/>
          <a:ext cx="1015550" cy="97536"/>
        </p:xfrm>
        <a:graphic>
          <a:graphicData uri="http://schemas.openxmlformats.org/drawingml/2006/table">
            <a:tbl>
              <a:tblPr/>
              <a:tblGrid>
                <a:gridCol w="184868">
                  <a:extLst>
                    <a:ext uri="{9D8B030D-6E8A-4147-A177-3AD203B41FA5}">
                      <a16:colId xmlns:a16="http://schemas.microsoft.com/office/drawing/2014/main" val="3196073436"/>
                    </a:ext>
                  </a:extLst>
                </a:gridCol>
                <a:gridCol w="320156">
                  <a:extLst>
                    <a:ext uri="{9D8B030D-6E8A-4147-A177-3AD203B41FA5}">
                      <a16:colId xmlns:a16="http://schemas.microsoft.com/office/drawing/2014/main" val="2046397748"/>
                    </a:ext>
                  </a:extLst>
                </a:gridCol>
                <a:gridCol w="276654">
                  <a:extLst>
                    <a:ext uri="{9D8B030D-6E8A-4147-A177-3AD203B41FA5}">
                      <a16:colId xmlns:a16="http://schemas.microsoft.com/office/drawing/2014/main" val="2273406638"/>
                    </a:ext>
                  </a:extLst>
                </a:gridCol>
                <a:gridCol w="233872">
                  <a:extLst>
                    <a:ext uri="{9D8B030D-6E8A-4147-A177-3AD203B41FA5}">
                      <a16:colId xmlns:a16="http://schemas.microsoft.com/office/drawing/2014/main" val="3325124574"/>
                    </a:ext>
                  </a:extLst>
                </a:gridCol>
              </a:tblGrid>
              <a:tr h="89400"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4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Charlie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Alice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8$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mpd="sng">
                      <a:solidFill>
                        <a:srgbClr val="00FFFF"/>
                      </a:solidFill>
                      <a:prstDash val="soli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021517"/>
                  </a:ext>
                </a:extLst>
              </a:tr>
            </a:tbl>
          </a:graphicData>
        </a:graphic>
      </p:graphicFrame>
      <p:grpSp>
        <p:nvGrpSpPr>
          <p:cNvPr id="162" name="Group 161">
            <a:extLst>
              <a:ext uri="{FF2B5EF4-FFF2-40B4-BE49-F238E27FC236}">
                <a16:creationId xmlns:a16="http://schemas.microsoft.com/office/drawing/2014/main" id="{2E8EAA75-E099-4149-BE6A-CD4413588E8A}"/>
              </a:ext>
            </a:extLst>
          </p:cNvPr>
          <p:cNvGrpSpPr/>
          <p:nvPr/>
        </p:nvGrpSpPr>
        <p:grpSpPr>
          <a:xfrm>
            <a:off x="10578603" y="4694744"/>
            <a:ext cx="1196274" cy="819343"/>
            <a:chOff x="3836513" y="3324790"/>
            <a:chExt cx="3359051" cy="2353400"/>
          </a:xfrm>
          <a:noFill/>
        </p:grpSpPr>
        <p:sp>
          <p:nvSpPr>
            <p:cNvPr id="163" name="Rectangle 162">
              <a:extLst>
                <a:ext uri="{FF2B5EF4-FFF2-40B4-BE49-F238E27FC236}">
                  <a16:creationId xmlns:a16="http://schemas.microsoft.com/office/drawing/2014/main" id="{09C83CC7-9B73-44B3-813C-330EFEF30C83}"/>
                </a:ext>
              </a:extLst>
            </p:cNvPr>
            <p:cNvSpPr/>
            <p:nvPr/>
          </p:nvSpPr>
          <p:spPr>
            <a:xfrm>
              <a:off x="3836513" y="3324790"/>
              <a:ext cx="3359051" cy="2353400"/>
            </a:xfrm>
            <a:prstGeom prst="rect">
              <a:avLst/>
            </a:prstGeom>
            <a:grpFill/>
            <a:ln w="28575">
              <a:solidFill>
                <a:srgbClr val="00FFFF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16E1F9A5-1621-4EFE-8AD0-A618043F06E6}"/>
                </a:ext>
              </a:extLst>
            </p:cNvPr>
            <p:cNvSpPr txBox="1"/>
            <p:nvPr/>
          </p:nvSpPr>
          <p:spPr>
            <a:xfrm>
              <a:off x="4686813" y="3324790"/>
              <a:ext cx="1609520" cy="648225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  <a:latin typeface="Abadi" panose="020B0604020104020204" pitchFamily="34" charset="0"/>
                </a:rPr>
                <a:t>Ledger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5AA9B982-F31E-4132-B388-A1F683F85EC6}"/>
                </a:ext>
              </a:extLst>
            </p:cNvPr>
            <p:cNvCxnSpPr>
              <a:cxnSpLocks/>
            </p:cNvCxnSpPr>
            <p:nvPr/>
          </p:nvCxnSpPr>
          <p:spPr>
            <a:xfrm>
              <a:off x="4005433" y="3918758"/>
              <a:ext cx="2993484" cy="0"/>
            </a:xfrm>
            <a:prstGeom prst="line">
              <a:avLst/>
            </a:prstGeom>
            <a:grpFill/>
            <a:ln w="12700">
              <a:solidFill>
                <a:srgbClr val="00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66" name="Table 41">
            <a:extLst>
              <a:ext uri="{FF2B5EF4-FFF2-40B4-BE49-F238E27FC236}">
                <a16:creationId xmlns:a16="http://schemas.microsoft.com/office/drawing/2014/main" id="{52FA3C58-AE9B-4EDF-8AF7-BAFCDD447C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4049723"/>
              </p:ext>
            </p:extLst>
          </p:nvPr>
        </p:nvGraphicFramePr>
        <p:xfrm>
          <a:off x="10670867" y="4863111"/>
          <a:ext cx="1055209" cy="176684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40878">
                  <a:extLst>
                    <a:ext uri="{9D8B030D-6E8A-4147-A177-3AD203B41FA5}">
                      <a16:colId xmlns:a16="http://schemas.microsoft.com/office/drawing/2014/main" val="529969344"/>
                    </a:ext>
                  </a:extLst>
                </a:gridCol>
                <a:gridCol w="353752">
                  <a:extLst>
                    <a:ext uri="{9D8B030D-6E8A-4147-A177-3AD203B41FA5}">
                      <a16:colId xmlns:a16="http://schemas.microsoft.com/office/drawing/2014/main" val="4165621018"/>
                    </a:ext>
                  </a:extLst>
                </a:gridCol>
                <a:gridCol w="304566">
                  <a:extLst>
                    <a:ext uri="{9D8B030D-6E8A-4147-A177-3AD203B41FA5}">
                      <a16:colId xmlns:a16="http://schemas.microsoft.com/office/drawing/2014/main" val="2028900302"/>
                    </a:ext>
                  </a:extLst>
                </a:gridCol>
                <a:gridCol w="256013">
                  <a:extLst>
                    <a:ext uri="{9D8B030D-6E8A-4147-A177-3AD203B41FA5}">
                      <a16:colId xmlns:a16="http://schemas.microsoft.com/office/drawing/2014/main" val="1762467311"/>
                    </a:ext>
                  </a:extLst>
                </a:gridCol>
              </a:tblGrid>
              <a:tr h="106070">
                <a:tc>
                  <a:txBody>
                    <a:bodyPr/>
                    <a:lstStyle/>
                    <a:p>
                      <a:pPr algn="l"/>
                      <a:r>
                        <a:rPr lang="en-US" sz="400" b="0" dirty="0">
                          <a:solidFill>
                            <a:schemeClr val="bg1"/>
                          </a:solidFill>
                        </a:rPr>
                        <a:t>#</a:t>
                      </a:r>
                      <a:endParaRPr lang="en-US" sz="400" b="0" dirty="0">
                        <a:solidFill>
                          <a:schemeClr val="bg1"/>
                        </a:solidFill>
                        <a:latin typeface="Abadi" panose="020B0604020104020204" pitchFamily="34" charset="0"/>
                      </a:endParaRPr>
                    </a:p>
                  </a:txBody>
                  <a:tcPr marL="54762" marR="54762" marT="27382" marB="2738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b="0" dirty="0">
                          <a:solidFill>
                            <a:schemeClr val="bg1"/>
                          </a:solidFill>
                        </a:rPr>
                        <a:t>from</a:t>
                      </a:r>
                      <a:endParaRPr lang="en-US" sz="400" b="0" dirty="0">
                        <a:solidFill>
                          <a:schemeClr val="bg1"/>
                        </a:solidFill>
                        <a:latin typeface="Abadi" panose="020B0604020104020204" pitchFamily="34" charset="0"/>
                      </a:endParaRPr>
                    </a:p>
                  </a:txBody>
                  <a:tcPr marL="54762" marR="54762" marT="27382" marB="27382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b="0" dirty="0">
                          <a:solidFill>
                            <a:schemeClr val="bg1"/>
                          </a:solidFill>
                        </a:rPr>
                        <a:t>to</a:t>
                      </a:r>
                      <a:endParaRPr lang="en-US" sz="400" b="0" dirty="0">
                        <a:solidFill>
                          <a:schemeClr val="bg1"/>
                        </a:solidFill>
                        <a:latin typeface="Abadi" panose="020B0604020104020204" pitchFamily="34" charset="0"/>
                      </a:endParaRPr>
                    </a:p>
                  </a:txBody>
                  <a:tcPr marL="54762" marR="54762" marT="27382" marB="27382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b="0" dirty="0">
                          <a:solidFill>
                            <a:schemeClr val="bg1"/>
                          </a:solidFill>
                        </a:rPr>
                        <a:t>amount</a:t>
                      </a:r>
                      <a:endParaRPr lang="en-US" sz="400" b="0" dirty="0">
                        <a:solidFill>
                          <a:schemeClr val="bg1"/>
                        </a:solidFill>
                        <a:latin typeface="Abadi" panose="020B0604020104020204" pitchFamily="34" charset="0"/>
                      </a:endParaRPr>
                    </a:p>
                  </a:txBody>
                  <a:tcPr marL="54762" marR="54762" marT="27382" marB="27382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6061450"/>
                  </a:ext>
                </a:extLst>
              </a:tr>
            </a:tbl>
          </a:graphicData>
        </a:graphic>
      </p:graphicFrame>
      <p:graphicFrame>
        <p:nvGraphicFramePr>
          <p:cNvPr id="167" name="Table 166">
            <a:extLst>
              <a:ext uri="{FF2B5EF4-FFF2-40B4-BE49-F238E27FC236}">
                <a16:creationId xmlns:a16="http://schemas.microsoft.com/office/drawing/2014/main" id="{DF6AA1D2-DCC6-47CF-9D4E-A3296B0923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8552059"/>
              </p:ext>
            </p:extLst>
          </p:nvPr>
        </p:nvGraphicFramePr>
        <p:xfrm>
          <a:off x="10680409" y="4985256"/>
          <a:ext cx="1015550" cy="97536"/>
        </p:xfrm>
        <a:graphic>
          <a:graphicData uri="http://schemas.openxmlformats.org/drawingml/2006/table">
            <a:tbl>
              <a:tblPr/>
              <a:tblGrid>
                <a:gridCol w="184868">
                  <a:extLst>
                    <a:ext uri="{9D8B030D-6E8A-4147-A177-3AD203B41FA5}">
                      <a16:colId xmlns:a16="http://schemas.microsoft.com/office/drawing/2014/main" val="3196073436"/>
                    </a:ext>
                  </a:extLst>
                </a:gridCol>
                <a:gridCol w="320156">
                  <a:extLst>
                    <a:ext uri="{9D8B030D-6E8A-4147-A177-3AD203B41FA5}">
                      <a16:colId xmlns:a16="http://schemas.microsoft.com/office/drawing/2014/main" val="2046397748"/>
                    </a:ext>
                  </a:extLst>
                </a:gridCol>
                <a:gridCol w="276654">
                  <a:extLst>
                    <a:ext uri="{9D8B030D-6E8A-4147-A177-3AD203B41FA5}">
                      <a16:colId xmlns:a16="http://schemas.microsoft.com/office/drawing/2014/main" val="2273406638"/>
                    </a:ext>
                  </a:extLst>
                </a:gridCol>
                <a:gridCol w="233872">
                  <a:extLst>
                    <a:ext uri="{9D8B030D-6E8A-4147-A177-3AD203B41FA5}">
                      <a16:colId xmlns:a16="http://schemas.microsoft.com/office/drawing/2014/main" val="3325124574"/>
                    </a:ext>
                  </a:extLst>
                </a:gridCol>
              </a:tblGrid>
              <a:tr h="89400"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1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Alice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Bob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2$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mpd="sng">
                      <a:solidFill>
                        <a:srgbClr val="00FFFF"/>
                      </a:solidFill>
                      <a:prstDash val="soli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021517"/>
                  </a:ext>
                </a:extLst>
              </a:tr>
            </a:tbl>
          </a:graphicData>
        </a:graphic>
      </p:graphicFrame>
      <p:graphicFrame>
        <p:nvGraphicFramePr>
          <p:cNvPr id="168" name="Table 167">
            <a:extLst>
              <a:ext uri="{FF2B5EF4-FFF2-40B4-BE49-F238E27FC236}">
                <a16:creationId xmlns:a16="http://schemas.microsoft.com/office/drawing/2014/main" id="{02CDD218-A51B-4242-83F7-65D5C1C474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3283719"/>
              </p:ext>
            </p:extLst>
          </p:nvPr>
        </p:nvGraphicFramePr>
        <p:xfrm>
          <a:off x="10680409" y="5107775"/>
          <a:ext cx="1015550" cy="97536"/>
        </p:xfrm>
        <a:graphic>
          <a:graphicData uri="http://schemas.openxmlformats.org/drawingml/2006/table">
            <a:tbl>
              <a:tblPr/>
              <a:tblGrid>
                <a:gridCol w="184868">
                  <a:extLst>
                    <a:ext uri="{9D8B030D-6E8A-4147-A177-3AD203B41FA5}">
                      <a16:colId xmlns:a16="http://schemas.microsoft.com/office/drawing/2014/main" val="3196073436"/>
                    </a:ext>
                  </a:extLst>
                </a:gridCol>
                <a:gridCol w="320156">
                  <a:extLst>
                    <a:ext uri="{9D8B030D-6E8A-4147-A177-3AD203B41FA5}">
                      <a16:colId xmlns:a16="http://schemas.microsoft.com/office/drawing/2014/main" val="2046397748"/>
                    </a:ext>
                  </a:extLst>
                </a:gridCol>
                <a:gridCol w="276654">
                  <a:extLst>
                    <a:ext uri="{9D8B030D-6E8A-4147-A177-3AD203B41FA5}">
                      <a16:colId xmlns:a16="http://schemas.microsoft.com/office/drawing/2014/main" val="2273406638"/>
                    </a:ext>
                  </a:extLst>
                </a:gridCol>
                <a:gridCol w="233872">
                  <a:extLst>
                    <a:ext uri="{9D8B030D-6E8A-4147-A177-3AD203B41FA5}">
                      <a16:colId xmlns:a16="http://schemas.microsoft.com/office/drawing/2014/main" val="3325124574"/>
                    </a:ext>
                  </a:extLst>
                </a:gridCol>
              </a:tblGrid>
              <a:tr h="89400"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2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Alice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Dave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5$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mpd="sng">
                      <a:solidFill>
                        <a:srgbClr val="00FFFF"/>
                      </a:solidFill>
                      <a:prstDash val="soli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021517"/>
                  </a:ext>
                </a:extLst>
              </a:tr>
            </a:tbl>
          </a:graphicData>
        </a:graphic>
      </p:graphicFrame>
      <p:graphicFrame>
        <p:nvGraphicFramePr>
          <p:cNvPr id="169" name="Table 168">
            <a:extLst>
              <a:ext uri="{FF2B5EF4-FFF2-40B4-BE49-F238E27FC236}">
                <a16:creationId xmlns:a16="http://schemas.microsoft.com/office/drawing/2014/main" id="{C2793F3A-CFC9-46E7-B0F3-FDA19BD89C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2832504"/>
              </p:ext>
            </p:extLst>
          </p:nvPr>
        </p:nvGraphicFramePr>
        <p:xfrm>
          <a:off x="10682378" y="5231653"/>
          <a:ext cx="1015550" cy="97536"/>
        </p:xfrm>
        <a:graphic>
          <a:graphicData uri="http://schemas.openxmlformats.org/drawingml/2006/table">
            <a:tbl>
              <a:tblPr/>
              <a:tblGrid>
                <a:gridCol w="184868">
                  <a:extLst>
                    <a:ext uri="{9D8B030D-6E8A-4147-A177-3AD203B41FA5}">
                      <a16:colId xmlns:a16="http://schemas.microsoft.com/office/drawing/2014/main" val="3196073436"/>
                    </a:ext>
                  </a:extLst>
                </a:gridCol>
                <a:gridCol w="320156">
                  <a:extLst>
                    <a:ext uri="{9D8B030D-6E8A-4147-A177-3AD203B41FA5}">
                      <a16:colId xmlns:a16="http://schemas.microsoft.com/office/drawing/2014/main" val="2046397748"/>
                    </a:ext>
                  </a:extLst>
                </a:gridCol>
                <a:gridCol w="276654">
                  <a:extLst>
                    <a:ext uri="{9D8B030D-6E8A-4147-A177-3AD203B41FA5}">
                      <a16:colId xmlns:a16="http://schemas.microsoft.com/office/drawing/2014/main" val="2273406638"/>
                    </a:ext>
                  </a:extLst>
                </a:gridCol>
                <a:gridCol w="233872">
                  <a:extLst>
                    <a:ext uri="{9D8B030D-6E8A-4147-A177-3AD203B41FA5}">
                      <a16:colId xmlns:a16="http://schemas.microsoft.com/office/drawing/2014/main" val="3325124574"/>
                    </a:ext>
                  </a:extLst>
                </a:gridCol>
              </a:tblGrid>
              <a:tr h="89400"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3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Dave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Bob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1$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mpd="sng">
                      <a:solidFill>
                        <a:srgbClr val="00FFFF"/>
                      </a:solidFill>
                      <a:prstDash val="soli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021517"/>
                  </a:ext>
                </a:extLst>
              </a:tr>
            </a:tbl>
          </a:graphicData>
        </a:graphic>
      </p:graphicFrame>
      <p:graphicFrame>
        <p:nvGraphicFramePr>
          <p:cNvPr id="170" name="Table 169">
            <a:extLst>
              <a:ext uri="{FF2B5EF4-FFF2-40B4-BE49-F238E27FC236}">
                <a16:creationId xmlns:a16="http://schemas.microsoft.com/office/drawing/2014/main" id="{C7A45BA2-A5EF-44A0-A6E9-989C007F4A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8953497"/>
              </p:ext>
            </p:extLst>
          </p:nvPr>
        </p:nvGraphicFramePr>
        <p:xfrm>
          <a:off x="10680409" y="5354282"/>
          <a:ext cx="1015550" cy="97536"/>
        </p:xfrm>
        <a:graphic>
          <a:graphicData uri="http://schemas.openxmlformats.org/drawingml/2006/table">
            <a:tbl>
              <a:tblPr/>
              <a:tblGrid>
                <a:gridCol w="184868">
                  <a:extLst>
                    <a:ext uri="{9D8B030D-6E8A-4147-A177-3AD203B41FA5}">
                      <a16:colId xmlns:a16="http://schemas.microsoft.com/office/drawing/2014/main" val="3196073436"/>
                    </a:ext>
                  </a:extLst>
                </a:gridCol>
                <a:gridCol w="320156">
                  <a:extLst>
                    <a:ext uri="{9D8B030D-6E8A-4147-A177-3AD203B41FA5}">
                      <a16:colId xmlns:a16="http://schemas.microsoft.com/office/drawing/2014/main" val="2046397748"/>
                    </a:ext>
                  </a:extLst>
                </a:gridCol>
                <a:gridCol w="276654">
                  <a:extLst>
                    <a:ext uri="{9D8B030D-6E8A-4147-A177-3AD203B41FA5}">
                      <a16:colId xmlns:a16="http://schemas.microsoft.com/office/drawing/2014/main" val="2273406638"/>
                    </a:ext>
                  </a:extLst>
                </a:gridCol>
                <a:gridCol w="233872">
                  <a:extLst>
                    <a:ext uri="{9D8B030D-6E8A-4147-A177-3AD203B41FA5}">
                      <a16:colId xmlns:a16="http://schemas.microsoft.com/office/drawing/2014/main" val="3325124574"/>
                    </a:ext>
                  </a:extLst>
                </a:gridCol>
              </a:tblGrid>
              <a:tr h="89400"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4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Charlie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Alice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8$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mpd="sng">
                      <a:solidFill>
                        <a:srgbClr val="00FFFF"/>
                      </a:solidFill>
                      <a:prstDash val="soli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021517"/>
                  </a:ext>
                </a:extLst>
              </a:tr>
            </a:tbl>
          </a:graphicData>
        </a:graphic>
      </p:graphicFrame>
      <p:grpSp>
        <p:nvGrpSpPr>
          <p:cNvPr id="171" name="Group 170">
            <a:extLst>
              <a:ext uri="{FF2B5EF4-FFF2-40B4-BE49-F238E27FC236}">
                <a16:creationId xmlns:a16="http://schemas.microsoft.com/office/drawing/2014/main" id="{3261DC63-FDC7-41C8-94AA-9865CFE05FF4}"/>
              </a:ext>
            </a:extLst>
          </p:cNvPr>
          <p:cNvGrpSpPr/>
          <p:nvPr/>
        </p:nvGrpSpPr>
        <p:grpSpPr>
          <a:xfrm>
            <a:off x="6388222" y="4751870"/>
            <a:ext cx="1196274" cy="819343"/>
            <a:chOff x="3836513" y="3324790"/>
            <a:chExt cx="3359051" cy="2353400"/>
          </a:xfrm>
          <a:noFill/>
        </p:grpSpPr>
        <p:sp>
          <p:nvSpPr>
            <p:cNvPr id="172" name="Rectangle 171">
              <a:extLst>
                <a:ext uri="{FF2B5EF4-FFF2-40B4-BE49-F238E27FC236}">
                  <a16:creationId xmlns:a16="http://schemas.microsoft.com/office/drawing/2014/main" id="{56E9662F-A9FB-4CB6-9DFC-20B96A8C47AC}"/>
                </a:ext>
              </a:extLst>
            </p:cNvPr>
            <p:cNvSpPr/>
            <p:nvPr/>
          </p:nvSpPr>
          <p:spPr>
            <a:xfrm>
              <a:off x="3836513" y="3324790"/>
              <a:ext cx="3359051" cy="2353400"/>
            </a:xfrm>
            <a:prstGeom prst="rect">
              <a:avLst/>
            </a:prstGeom>
            <a:grpFill/>
            <a:ln w="28575">
              <a:solidFill>
                <a:srgbClr val="00FFFF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28C3A159-2F98-4BBA-A285-A561A571ABB5}"/>
                </a:ext>
              </a:extLst>
            </p:cNvPr>
            <p:cNvSpPr txBox="1"/>
            <p:nvPr/>
          </p:nvSpPr>
          <p:spPr>
            <a:xfrm>
              <a:off x="4686813" y="3324790"/>
              <a:ext cx="1609520" cy="648225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  <a:latin typeface="Abadi" panose="020B0604020104020204" pitchFamily="34" charset="0"/>
                </a:rPr>
                <a:t>Ledger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9508E4AB-20EA-4CC3-B7D5-EC31000270A6}"/>
                </a:ext>
              </a:extLst>
            </p:cNvPr>
            <p:cNvCxnSpPr>
              <a:cxnSpLocks/>
            </p:cNvCxnSpPr>
            <p:nvPr/>
          </p:nvCxnSpPr>
          <p:spPr>
            <a:xfrm>
              <a:off x="4005433" y="3918758"/>
              <a:ext cx="2993484" cy="0"/>
            </a:xfrm>
            <a:prstGeom prst="line">
              <a:avLst/>
            </a:prstGeom>
            <a:grpFill/>
            <a:ln w="12700">
              <a:solidFill>
                <a:srgbClr val="00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75" name="Table 41">
            <a:extLst>
              <a:ext uri="{FF2B5EF4-FFF2-40B4-BE49-F238E27FC236}">
                <a16:creationId xmlns:a16="http://schemas.microsoft.com/office/drawing/2014/main" id="{FF0FDD98-58B2-43A6-AFF7-68866E0EF1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1089605"/>
              </p:ext>
            </p:extLst>
          </p:nvPr>
        </p:nvGraphicFramePr>
        <p:xfrm>
          <a:off x="6480486" y="4920237"/>
          <a:ext cx="1055209" cy="176684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40878">
                  <a:extLst>
                    <a:ext uri="{9D8B030D-6E8A-4147-A177-3AD203B41FA5}">
                      <a16:colId xmlns:a16="http://schemas.microsoft.com/office/drawing/2014/main" val="529969344"/>
                    </a:ext>
                  </a:extLst>
                </a:gridCol>
                <a:gridCol w="353752">
                  <a:extLst>
                    <a:ext uri="{9D8B030D-6E8A-4147-A177-3AD203B41FA5}">
                      <a16:colId xmlns:a16="http://schemas.microsoft.com/office/drawing/2014/main" val="4165621018"/>
                    </a:ext>
                  </a:extLst>
                </a:gridCol>
                <a:gridCol w="304566">
                  <a:extLst>
                    <a:ext uri="{9D8B030D-6E8A-4147-A177-3AD203B41FA5}">
                      <a16:colId xmlns:a16="http://schemas.microsoft.com/office/drawing/2014/main" val="2028900302"/>
                    </a:ext>
                  </a:extLst>
                </a:gridCol>
                <a:gridCol w="256013">
                  <a:extLst>
                    <a:ext uri="{9D8B030D-6E8A-4147-A177-3AD203B41FA5}">
                      <a16:colId xmlns:a16="http://schemas.microsoft.com/office/drawing/2014/main" val="1762467311"/>
                    </a:ext>
                  </a:extLst>
                </a:gridCol>
              </a:tblGrid>
              <a:tr h="106070">
                <a:tc>
                  <a:txBody>
                    <a:bodyPr/>
                    <a:lstStyle/>
                    <a:p>
                      <a:pPr algn="l"/>
                      <a:r>
                        <a:rPr lang="en-US" sz="400" b="0" dirty="0">
                          <a:solidFill>
                            <a:schemeClr val="bg1"/>
                          </a:solidFill>
                        </a:rPr>
                        <a:t>#</a:t>
                      </a:r>
                      <a:endParaRPr lang="en-US" sz="400" b="0" dirty="0">
                        <a:solidFill>
                          <a:schemeClr val="bg1"/>
                        </a:solidFill>
                        <a:latin typeface="Abadi" panose="020B0604020104020204" pitchFamily="34" charset="0"/>
                      </a:endParaRPr>
                    </a:p>
                  </a:txBody>
                  <a:tcPr marL="54762" marR="54762" marT="27382" marB="2738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b="0" dirty="0">
                          <a:solidFill>
                            <a:schemeClr val="bg1"/>
                          </a:solidFill>
                        </a:rPr>
                        <a:t>from</a:t>
                      </a:r>
                      <a:endParaRPr lang="en-US" sz="400" b="0" dirty="0">
                        <a:solidFill>
                          <a:schemeClr val="bg1"/>
                        </a:solidFill>
                        <a:latin typeface="Abadi" panose="020B0604020104020204" pitchFamily="34" charset="0"/>
                      </a:endParaRPr>
                    </a:p>
                  </a:txBody>
                  <a:tcPr marL="54762" marR="54762" marT="27382" marB="27382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b="0" dirty="0">
                          <a:solidFill>
                            <a:schemeClr val="bg1"/>
                          </a:solidFill>
                        </a:rPr>
                        <a:t>to</a:t>
                      </a:r>
                      <a:endParaRPr lang="en-US" sz="400" b="0" dirty="0">
                        <a:solidFill>
                          <a:schemeClr val="bg1"/>
                        </a:solidFill>
                        <a:latin typeface="Abadi" panose="020B0604020104020204" pitchFamily="34" charset="0"/>
                      </a:endParaRPr>
                    </a:p>
                  </a:txBody>
                  <a:tcPr marL="54762" marR="54762" marT="27382" marB="27382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b="0" dirty="0">
                          <a:solidFill>
                            <a:schemeClr val="bg1"/>
                          </a:solidFill>
                        </a:rPr>
                        <a:t>amount</a:t>
                      </a:r>
                      <a:endParaRPr lang="en-US" sz="400" b="0" dirty="0">
                        <a:solidFill>
                          <a:schemeClr val="bg1"/>
                        </a:solidFill>
                        <a:latin typeface="Abadi" panose="020B0604020104020204" pitchFamily="34" charset="0"/>
                      </a:endParaRPr>
                    </a:p>
                  </a:txBody>
                  <a:tcPr marL="54762" marR="54762" marT="27382" marB="27382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6061450"/>
                  </a:ext>
                </a:extLst>
              </a:tr>
            </a:tbl>
          </a:graphicData>
        </a:graphic>
      </p:graphicFrame>
      <p:graphicFrame>
        <p:nvGraphicFramePr>
          <p:cNvPr id="176" name="Table 175">
            <a:extLst>
              <a:ext uri="{FF2B5EF4-FFF2-40B4-BE49-F238E27FC236}">
                <a16:creationId xmlns:a16="http://schemas.microsoft.com/office/drawing/2014/main" id="{6796915F-3D4D-4B01-99B0-2C16BA8203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7620849"/>
              </p:ext>
            </p:extLst>
          </p:nvPr>
        </p:nvGraphicFramePr>
        <p:xfrm>
          <a:off x="6490028" y="5042382"/>
          <a:ext cx="1015550" cy="97536"/>
        </p:xfrm>
        <a:graphic>
          <a:graphicData uri="http://schemas.openxmlformats.org/drawingml/2006/table">
            <a:tbl>
              <a:tblPr/>
              <a:tblGrid>
                <a:gridCol w="184868">
                  <a:extLst>
                    <a:ext uri="{9D8B030D-6E8A-4147-A177-3AD203B41FA5}">
                      <a16:colId xmlns:a16="http://schemas.microsoft.com/office/drawing/2014/main" val="3196073436"/>
                    </a:ext>
                  </a:extLst>
                </a:gridCol>
                <a:gridCol w="320156">
                  <a:extLst>
                    <a:ext uri="{9D8B030D-6E8A-4147-A177-3AD203B41FA5}">
                      <a16:colId xmlns:a16="http://schemas.microsoft.com/office/drawing/2014/main" val="2046397748"/>
                    </a:ext>
                  </a:extLst>
                </a:gridCol>
                <a:gridCol w="276654">
                  <a:extLst>
                    <a:ext uri="{9D8B030D-6E8A-4147-A177-3AD203B41FA5}">
                      <a16:colId xmlns:a16="http://schemas.microsoft.com/office/drawing/2014/main" val="2273406638"/>
                    </a:ext>
                  </a:extLst>
                </a:gridCol>
                <a:gridCol w="233872">
                  <a:extLst>
                    <a:ext uri="{9D8B030D-6E8A-4147-A177-3AD203B41FA5}">
                      <a16:colId xmlns:a16="http://schemas.microsoft.com/office/drawing/2014/main" val="3325124574"/>
                    </a:ext>
                  </a:extLst>
                </a:gridCol>
              </a:tblGrid>
              <a:tr h="89400"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1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Alice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Bob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2$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mpd="sng">
                      <a:solidFill>
                        <a:srgbClr val="00FFFF"/>
                      </a:solidFill>
                      <a:prstDash val="soli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021517"/>
                  </a:ext>
                </a:extLst>
              </a:tr>
            </a:tbl>
          </a:graphicData>
        </a:graphic>
      </p:graphicFrame>
      <p:graphicFrame>
        <p:nvGraphicFramePr>
          <p:cNvPr id="177" name="Table 176">
            <a:extLst>
              <a:ext uri="{FF2B5EF4-FFF2-40B4-BE49-F238E27FC236}">
                <a16:creationId xmlns:a16="http://schemas.microsoft.com/office/drawing/2014/main" id="{CE241949-66C9-4A1C-8C58-882A9DC9DE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8630478"/>
              </p:ext>
            </p:extLst>
          </p:nvPr>
        </p:nvGraphicFramePr>
        <p:xfrm>
          <a:off x="6490028" y="5164901"/>
          <a:ext cx="1015550" cy="97536"/>
        </p:xfrm>
        <a:graphic>
          <a:graphicData uri="http://schemas.openxmlformats.org/drawingml/2006/table">
            <a:tbl>
              <a:tblPr/>
              <a:tblGrid>
                <a:gridCol w="184868">
                  <a:extLst>
                    <a:ext uri="{9D8B030D-6E8A-4147-A177-3AD203B41FA5}">
                      <a16:colId xmlns:a16="http://schemas.microsoft.com/office/drawing/2014/main" val="3196073436"/>
                    </a:ext>
                  </a:extLst>
                </a:gridCol>
                <a:gridCol w="320156">
                  <a:extLst>
                    <a:ext uri="{9D8B030D-6E8A-4147-A177-3AD203B41FA5}">
                      <a16:colId xmlns:a16="http://schemas.microsoft.com/office/drawing/2014/main" val="2046397748"/>
                    </a:ext>
                  </a:extLst>
                </a:gridCol>
                <a:gridCol w="276654">
                  <a:extLst>
                    <a:ext uri="{9D8B030D-6E8A-4147-A177-3AD203B41FA5}">
                      <a16:colId xmlns:a16="http://schemas.microsoft.com/office/drawing/2014/main" val="2273406638"/>
                    </a:ext>
                  </a:extLst>
                </a:gridCol>
                <a:gridCol w="233872">
                  <a:extLst>
                    <a:ext uri="{9D8B030D-6E8A-4147-A177-3AD203B41FA5}">
                      <a16:colId xmlns:a16="http://schemas.microsoft.com/office/drawing/2014/main" val="3325124574"/>
                    </a:ext>
                  </a:extLst>
                </a:gridCol>
              </a:tblGrid>
              <a:tr h="89400"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2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Alice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Dave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5$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mpd="sng">
                      <a:solidFill>
                        <a:srgbClr val="00FFFF"/>
                      </a:solidFill>
                      <a:prstDash val="soli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021517"/>
                  </a:ext>
                </a:extLst>
              </a:tr>
            </a:tbl>
          </a:graphicData>
        </a:graphic>
      </p:graphicFrame>
      <p:graphicFrame>
        <p:nvGraphicFramePr>
          <p:cNvPr id="178" name="Table 177">
            <a:extLst>
              <a:ext uri="{FF2B5EF4-FFF2-40B4-BE49-F238E27FC236}">
                <a16:creationId xmlns:a16="http://schemas.microsoft.com/office/drawing/2014/main" id="{DD117DDB-092C-4AE4-9271-44FC5A4891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3708883"/>
              </p:ext>
            </p:extLst>
          </p:nvPr>
        </p:nvGraphicFramePr>
        <p:xfrm>
          <a:off x="6491997" y="5288779"/>
          <a:ext cx="1015550" cy="97536"/>
        </p:xfrm>
        <a:graphic>
          <a:graphicData uri="http://schemas.openxmlformats.org/drawingml/2006/table">
            <a:tbl>
              <a:tblPr/>
              <a:tblGrid>
                <a:gridCol w="184868">
                  <a:extLst>
                    <a:ext uri="{9D8B030D-6E8A-4147-A177-3AD203B41FA5}">
                      <a16:colId xmlns:a16="http://schemas.microsoft.com/office/drawing/2014/main" val="3196073436"/>
                    </a:ext>
                  </a:extLst>
                </a:gridCol>
                <a:gridCol w="320156">
                  <a:extLst>
                    <a:ext uri="{9D8B030D-6E8A-4147-A177-3AD203B41FA5}">
                      <a16:colId xmlns:a16="http://schemas.microsoft.com/office/drawing/2014/main" val="2046397748"/>
                    </a:ext>
                  </a:extLst>
                </a:gridCol>
                <a:gridCol w="276654">
                  <a:extLst>
                    <a:ext uri="{9D8B030D-6E8A-4147-A177-3AD203B41FA5}">
                      <a16:colId xmlns:a16="http://schemas.microsoft.com/office/drawing/2014/main" val="2273406638"/>
                    </a:ext>
                  </a:extLst>
                </a:gridCol>
                <a:gridCol w="233872">
                  <a:extLst>
                    <a:ext uri="{9D8B030D-6E8A-4147-A177-3AD203B41FA5}">
                      <a16:colId xmlns:a16="http://schemas.microsoft.com/office/drawing/2014/main" val="3325124574"/>
                    </a:ext>
                  </a:extLst>
                </a:gridCol>
              </a:tblGrid>
              <a:tr h="89400"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3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Dave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Bob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1$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mpd="sng">
                      <a:solidFill>
                        <a:srgbClr val="00FFFF"/>
                      </a:solidFill>
                      <a:prstDash val="soli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021517"/>
                  </a:ext>
                </a:extLst>
              </a:tr>
            </a:tbl>
          </a:graphicData>
        </a:graphic>
      </p:graphicFrame>
      <p:graphicFrame>
        <p:nvGraphicFramePr>
          <p:cNvPr id="179" name="Table 178">
            <a:extLst>
              <a:ext uri="{FF2B5EF4-FFF2-40B4-BE49-F238E27FC236}">
                <a16:creationId xmlns:a16="http://schemas.microsoft.com/office/drawing/2014/main" id="{E5DFBF95-82EB-4C8B-9DF7-6DD4EC85A0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6032549"/>
              </p:ext>
            </p:extLst>
          </p:nvPr>
        </p:nvGraphicFramePr>
        <p:xfrm>
          <a:off x="6490028" y="5411408"/>
          <a:ext cx="1015550" cy="97536"/>
        </p:xfrm>
        <a:graphic>
          <a:graphicData uri="http://schemas.openxmlformats.org/drawingml/2006/table">
            <a:tbl>
              <a:tblPr/>
              <a:tblGrid>
                <a:gridCol w="184868">
                  <a:extLst>
                    <a:ext uri="{9D8B030D-6E8A-4147-A177-3AD203B41FA5}">
                      <a16:colId xmlns:a16="http://schemas.microsoft.com/office/drawing/2014/main" val="3196073436"/>
                    </a:ext>
                  </a:extLst>
                </a:gridCol>
                <a:gridCol w="320156">
                  <a:extLst>
                    <a:ext uri="{9D8B030D-6E8A-4147-A177-3AD203B41FA5}">
                      <a16:colId xmlns:a16="http://schemas.microsoft.com/office/drawing/2014/main" val="2046397748"/>
                    </a:ext>
                  </a:extLst>
                </a:gridCol>
                <a:gridCol w="276654">
                  <a:extLst>
                    <a:ext uri="{9D8B030D-6E8A-4147-A177-3AD203B41FA5}">
                      <a16:colId xmlns:a16="http://schemas.microsoft.com/office/drawing/2014/main" val="2273406638"/>
                    </a:ext>
                  </a:extLst>
                </a:gridCol>
                <a:gridCol w="233872">
                  <a:extLst>
                    <a:ext uri="{9D8B030D-6E8A-4147-A177-3AD203B41FA5}">
                      <a16:colId xmlns:a16="http://schemas.microsoft.com/office/drawing/2014/main" val="3325124574"/>
                    </a:ext>
                  </a:extLst>
                </a:gridCol>
              </a:tblGrid>
              <a:tr h="89400"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4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Charlie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Alice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8$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mpd="sng">
                      <a:solidFill>
                        <a:srgbClr val="00FFFF"/>
                      </a:solidFill>
                      <a:prstDash val="soli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021517"/>
                  </a:ext>
                </a:extLst>
              </a:tr>
            </a:tbl>
          </a:graphicData>
        </a:graphic>
      </p:graphicFrame>
      <p:grpSp>
        <p:nvGrpSpPr>
          <p:cNvPr id="180" name="Group 179">
            <a:extLst>
              <a:ext uri="{FF2B5EF4-FFF2-40B4-BE49-F238E27FC236}">
                <a16:creationId xmlns:a16="http://schemas.microsoft.com/office/drawing/2014/main" id="{16E59ED8-E33D-42FD-B76F-E91D392DBD4C}"/>
              </a:ext>
            </a:extLst>
          </p:cNvPr>
          <p:cNvGrpSpPr/>
          <p:nvPr/>
        </p:nvGrpSpPr>
        <p:grpSpPr>
          <a:xfrm>
            <a:off x="6032061" y="3451729"/>
            <a:ext cx="1196274" cy="819343"/>
            <a:chOff x="3836513" y="3324790"/>
            <a:chExt cx="3359051" cy="2353400"/>
          </a:xfrm>
          <a:noFill/>
        </p:grpSpPr>
        <p:sp>
          <p:nvSpPr>
            <p:cNvPr id="181" name="Rectangle 180">
              <a:extLst>
                <a:ext uri="{FF2B5EF4-FFF2-40B4-BE49-F238E27FC236}">
                  <a16:creationId xmlns:a16="http://schemas.microsoft.com/office/drawing/2014/main" id="{71EB05B9-1B49-4C07-84CE-B0BEA0734F2F}"/>
                </a:ext>
              </a:extLst>
            </p:cNvPr>
            <p:cNvSpPr/>
            <p:nvPr/>
          </p:nvSpPr>
          <p:spPr>
            <a:xfrm>
              <a:off x="3836513" y="3324790"/>
              <a:ext cx="3359051" cy="2353400"/>
            </a:xfrm>
            <a:prstGeom prst="rect">
              <a:avLst/>
            </a:prstGeom>
            <a:grpFill/>
            <a:ln w="28575">
              <a:solidFill>
                <a:srgbClr val="00FFFF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7DC89862-57BB-4A72-A414-2BFE9006585B}"/>
                </a:ext>
              </a:extLst>
            </p:cNvPr>
            <p:cNvSpPr txBox="1"/>
            <p:nvPr/>
          </p:nvSpPr>
          <p:spPr>
            <a:xfrm>
              <a:off x="4686813" y="3324790"/>
              <a:ext cx="1609520" cy="648225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  <a:latin typeface="Abadi" panose="020B0604020104020204" pitchFamily="34" charset="0"/>
                </a:rPr>
                <a:t>Ledger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38C77842-C936-477B-A7F0-7DA6512B5ABB}"/>
                </a:ext>
              </a:extLst>
            </p:cNvPr>
            <p:cNvCxnSpPr>
              <a:cxnSpLocks/>
            </p:cNvCxnSpPr>
            <p:nvPr/>
          </p:nvCxnSpPr>
          <p:spPr>
            <a:xfrm>
              <a:off x="4005433" y="3918758"/>
              <a:ext cx="2993484" cy="0"/>
            </a:xfrm>
            <a:prstGeom prst="line">
              <a:avLst/>
            </a:prstGeom>
            <a:grpFill/>
            <a:ln w="12700">
              <a:solidFill>
                <a:srgbClr val="00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84" name="Table 41">
            <a:extLst>
              <a:ext uri="{FF2B5EF4-FFF2-40B4-BE49-F238E27FC236}">
                <a16:creationId xmlns:a16="http://schemas.microsoft.com/office/drawing/2014/main" id="{7583960E-4AAC-4139-844D-C4D207FD56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0429266"/>
              </p:ext>
            </p:extLst>
          </p:nvPr>
        </p:nvGraphicFramePr>
        <p:xfrm>
          <a:off x="6124325" y="3620096"/>
          <a:ext cx="1055209" cy="176684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40878">
                  <a:extLst>
                    <a:ext uri="{9D8B030D-6E8A-4147-A177-3AD203B41FA5}">
                      <a16:colId xmlns:a16="http://schemas.microsoft.com/office/drawing/2014/main" val="529969344"/>
                    </a:ext>
                  </a:extLst>
                </a:gridCol>
                <a:gridCol w="353752">
                  <a:extLst>
                    <a:ext uri="{9D8B030D-6E8A-4147-A177-3AD203B41FA5}">
                      <a16:colId xmlns:a16="http://schemas.microsoft.com/office/drawing/2014/main" val="4165621018"/>
                    </a:ext>
                  </a:extLst>
                </a:gridCol>
                <a:gridCol w="304566">
                  <a:extLst>
                    <a:ext uri="{9D8B030D-6E8A-4147-A177-3AD203B41FA5}">
                      <a16:colId xmlns:a16="http://schemas.microsoft.com/office/drawing/2014/main" val="2028900302"/>
                    </a:ext>
                  </a:extLst>
                </a:gridCol>
                <a:gridCol w="256013">
                  <a:extLst>
                    <a:ext uri="{9D8B030D-6E8A-4147-A177-3AD203B41FA5}">
                      <a16:colId xmlns:a16="http://schemas.microsoft.com/office/drawing/2014/main" val="1762467311"/>
                    </a:ext>
                  </a:extLst>
                </a:gridCol>
              </a:tblGrid>
              <a:tr h="106070">
                <a:tc>
                  <a:txBody>
                    <a:bodyPr/>
                    <a:lstStyle/>
                    <a:p>
                      <a:pPr algn="l"/>
                      <a:r>
                        <a:rPr lang="en-US" sz="400" b="0" dirty="0">
                          <a:solidFill>
                            <a:schemeClr val="bg1"/>
                          </a:solidFill>
                        </a:rPr>
                        <a:t>#</a:t>
                      </a:r>
                      <a:endParaRPr lang="en-US" sz="400" b="0" dirty="0">
                        <a:solidFill>
                          <a:schemeClr val="bg1"/>
                        </a:solidFill>
                        <a:latin typeface="Abadi" panose="020B0604020104020204" pitchFamily="34" charset="0"/>
                      </a:endParaRPr>
                    </a:p>
                  </a:txBody>
                  <a:tcPr marL="54762" marR="54762" marT="27382" marB="2738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b="0" dirty="0">
                          <a:solidFill>
                            <a:schemeClr val="bg1"/>
                          </a:solidFill>
                        </a:rPr>
                        <a:t>from</a:t>
                      </a:r>
                      <a:endParaRPr lang="en-US" sz="400" b="0" dirty="0">
                        <a:solidFill>
                          <a:schemeClr val="bg1"/>
                        </a:solidFill>
                        <a:latin typeface="Abadi" panose="020B0604020104020204" pitchFamily="34" charset="0"/>
                      </a:endParaRPr>
                    </a:p>
                  </a:txBody>
                  <a:tcPr marL="54762" marR="54762" marT="27382" marB="27382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b="0" dirty="0">
                          <a:solidFill>
                            <a:schemeClr val="bg1"/>
                          </a:solidFill>
                        </a:rPr>
                        <a:t>to</a:t>
                      </a:r>
                      <a:endParaRPr lang="en-US" sz="400" b="0" dirty="0">
                        <a:solidFill>
                          <a:schemeClr val="bg1"/>
                        </a:solidFill>
                        <a:latin typeface="Abadi" panose="020B0604020104020204" pitchFamily="34" charset="0"/>
                      </a:endParaRPr>
                    </a:p>
                  </a:txBody>
                  <a:tcPr marL="54762" marR="54762" marT="27382" marB="27382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b="0" dirty="0">
                          <a:solidFill>
                            <a:schemeClr val="bg1"/>
                          </a:solidFill>
                        </a:rPr>
                        <a:t>amount</a:t>
                      </a:r>
                      <a:endParaRPr lang="en-US" sz="400" b="0" dirty="0">
                        <a:solidFill>
                          <a:schemeClr val="bg1"/>
                        </a:solidFill>
                        <a:latin typeface="Abadi" panose="020B0604020104020204" pitchFamily="34" charset="0"/>
                      </a:endParaRPr>
                    </a:p>
                  </a:txBody>
                  <a:tcPr marL="54762" marR="54762" marT="27382" marB="27382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6061450"/>
                  </a:ext>
                </a:extLst>
              </a:tr>
            </a:tbl>
          </a:graphicData>
        </a:graphic>
      </p:graphicFrame>
      <p:graphicFrame>
        <p:nvGraphicFramePr>
          <p:cNvPr id="185" name="Table 184">
            <a:extLst>
              <a:ext uri="{FF2B5EF4-FFF2-40B4-BE49-F238E27FC236}">
                <a16:creationId xmlns:a16="http://schemas.microsoft.com/office/drawing/2014/main" id="{FF91679B-4037-4BC6-B7E9-E36D54E886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9963555"/>
              </p:ext>
            </p:extLst>
          </p:nvPr>
        </p:nvGraphicFramePr>
        <p:xfrm>
          <a:off x="6133867" y="3742241"/>
          <a:ext cx="1015550" cy="97536"/>
        </p:xfrm>
        <a:graphic>
          <a:graphicData uri="http://schemas.openxmlformats.org/drawingml/2006/table">
            <a:tbl>
              <a:tblPr/>
              <a:tblGrid>
                <a:gridCol w="184868">
                  <a:extLst>
                    <a:ext uri="{9D8B030D-6E8A-4147-A177-3AD203B41FA5}">
                      <a16:colId xmlns:a16="http://schemas.microsoft.com/office/drawing/2014/main" val="3196073436"/>
                    </a:ext>
                  </a:extLst>
                </a:gridCol>
                <a:gridCol w="320156">
                  <a:extLst>
                    <a:ext uri="{9D8B030D-6E8A-4147-A177-3AD203B41FA5}">
                      <a16:colId xmlns:a16="http://schemas.microsoft.com/office/drawing/2014/main" val="2046397748"/>
                    </a:ext>
                  </a:extLst>
                </a:gridCol>
                <a:gridCol w="276654">
                  <a:extLst>
                    <a:ext uri="{9D8B030D-6E8A-4147-A177-3AD203B41FA5}">
                      <a16:colId xmlns:a16="http://schemas.microsoft.com/office/drawing/2014/main" val="2273406638"/>
                    </a:ext>
                  </a:extLst>
                </a:gridCol>
                <a:gridCol w="233872">
                  <a:extLst>
                    <a:ext uri="{9D8B030D-6E8A-4147-A177-3AD203B41FA5}">
                      <a16:colId xmlns:a16="http://schemas.microsoft.com/office/drawing/2014/main" val="3325124574"/>
                    </a:ext>
                  </a:extLst>
                </a:gridCol>
              </a:tblGrid>
              <a:tr h="89400"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1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Alice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Bob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2$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mpd="sng">
                      <a:solidFill>
                        <a:srgbClr val="00FFFF"/>
                      </a:solidFill>
                      <a:prstDash val="soli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021517"/>
                  </a:ext>
                </a:extLst>
              </a:tr>
            </a:tbl>
          </a:graphicData>
        </a:graphic>
      </p:graphicFrame>
      <p:graphicFrame>
        <p:nvGraphicFramePr>
          <p:cNvPr id="186" name="Table 185">
            <a:extLst>
              <a:ext uri="{FF2B5EF4-FFF2-40B4-BE49-F238E27FC236}">
                <a16:creationId xmlns:a16="http://schemas.microsoft.com/office/drawing/2014/main" id="{899C5DBB-65C6-43DC-A755-B6C164BEA4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9801482"/>
              </p:ext>
            </p:extLst>
          </p:nvPr>
        </p:nvGraphicFramePr>
        <p:xfrm>
          <a:off x="6133867" y="3864760"/>
          <a:ext cx="1015550" cy="97536"/>
        </p:xfrm>
        <a:graphic>
          <a:graphicData uri="http://schemas.openxmlformats.org/drawingml/2006/table">
            <a:tbl>
              <a:tblPr/>
              <a:tblGrid>
                <a:gridCol w="184868">
                  <a:extLst>
                    <a:ext uri="{9D8B030D-6E8A-4147-A177-3AD203B41FA5}">
                      <a16:colId xmlns:a16="http://schemas.microsoft.com/office/drawing/2014/main" val="3196073436"/>
                    </a:ext>
                  </a:extLst>
                </a:gridCol>
                <a:gridCol w="320156">
                  <a:extLst>
                    <a:ext uri="{9D8B030D-6E8A-4147-A177-3AD203B41FA5}">
                      <a16:colId xmlns:a16="http://schemas.microsoft.com/office/drawing/2014/main" val="2046397748"/>
                    </a:ext>
                  </a:extLst>
                </a:gridCol>
                <a:gridCol w="276654">
                  <a:extLst>
                    <a:ext uri="{9D8B030D-6E8A-4147-A177-3AD203B41FA5}">
                      <a16:colId xmlns:a16="http://schemas.microsoft.com/office/drawing/2014/main" val="2273406638"/>
                    </a:ext>
                  </a:extLst>
                </a:gridCol>
                <a:gridCol w="233872">
                  <a:extLst>
                    <a:ext uri="{9D8B030D-6E8A-4147-A177-3AD203B41FA5}">
                      <a16:colId xmlns:a16="http://schemas.microsoft.com/office/drawing/2014/main" val="3325124574"/>
                    </a:ext>
                  </a:extLst>
                </a:gridCol>
              </a:tblGrid>
              <a:tr h="89400"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2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Alice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Dave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5$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mpd="sng">
                      <a:solidFill>
                        <a:srgbClr val="00FFFF"/>
                      </a:solidFill>
                      <a:prstDash val="soli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021517"/>
                  </a:ext>
                </a:extLst>
              </a:tr>
            </a:tbl>
          </a:graphicData>
        </a:graphic>
      </p:graphicFrame>
      <p:graphicFrame>
        <p:nvGraphicFramePr>
          <p:cNvPr id="187" name="Table 186">
            <a:extLst>
              <a:ext uri="{FF2B5EF4-FFF2-40B4-BE49-F238E27FC236}">
                <a16:creationId xmlns:a16="http://schemas.microsoft.com/office/drawing/2014/main" id="{ED341CB5-C2F6-4A1A-AB61-6C754D946F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3185473"/>
              </p:ext>
            </p:extLst>
          </p:nvPr>
        </p:nvGraphicFramePr>
        <p:xfrm>
          <a:off x="6135836" y="3988638"/>
          <a:ext cx="1015550" cy="97536"/>
        </p:xfrm>
        <a:graphic>
          <a:graphicData uri="http://schemas.openxmlformats.org/drawingml/2006/table">
            <a:tbl>
              <a:tblPr/>
              <a:tblGrid>
                <a:gridCol w="184868">
                  <a:extLst>
                    <a:ext uri="{9D8B030D-6E8A-4147-A177-3AD203B41FA5}">
                      <a16:colId xmlns:a16="http://schemas.microsoft.com/office/drawing/2014/main" val="3196073436"/>
                    </a:ext>
                  </a:extLst>
                </a:gridCol>
                <a:gridCol w="320156">
                  <a:extLst>
                    <a:ext uri="{9D8B030D-6E8A-4147-A177-3AD203B41FA5}">
                      <a16:colId xmlns:a16="http://schemas.microsoft.com/office/drawing/2014/main" val="2046397748"/>
                    </a:ext>
                  </a:extLst>
                </a:gridCol>
                <a:gridCol w="276654">
                  <a:extLst>
                    <a:ext uri="{9D8B030D-6E8A-4147-A177-3AD203B41FA5}">
                      <a16:colId xmlns:a16="http://schemas.microsoft.com/office/drawing/2014/main" val="2273406638"/>
                    </a:ext>
                  </a:extLst>
                </a:gridCol>
                <a:gridCol w="233872">
                  <a:extLst>
                    <a:ext uri="{9D8B030D-6E8A-4147-A177-3AD203B41FA5}">
                      <a16:colId xmlns:a16="http://schemas.microsoft.com/office/drawing/2014/main" val="3325124574"/>
                    </a:ext>
                  </a:extLst>
                </a:gridCol>
              </a:tblGrid>
              <a:tr h="89400"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3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Dave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Bob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1$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mpd="sng">
                      <a:solidFill>
                        <a:srgbClr val="00FFFF"/>
                      </a:solidFill>
                      <a:prstDash val="soli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021517"/>
                  </a:ext>
                </a:extLst>
              </a:tr>
            </a:tbl>
          </a:graphicData>
        </a:graphic>
      </p:graphicFrame>
      <p:graphicFrame>
        <p:nvGraphicFramePr>
          <p:cNvPr id="188" name="Table 187">
            <a:extLst>
              <a:ext uri="{FF2B5EF4-FFF2-40B4-BE49-F238E27FC236}">
                <a16:creationId xmlns:a16="http://schemas.microsoft.com/office/drawing/2014/main" id="{92097F47-D886-43C4-AB73-9118D5E980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4924015"/>
              </p:ext>
            </p:extLst>
          </p:nvPr>
        </p:nvGraphicFramePr>
        <p:xfrm>
          <a:off x="6133867" y="4111267"/>
          <a:ext cx="1015550" cy="97536"/>
        </p:xfrm>
        <a:graphic>
          <a:graphicData uri="http://schemas.openxmlformats.org/drawingml/2006/table">
            <a:tbl>
              <a:tblPr/>
              <a:tblGrid>
                <a:gridCol w="184868">
                  <a:extLst>
                    <a:ext uri="{9D8B030D-6E8A-4147-A177-3AD203B41FA5}">
                      <a16:colId xmlns:a16="http://schemas.microsoft.com/office/drawing/2014/main" val="3196073436"/>
                    </a:ext>
                  </a:extLst>
                </a:gridCol>
                <a:gridCol w="320156">
                  <a:extLst>
                    <a:ext uri="{9D8B030D-6E8A-4147-A177-3AD203B41FA5}">
                      <a16:colId xmlns:a16="http://schemas.microsoft.com/office/drawing/2014/main" val="2046397748"/>
                    </a:ext>
                  </a:extLst>
                </a:gridCol>
                <a:gridCol w="276654">
                  <a:extLst>
                    <a:ext uri="{9D8B030D-6E8A-4147-A177-3AD203B41FA5}">
                      <a16:colId xmlns:a16="http://schemas.microsoft.com/office/drawing/2014/main" val="2273406638"/>
                    </a:ext>
                  </a:extLst>
                </a:gridCol>
                <a:gridCol w="233872">
                  <a:extLst>
                    <a:ext uri="{9D8B030D-6E8A-4147-A177-3AD203B41FA5}">
                      <a16:colId xmlns:a16="http://schemas.microsoft.com/office/drawing/2014/main" val="3325124574"/>
                    </a:ext>
                  </a:extLst>
                </a:gridCol>
              </a:tblGrid>
              <a:tr h="89400"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4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Charlie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Alice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8$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mpd="sng">
                      <a:solidFill>
                        <a:srgbClr val="00FFFF"/>
                      </a:solidFill>
                      <a:prstDash val="soli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021517"/>
                  </a:ext>
                </a:extLst>
              </a:tr>
            </a:tbl>
          </a:graphicData>
        </a:graphic>
      </p:graphicFrame>
      <p:grpSp>
        <p:nvGrpSpPr>
          <p:cNvPr id="189" name="Group 188">
            <a:extLst>
              <a:ext uri="{FF2B5EF4-FFF2-40B4-BE49-F238E27FC236}">
                <a16:creationId xmlns:a16="http://schemas.microsoft.com/office/drawing/2014/main" id="{14E01398-52D0-45D7-988A-123D56873596}"/>
              </a:ext>
            </a:extLst>
          </p:cNvPr>
          <p:cNvGrpSpPr/>
          <p:nvPr/>
        </p:nvGrpSpPr>
        <p:grpSpPr>
          <a:xfrm>
            <a:off x="6120227" y="2337423"/>
            <a:ext cx="1196274" cy="819343"/>
            <a:chOff x="3836513" y="3324790"/>
            <a:chExt cx="3359051" cy="2353400"/>
          </a:xfrm>
          <a:noFill/>
        </p:grpSpPr>
        <p:sp>
          <p:nvSpPr>
            <p:cNvPr id="190" name="Rectangle 189">
              <a:extLst>
                <a:ext uri="{FF2B5EF4-FFF2-40B4-BE49-F238E27FC236}">
                  <a16:creationId xmlns:a16="http://schemas.microsoft.com/office/drawing/2014/main" id="{7C4B8B94-63E0-4FB7-AADC-E7926DB68136}"/>
                </a:ext>
              </a:extLst>
            </p:cNvPr>
            <p:cNvSpPr/>
            <p:nvPr/>
          </p:nvSpPr>
          <p:spPr>
            <a:xfrm>
              <a:off x="3836513" y="3324790"/>
              <a:ext cx="3359051" cy="2353400"/>
            </a:xfrm>
            <a:prstGeom prst="rect">
              <a:avLst/>
            </a:prstGeom>
            <a:grpFill/>
            <a:ln w="28575">
              <a:solidFill>
                <a:srgbClr val="00FFFF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191" name="TextBox 190">
              <a:extLst>
                <a:ext uri="{FF2B5EF4-FFF2-40B4-BE49-F238E27FC236}">
                  <a16:creationId xmlns:a16="http://schemas.microsoft.com/office/drawing/2014/main" id="{66B7A8B6-5AC5-4DE2-AB26-8C884347518F}"/>
                </a:ext>
              </a:extLst>
            </p:cNvPr>
            <p:cNvSpPr txBox="1"/>
            <p:nvPr/>
          </p:nvSpPr>
          <p:spPr>
            <a:xfrm>
              <a:off x="4686813" y="3324790"/>
              <a:ext cx="1609520" cy="648225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  <a:latin typeface="Abadi" panose="020B0604020104020204" pitchFamily="34" charset="0"/>
                </a:rPr>
                <a:t>Ledger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342444F0-96FA-4548-BCB9-BD45E30BE6B4}"/>
                </a:ext>
              </a:extLst>
            </p:cNvPr>
            <p:cNvCxnSpPr>
              <a:cxnSpLocks/>
            </p:cNvCxnSpPr>
            <p:nvPr/>
          </p:nvCxnSpPr>
          <p:spPr>
            <a:xfrm>
              <a:off x="4005433" y="3918758"/>
              <a:ext cx="2993484" cy="0"/>
            </a:xfrm>
            <a:prstGeom prst="line">
              <a:avLst/>
            </a:prstGeom>
            <a:grpFill/>
            <a:ln w="12700">
              <a:solidFill>
                <a:srgbClr val="00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93" name="Table 41">
            <a:extLst>
              <a:ext uri="{FF2B5EF4-FFF2-40B4-BE49-F238E27FC236}">
                <a16:creationId xmlns:a16="http://schemas.microsoft.com/office/drawing/2014/main" id="{7216920F-4B61-4945-AED7-7E05B706E3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437026"/>
              </p:ext>
            </p:extLst>
          </p:nvPr>
        </p:nvGraphicFramePr>
        <p:xfrm>
          <a:off x="6212491" y="2505790"/>
          <a:ext cx="1055209" cy="176684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40878">
                  <a:extLst>
                    <a:ext uri="{9D8B030D-6E8A-4147-A177-3AD203B41FA5}">
                      <a16:colId xmlns:a16="http://schemas.microsoft.com/office/drawing/2014/main" val="529969344"/>
                    </a:ext>
                  </a:extLst>
                </a:gridCol>
                <a:gridCol w="353752">
                  <a:extLst>
                    <a:ext uri="{9D8B030D-6E8A-4147-A177-3AD203B41FA5}">
                      <a16:colId xmlns:a16="http://schemas.microsoft.com/office/drawing/2014/main" val="4165621018"/>
                    </a:ext>
                  </a:extLst>
                </a:gridCol>
                <a:gridCol w="304566">
                  <a:extLst>
                    <a:ext uri="{9D8B030D-6E8A-4147-A177-3AD203B41FA5}">
                      <a16:colId xmlns:a16="http://schemas.microsoft.com/office/drawing/2014/main" val="2028900302"/>
                    </a:ext>
                  </a:extLst>
                </a:gridCol>
                <a:gridCol w="256013">
                  <a:extLst>
                    <a:ext uri="{9D8B030D-6E8A-4147-A177-3AD203B41FA5}">
                      <a16:colId xmlns:a16="http://schemas.microsoft.com/office/drawing/2014/main" val="1762467311"/>
                    </a:ext>
                  </a:extLst>
                </a:gridCol>
              </a:tblGrid>
              <a:tr h="106070">
                <a:tc>
                  <a:txBody>
                    <a:bodyPr/>
                    <a:lstStyle/>
                    <a:p>
                      <a:pPr algn="l"/>
                      <a:r>
                        <a:rPr lang="en-US" sz="400" b="0" dirty="0">
                          <a:solidFill>
                            <a:schemeClr val="bg1"/>
                          </a:solidFill>
                        </a:rPr>
                        <a:t>#</a:t>
                      </a:r>
                      <a:endParaRPr lang="en-US" sz="400" b="0" dirty="0">
                        <a:solidFill>
                          <a:schemeClr val="bg1"/>
                        </a:solidFill>
                        <a:latin typeface="Abadi" panose="020B0604020104020204" pitchFamily="34" charset="0"/>
                      </a:endParaRPr>
                    </a:p>
                  </a:txBody>
                  <a:tcPr marL="54762" marR="54762" marT="27382" marB="2738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b="0" dirty="0">
                          <a:solidFill>
                            <a:schemeClr val="bg1"/>
                          </a:solidFill>
                        </a:rPr>
                        <a:t>from</a:t>
                      </a:r>
                      <a:endParaRPr lang="en-US" sz="400" b="0" dirty="0">
                        <a:solidFill>
                          <a:schemeClr val="bg1"/>
                        </a:solidFill>
                        <a:latin typeface="Abadi" panose="020B0604020104020204" pitchFamily="34" charset="0"/>
                      </a:endParaRPr>
                    </a:p>
                  </a:txBody>
                  <a:tcPr marL="54762" marR="54762" marT="27382" marB="27382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b="0" dirty="0">
                          <a:solidFill>
                            <a:schemeClr val="bg1"/>
                          </a:solidFill>
                        </a:rPr>
                        <a:t>to</a:t>
                      </a:r>
                      <a:endParaRPr lang="en-US" sz="400" b="0" dirty="0">
                        <a:solidFill>
                          <a:schemeClr val="bg1"/>
                        </a:solidFill>
                        <a:latin typeface="Abadi" panose="020B0604020104020204" pitchFamily="34" charset="0"/>
                      </a:endParaRPr>
                    </a:p>
                  </a:txBody>
                  <a:tcPr marL="54762" marR="54762" marT="27382" marB="27382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b="0" dirty="0">
                          <a:solidFill>
                            <a:schemeClr val="bg1"/>
                          </a:solidFill>
                        </a:rPr>
                        <a:t>amount</a:t>
                      </a:r>
                      <a:endParaRPr lang="en-US" sz="400" b="0" dirty="0">
                        <a:solidFill>
                          <a:schemeClr val="bg1"/>
                        </a:solidFill>
                        <a:latin typeface="Abadi" panose="020B0604020104020204" pitchFamily="34" charset="0"/>
                      </a:endParaRPr>
                    </a:p>
                  </a:txBody>
                  <a:tcPr marL="54762" marR="54762" marT="27382" marB="27382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6061450"/>
                  </a:ext>
                </a:extLst>
              </a:tr>
            </a:tbl>
          </a:graphicData>
        </a:graphic>
      </p:graphicFrame>
      <p:graphicFrame>
        <p:nvGraphicFramePr>
          <p:cNvPr id="194" name="Table 193">
            <a:extLst>
              <a:ext uri="{FF2B5EF4-FFF2-40B4-BE49-F238E27FC236}">
                <a16:creationId xmlns:a16="http://schemas.microsoft.com/office/drawing/2014/main" id="{31FB0C1C-8D45-4023-ABF3-55234B6E6B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316715"/>
              </p:ext>
            </p:extLst>
          </p:nvPr>
        </p:nvGraphicFramePr>
        <p:xfrm>
          <a:off x="6222033" y="2627935"/>
          <a:ext cx="1015550" cy="97536"/>
        </p:xfrm>
        <a:graphic>
          <a:graphicData uri="http://schemas.openxmlformats.org/drawingml/2006/table">
            <a:tbl>
              <a:tblPr/>
              <a:tblGrid>
                <a:gridCol w="184868">
                  <a:extLst>
                    <a:ext uri="{9D8B030D-6E8A-4147-A177-3AD203B41FA5}">
                      <a16:colId xmlns:a16="http://schemas.microsoft.com/office/drawing/2014/main" val="3196073436"/>
                    </a:ext>
                  </a:extLst>
                </a:gridCol>
                <a:gridCol w="320156">
                  <a:extLst>
                    <a:ext uri="{9D8B030D-6E8A-4147-A177-3AD203B41FA5}">
                      <a16:colId xmlns:a16="http://schemas.microsoft.com/office/drawing/2014/main" val="2046397748"/>
                    </a:ext>
                  </a:extLst>
                </a:gridCol>
                <a:gridCol w="276654">
                  <a:extLst>
                    <a:ext uri="{9D8B030D-6E8A-4147-A177-3AD203B41FA5}">
                      <a16:colId xmlns:a16="http://schemas.microsoft.com/office/drawing/2014/main" val="2273406638"/>
                    </a:ext>
                  </a:extLst>
                </a:gridCol>
                <a:gridCol w="233872">
                  <a:extLst>
                    <a:ext uri="{9D8B030D-6E8A-4147-A177-3AD203B41FA5}">
                      <a16:colId xmlns:a16="http://schemas.microsoft.com/office/drawing/2014/main" val="3325124574"/>
                    </a:ext>
                  </a:extLst>
                </a:gridCol>
              </a:tblGrid>
              <a:tr h="89400"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1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Alice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Bob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2$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mpd="sng">
                      <a:solidFill>
                        <a:srgbClr val="00FFFF"/>
                      </a:solidFill>
                      <a:prstDash val="soli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021517"/>
                  </a:ext>
                </a:extLst>
              </a:tr>
            </a:tbl>
          </a:graphicData>
        </a:graphic>
      </p:graphicFrame>
      <p:graphicFrame>
        <p:nvGraphicFramePr>
          <p:cNvPr id="195" name="Table 194">
            <a:extLst>
              <a:ext uri="{FF2B5EF4-FFF2-40B4-BE49-F238E27FC236}">
                <a16:creationId xmlns:a16="http://schemas.microsoft.com/office/drawing/2014/main" id="{EA1349E1-0B1B-4F48-819C-F0BA1838D9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036501"/>
              </p:ext>
            </p:extLst>
          </p:nvPr>
        </p:nvGraphicFramePr>
        <p:xfrm>
          <a:off x="6222033" y="2750454"/>
          <a:ext cx="1015550" cy="97536"/>
        </p:xfrm>
        <a:graphic>
          <a:graphicData uri="http://schemas.openxmlformats.org/drawingml/2006/table">
            <a:tbl>
              <a:tblPr/>
              <a:tblGrid>
                <a:gridCol w="184868">
                  <a:extLst>
                    <a:ext uri="{9D8B030D-6E8A-4147-A177-3AD203B41FA5}">
                      <a16:colId xmlns:a16="http://schemas.microsoft.com/office/drawing/2014/main" val="3196073436"/>
                    </a:ext>
                  </a:extLst>
                </a:gridCol>
                <a:gridCol w="320156">
                  <a:extLst>
                    <a:ext uri="{9D8B030D-6E8A-4147-A177-3AD203B41FA5}">
                      <a16:colId xmlns:a16="http://schemas.microsoft.com/office/drawing/2014/main" val="2046397748"/>
                    </a:ext>
                  </a:extLst>
                </a:gridCol>
                <a:gridCol w="276654">
                  <a:extLst>
                    <a:ext uri="{9D8B030D-6E8A-4147-A177-3AD203B41FA5}">
                      <a16:colId xmlns:a16="http://schemas.microsoft.com/office/drawing/2014/main" val="2273406638"/>
                    </a:ext>
                  </a:extLst>
                </a:gridCol>
                <a:gridCol w="233872">
                  <a:extLst>
                    <a:ext uri="{9D8B030D-6E8A-4147-A177-3AD203B41FA5}">
                      <a16:colId xmlns:a16="http://schemas.microsoft.com/office/drawing/2014/main" val="3325124574"/>
                    </a:ext>
                  </a:extLst>
                </a:gridCol>
              </a:tblGrid>
              <a:tr h="89400"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2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Alice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Dave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5$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mpd="sng">
                      <a:solidFill>
                        <a:srgbClr val="00FFFF"/>
                      </a:solidFill>
                      <a:prstDash val="soli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021517"/>
                  </a:ext>
                </a:extLst>
              </a:tr>
            </a:tbl>
          </a:graphicData>
        </a:graphic>
      </p:graphicFrame>
      <p:graphicFrame>
        <p:nvGraphicFramePr>
          <p:cNvPr id="196" name="Table 195">
            <a:extLst>
              <a:ext uri="{FF2B5EF4-FFF2-40B4-BE49-F238E27FC236}">
                <a16:creationId xmlns:a16="http://schemas.microsoft.com/office/drawing/2014/main" id="{7D1E8366-B2BB-42C0-BBAF-6B2A7F5FD1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5327119"/>
              </p:ext>
            </p:extLst>
          </p:nvPr>
        </p:nvGraphicFramePr>
        <p:xfrm>
          <a:off x="6224002" y="2874332"/>
          <a:ext cx="1015550" cy="97536"/>
        </p:xfrm>
        <a:graphic>
          <a:graphicData uri="http://schemas.openxmlformats.org/drawingml/2006/table">
            <a:tbl>
              <a:tblPr/>
              <a:tblGrid>
                <a:gridCol w="184868">
                  <a:extLst>
                    <a:ext uri="{9D8B030D-6E8A-4147-A177-3AD203B41FA5}">
                      <a16:colId xmlns:a16="http://schemas.microsoft.com/office/drawing/2014/main" val="3196073436"/>
                    </a:ext>
                  </a:extLst>
                </a:gridCol>
                <a:gridCol w="320156">
                  <a:extLst>
                    <a:ext uri="{9D8B030D-6E8A-4147-A177-3AD203B41FA5}">
                      <a16:colId xmlns:a16="http://schemas.microsoft.com/office/drawing/2014/main" val="2046397748"/>
                    </a:ext>
                  </a:extLst>
                </a:gridCol>
                <a:gridCol w="276654">
                  <a:extLst>
                    <a:ext uri="{9D8B030D-6E8A-4147-A177-3AD203B41FA5}">
                      <a16:colId xmlns:a16="http://schemas.microsoft.com/office/drawing/2014/main" val="2273406638"/>
                    </a:ext>
                  </a:extLst>
                </a:gridCol>
                <a:gridCol w="233872">
                  <a:extLst>
                    <a:ext uri="{9D8B030D-6E8A-4147-A177-3AD203B41FA5}">
                      <a16:colId xmlns:a16="http://schemas.microsoft.com/office/drawing/2014/main" val="3325124574"/>
                    </a:ext>
                  </a:extLst>
                </a:gridCol>
              </a:tblGrid>
              <a:tr h="89400"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3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Dave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Bob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1$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mpd="sng">
                      <a:solidFill>
                        <a:srgbClr val="00FFFF"/>
                      </a:solidFill>
                      <a:prstDash val="soli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021517"/>
                  </a:ext>
                </a:extLst>
              </a:tr>
            </a:tbl>
          </a:graphicData>
        </a:graphic>
      </p:graphicFrame>
      <p:graphicFrame>
        <p:nvGraphicFramePr>
          <p:cNvPr id="197" name="Table 196">
            <a:extLst>
              <a:ext uri="{FF2B5EF4-FFF2-40B4-BE49-F238E27FC236}">
                <a16:creationId xmlns:a16="http://schemas.microsoft.com/office/drawing/2014/main" id="{E86B84C3-A930-42C5-BC90-31118C38B6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9084273"/>
              </p:ext>
            </p:extLst>
          </p:nvPr>
        </p:nvGraphicFramePr>
        <p:xfrm>
          <a:off x="6222033" y="2996961"/>
          <a:ext cx="1015550" cy="97536"/>
        </p:xfrm>
        <a:graphic>
          <a:graphicData uri="http://schemas.openxmlformats.org/drawingml/2006/table">
            <a:tbl>
              <a:tblPr/>
              <a:tblGrid>
                <a:gridCol w="184868">
                  <a:extLst>
                    <a:ext uri="{9D8B030D-6E8A-4147-A177-3AD203B41FA5}">
                      <a16:colId xmlns:a16="http://schemas.microsoft.com/office/drawing/2014/main" val="3196073436"/>
                    </a:ext>
                  </a:extLst>
                </a:gridCol>
                <a:gridCol w="320156">
                  <a:extLst>
                    <a:ext uri="{9D8B030D-6E8A-4147-A177-3AD203B41FA5}">
                      <a16:colId xmlns:a16="http://schemas.microsoft.com/office/drawing/2014/main" val="2046397748"/>
                    </a:ext>
                  </a:extLst>
                </a:gridCol>
                <a:gridCol w="276654">
                  <a:extLst>
                    <a:ext uri="{9D8B030D-6E8A-4147-A177-3AD203B41FA5}">
                      <a16:colId xmlns:a16="http://schemas.microsoft.com/office/drawing/2014/main" val="2273406638"/>
                    </a:ext>
                  </a:extLst>
                </a:gridCol>
                <a:gridCol w="233872">
                  <a:extLst>
                    <a:ext uri="{9D8B030D-6E8A-4147-A177-3AD203B41FA5}">
                      <a16:colId xmlns:a16="http://schemas.microsoft.com/office/drawing/2014/main" val="3325124574"/>
                    </a:ext>
                  </a:extLst>
                </a:gridCol>
              </a:tblGrid>
              <a:tr h="89400"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4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Charlie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Alice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8$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mpd="sng">
                      <a:solidFill>
                        <a:srgbClr val="00FFFF"/>
                      </a:solidFill>
                      <a:prstDash val="soli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0215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73427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C2723-1A9A-4F0C-9EBA-A414EA578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70744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badi" panose="020B0604020104020204" pitchFamily="34" charset="0"/>
              </a:rPr>
              <a:t>Decentralized Currency with Strangers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7B539D1-CDBE-47B6-8B6B-CB561FD79252}"/>
              </a:ext>
            </a:extLst>
          </p:cNvPr>
          <p:cNvSpPr/>
          <p:nvPr/>
        </p:nvSpPr>
        <p:spPr>
          <a:xfrm>
            <a:off x="1051206" y="1660737"/>
            <a:ext cx="4593431" cy="3378208"/>
          </a:xfrm>
          <a:prstGeom prst="rect">
            <a:avLst/>
          </a:prstGeom>
          <a:noFill/>
          <a:ln w="28575">
            <a:solidFill>
              <a:srgbClr val="00FF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0D58EE8-5709-42E4-B776-8C55FC322785}"/>
              </a:ext>
            </a:extLst>
          </p:cNvPr>
          <p:cNvSpPr txBox="1"/>
          <p:nvPr/>
        </p:nvSpPr>
        <p:spPr>
          <a:xfrm>
            <a:off x="2668373" y="1806152"/>
            <a:ext cx="13590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badi" panose="020B0604020104020204" pitchFamily="34" charset="0"/>
              </a:rPr>
              <a:t>Ledger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4871BF20-E494-4CAC-9A32-00F775B46BE9}"/>
              </a:ext>
            </a:extLst>
          </p:cNvPr>
          <p:cNvCxnSpPr/>
          <p:nvPr/>
        </p:nvCxnSpPr>
        <p:spPr>
          <a:xfrm>
            <a:off x="1414347" y="2220101"/>
            <a:ext cx="3867150" cy="0"/>
          </a:xfrm>
          <a:prstGeom prst="line">
            <a:avLst/>
          </a:prstGeom>
          <a:ln w="28575">
            <a:solidFill>
              <a:srgbClr val="00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1" name="Table 41">
            <a:extLst>
              <a:ext uri="{FF2B5EF4-FFF2-40B4-BE49-F238E27FC236}">
                <a16:creationId xmlns:a16="http://schemas.microsoft.com/office/drawing/2014/main" id="{35B15C7F-4C4C-4D7D-9EF7-B6B0570B6A18}"/>
              </a:ext>
            </a:extLst>
          </p:cNvPr>
          <p:cNvGraphicFramePr>
            <a:graphicFrameLocks noGrp="1"/>
          </p:cNvGraphicFramePr>
          <p:nvPr/>
        </p:nvGraphicFramePr>
        <p:xfrm>
          <a:off x="1429825" y="2357271"/>
          <a:ext cx="3867152" cy="37084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414340">
                  <a:extLst>
                    <a:ext uri="{9D8B030D-6E8A-4147-A177-3AD203B41FA5}">
                      <a16:colId xmlns:a16="http://schemas.microsoft.com/office/drawing/2014/main" val="529969344"/>
                    </a:ext>
                  </a:extLst>
                </a:gridCol>
                <a:gridCol w="1335881">
                  <a:extLst>
                    <a:ext uri="{9D8B030D-6E8A-4147-A177-3AD203B41FA5}">
                      <a16:colId xmlns:a16="http://schemas.microsoft.com/office/drawing/2014/main" val="4165621018"/>
                    </a:ext>
                  </a:extLst>
                </a:gridCol>
                <a:gridCol w="1150143">
                  <a:extLst>
                    <a:ext uri="{9D8B030D-6E8A-4147-A177-3AD203B41FA5}">
                      <a16:colId xmlns:a16="http://schemas.microsoft.com/office/drawing/2014/main" val="2028900302"/>
                    </a:ext>
                  </a:extLst>
                </a:gridCol>
                <a:gridCol w="966788">
                  <a:extLst>
                    <a:ext uri="{9D8B030D-6E8A-4147-A177-3AD203B41FA5}">
                      <a16:colId xmlns:a16="http://schemas.microsoft.com/office/drawing/2014/main" val="17624673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b="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#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from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to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amount</a:t>
                      </a:r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6061450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1FDC139-55E7-44BA-BAC0-9BB6E70EF3CB}"/>
              </a:ext>
            </a:extLst>
          </p:cNvPr>
          <p:cNvGraphicFramePr>
            <a:graphicFrameLocks noGrp="1"/>
          </p:cNvGraphicFramePr>
          <p:nvPr/>
        </p:nvGraphicFramePr>
        <p:xfrm>
          <a:off x="1384100" y="2732577"/>
          <a:ext cx="3876676" cy="400111"/>
        </p:xfrm>
        <a:graphic>
          <a:graphicData uri="http://schemas.openxmlformats.org/drawingml/2006/table">
            <a:tbl>
              <a:tblPr/>
              <a:tblGrid>
                <a:gridCol w="434321">
                  <a:extLst>
                    <a:ext uri="{9D8B030D-6E8A-4147-A177-3AD203B41FA5}">
                      <a16:colId xmlns:a16="http://schemas.microsoft.com/office/drawing/2014/main" val="3196073436"/>
                    </a:ext>
                  </a:extLst>
                </a:gridCol>
                <a:gridCol w="1326729">
                  <a:extLst>
                    <a:ext uri="{9D8B030D-6E8A-4147-A177-3AD203B41FA5}">
                      <a16:colId xmlns:a16="http://schemas.microsoft.com/office/drawing/2014/main" val="2046397748"/>
                    </a:ext>
                  </a:extLst>
                </a:gridCol>
                <a:gridCol w="1146457">
                  <a:extLst>
                    <a:ext uri="{9D8B030D-6E8A-4147-A177-3AD203B41FA5}">
                      <a16:colId xmlns:a16="http://schemas.microsoft.com/office/drawing/2014/main" val="2273406638"/>
                    </a:ext>
                  </a:extLst>
                </a:gridCol>
                <a:gridCol w="969169">
                  <a:extLst>
                    <a:ext uri="{9D8B030D-6E8A-4147-A177-3AD203B41FA5}">
                      <a16:colId xmlns:a16="http://schemas.microsoft.com/office/drawing/2014/main" val="3325124574"/>
                    </a:ext>
                  </a:extLst>
                </a:gridCol>
              </a:tblGrid>
              <a:tr h="400111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1</a:t>
                      </a:r>
                    </a:p>
                  </a:txBody>
                  <a:tcPr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nyc97</a:t>
                      </a:r>
                      <a:endParaRPr lang="en-US" dirty="0">
                        <a:solidFill>
                          <a:schemeClr val="bg1"/>
                        </a:solidFill>
                        <a:latin typeface="Abadi" panose="020B0604020104020204" pitchFamily="34" charset="0"/>
                      </a:endParaRPr>
                    </a:p>
                  </a:txBody>
                  <a:tcPr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xm835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2$</a:t>
                      </a:r>
                    </a:p>
                  </a:txBody>
                  <a:tcPr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mpd="sng">
                      <a:solidFill>
                        <a:srgbClr val="00FFFF"/>
                      </a:solidFill>
                      <a:prstDash val="soli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021517"/>
                  </a:ext>
                </a:extLst>
              </a:tr>
            </a:tbl>
          </a:graphicData>
        </a:graphic>
      </p:graphicFrame>
      <p:graphicFrame>
        <p:nvGraphicFramePr>
          <p:cNvPr id="77" name="Table 76">
            <a:extLst>
              <a:ext uri="{FF2B5EF4-FFF2-40B4-BE49-F238E27FC236}">
                <a16:creationId xmlns:a16="http://schemas.microsoft.com/office/drawing/2014/main" id="{A551C2FC-B131-4876-A4C7-F301D44628E8}"/>
              </a:ext>
            </a:extLst>
          </p:cNvPr>
          <p:cNvGraphicFramePr>
            <a:graphicFrameLocks noGrp="1"/>
          </p:cNvGraphicFramePr>
          <p:nvPr/>
        </p:nvGraphicFramePr>
        <p:xfrm>
          <a:off x="1390482" y="3182157"/>
          <a:ext cx="3876676" cy="400111"/>
        </p:xfrm>
        <a:graphic>
          <a:graphicData uri="http://schemas.openxmlformats.org/drawingml/2006/table">
            <a:tbl>
              <a:tblPr/>
              <a:tblGrid>
                <a:gridCol w="434321">
                  <a:extLst>
                    <a:ext uri="{9D8B030D-6E8A-4147-A177-3AD203B41FA5}">
                      <a16:colId xmlns:a16="http://schemas.microsoft.com/office/drawing/2014/main" val="3196073436"/>
                    </a:ext>
                  </a:extLst>
                </a:gridCol>
                <a:gridCol w="1326729">
                  <a:extLst>
                    <a:ext uri="{9D8B030D-6E8A-4147-A177-3AD203B41FA5}">
                      <a16:colId xmlns:a16="http://schemas.microsoft.com/office/drawing/2014/main" val="2046397748"/>
                    </a:ext>
                  </a:extLst>
                </a:gridCol>
                <a:gridCol w="1146457">
                  <a:extLst>
                    <a:ext uri="{9D8B030D-6E8A-4147-A177-3AD203B41FA5}">
                      <a16:colId xmlns:a16="http://schemas.microsoft.com/office/drawing/2014/main" val="2273406638"/>
                    </a:ext>
                  </a:extLst>
                </a:gridCol>
                <a:gridCol w="969169">
                  <a:extLst>
                    <a:ext uri="{9D8B030D-6E8A-4147-A177-3AD203B41FA5}">
                      <a16:colId xmlns:a16="http://schemas.microsoft.com/office/drawing/2014/main" val="3325124574"/>
                    </a:ext>
                  </a:extLst>
                </a:gridCol>
              </a:tblGrid>
              <a:tr h="400111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2</a:t>
                      </a:r>
                    </a:p>
                  </a:txBody>
                  <a:tcPr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17yyr</a:t>
                      </a:r>
                    </a:p>
                  </a:txBody>
                  <a:tcPr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err="1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ojs_t</a:t>
                      </a:r>
                      <a:endParaRPr lang="en-US" dirty="0">
                        <a:solidFill>
                          <a:schemeClr val="bg1"/>
                        </a:solidFill>
                        <a:latin typeface="Abadi" panose="020B0604020104020204" pitchFamily="34" charset="0"/>
                      </a:endParaRPr>
                    </a:p>
                  </a:txBody>
                  <a:tcPr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5$</a:t>
                      </a:r>
                    </a:p>
                  </a:txBody>
                  <a:tcPr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mpd="sng">
                      <a:solidFill>
                        <a:srgbClr val="00FFFF"/>
                      </a:solidFill>
                      <a:prstDash val="soli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021517"/>
                  </a:ext>
                </a:extLst>
              </a:tr>
            </a:tbl>
          </a:graphicData>
        </a:graphic>
      </p:graphicFrame>
      <p:graphicFrame>
        <p:nvGraphicFramePr>
          <p:cNvPr id="79" name="Table 78">
            <a:extLst>
              <a:ext uri="{FF2B5EF4-FFF2-40B4-BE49-F238E27FC236}">
                <a16:creationId xmlns:a16="http://schemas.microsoft.com/office/drawing/2014/main" id="{AF088D7E-EFFD-4DD8-811B-023498A979AD}"/>
              </a:ext>
            </a:extLst>
          </p:cNvPr>
          <p:cNvGraphicFramePr>
            <a:graphicFrameLocks noGrp="1"/>
          </p:cNvGraphicFramePr>
          <p:nvPr/>
        </p:nvGraphicFramePr>
        <p:xfrm>
          <a:off x="1384100" y="3638194"/>
          <a:ext cx="3876676" cy="400111"/>
        </p:xfrm>
        <a:graphic>
          <a:graphicData uri="http://schemas.openxmlformats.org/drawingml/2006/table">
            <a:tbl>
              <a:tblPr/>
              <a:tblGrid>
                <a:gridCol w="434321">
                  <a:extLst>
                    <a:ext uri="{9D8B030D-6E8A-4147-A177-3AD203B41FA5}">
                      <a16:colId xmlns:a16="http://schemas.microsoft.com/office/drawing/2014/main" val="3196073436"/>
                    </a:ext>
                  </a:extLst>
                </a:gridCol>
                <a:gridCol w="1326729">
                  <a:extLst>
                    <a:ext uri="{9D8B030D-6E8A-4147-A177-3AD203B41FA5}">
                      <a16:colId xmlns:a16="http://schemas.microsoft.com/office/drawing/2014/main" val="2046397748"/>
                    </a:ext>
                  </a:extLst>
                </a:gridCol>
                <a:gridCol w="1146457">
                  <a:extLst>
                    <a:ext uri="{9D8B030D-6E8A-4147-A177-3AD203B41FA5}">
                      <a16:colId xmlns:a16="http://schemas.microsoft.com/office/drawing/2014/main" val="2273406638"/>
                    </a:ext>
                  </a:extLst>
                </a:gridCol>
                <a:gridCol w="969169">
                  <a:extLst>
                    <a:ext uri="{9D8B030D-6E8A-4147-A177-3AD203B41FA5}">
                      <a16:colId xmlns:a16="http://schemas.microsoft.com/office/drawing/2014/main" val="3325124574"/>
                    </a:ext>
                  </a:extLst>
                </a:gridCol>
              </a:tblGrid>
              <a:tr h="400111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3</a:t>
                      </a:r>
                    </a:p>
                  </a:txBody>
                  <a:tcPr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17yyr</a:t>
                      </a:r>
                    </a:p>
                  </a:txBody>
                  <a:tcPr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112_r9</a:t>
                      </a:r>
                    </a:p>
                  </a:txBody>
                  <a:tcPr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1$</a:t>
                      </a:r>
                    </a:p>
                  </a:txBody>
                  <a:tcPr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mpd="sng">
                      <a:solidFill>
                        <a:srgbClr val="00FFFF"/>
                      </a:solidFill>
                      <a:prstDash val="soli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021517"/>
                  </a:ext>
                </a:extLst>
              </a:tr>
            </a:tbl>
          </a:graphicData>
        </a:graphic>
      </p:graphicFrame>
      <p:graphicFrame>
        <p:nvGraphicFramePr>
          <p:cNvPr id="81" name="Table 80">
            <a:extLst>
              <a:ext uri="{FF2B5EF4-FFF2-40B4-BE49-F238E27FC236}">
                <a16:creationId xmlns:a16="http://schemas.microsoft.com/office/drawing/2014/main" id="{8B7AC2D7-4F0B-4CE3-9EF0-CA71108FD20C}"/>
              </a:ext>
            </a:extLst>
          </p:cNvPr>
          <p:cNvGraphicFramePr>
            <a:graphicFrameLocks noGrp="1"/>
          </p:cNvGraphicFramePr>
          <p:nvPr/>
        </p:nvGraphicFramePr>
        <p:xfrm>
          <a:off x="1384100" y="4100801"/>
          <a:ext cx="3876676" cy="400111"/>
        </p:xfrm>
        <a:graphic>
          <a:graphicData uri="http://schemas.openxmlformats.org/drawingml/2006/table">
            <a:tbl>
              <a:tblPr/>
              <a:tblGrid>
                <a:gridCol w="434321">
                  <a:extLst>
                    <a:ext uri="{9D8B030D-6E8A-4147-A177-3AD203B41FA5}">
                      <a16:colId xmlns:a16="http://schemas.microsoft.com/office/drawing/2014/main" val="3196073436"/>
                    </a:ext>
                  </a:extLst>
                </a:gridCol>
                <a:gridCol w="1326729">
                  <a:extLst>
                    <a:ext uri="{9D8B030D-6E8A-4147-A177-3AD203B41FA5}">
                      <a16:colId xmlns:a16="http://schemas.microsoft.com/office/drawing/2014/main" val="2046397748"/>
                    </a:ext>
                  </a:extLst>
                </a:gridCol>
                <a:gridCol w="1146457">
                  <a:extLst>
                    <a:ext uri="{9D8B030D-6E8A-4147-A177-3AD203B41FA5}">
                      <a16:colId xmlns:a16="http://schemas.microsoft.com/office/drawing/2014/main" val="2273406638"/>
                    </a:ext>
                  </a:extLst>
                </a:gridCol>
                <a:gridCol w="969169">
                  <a:extLst>
                    <a:ext uri="{9D8B030D-6E8A-4147-A177-3AD203B41FA5}">
                      <a16:colId xmlns:a16="http://schemas.microsoft.com/office/drawing/2014/main" val="3325124574"/>
                    </a:ext>
                  </a:extLst>
                </a:gridCol>
              </a:tblGrid>
              <a:tr h="400111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4</a:t>
                      </a:r>
                    </a:p>
                  </a:txBody>
                  <a:tcPr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gov89</a:t>
                      </a:r>
                    </a:p>
                  </a:txBody>
                  <a:tcPr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nyc97</a:t>
                      </a:r>
                    </a:p>
                  </a:txBody>
                  <a:tcPr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8$</a:t>
                      </a:r>
                    </a:p>
                  </a:txBody>
                  <a:tcPr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mpd="sng">
                      <a:solidFill>
                        <a:srgbClr val="00FFFF"/>
                      </a:solidFill>
                      <a:prstDash val="soli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021517"/>
                  </a:ext>
                </a:extLst>
              </a:tr>
            </a:tbl>
          </a:graphicData>
        </a:graphic>
      </p:graphicFrame>
      <p:grpSp>
        <p:nvGrpSpPr>
          <p:cNvPr id="8" name="Group 7">
            <a:extLst>
              <a:ext uri="{FF2B5EF4-FFF2-40B4-BE49-F238E27FC236}">
                <a16:creationId xmlns:a16="http://schemas.microsoft.com/office/drawing/2014/main" id="{8B815661-3D50-41A1-9F4F-F47CAE44D2C8}"/>
              </a:ext>
            </a:extLst>
          </p:cNvPr>
          <p:cNvGrpSpPr/>
          <p:nvPr/>
        </p:nvGrpSpPr>
        <p:grpSpPr>
          <a:xfrm>
            <a:off x="6547364" y="1801068"/>
            <a:ext cx="4800579" cy="3907197"/>
            <a:chOff x="6526962" y="1555371"/>
            <a:chExt cx="4800579" cy="3907197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9E1A9B2-3823-4118-A479-861BD9A01DC8}"/>
                </a:ext>
              </a:extLst>
            </p:cNvPr>
            <p:cNvSpPr txBox="1"/>
            <p:nvPr/>
          </p:nvSpPr>
          <p:spPr>
            <a:xfrm>
              <a:off x="7720943" y="5093236"/>
              <a:ext cx="237348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rgbClr val="CCCCFF"/>
                  </a:solidFill>
                  <a:latin typeface="Abadi" panose="020B0604020104020204" pitchFamily="34" charset="0"/>
                </a:rPr>
                <a:t>The Internet</a:t>
              </a:r>
              <a:endParaRPr lang="en-US" dirty="0">
                <a:solidFill>
                  <a:srgbClr val="CCCCFF"/>
                </a:solidFill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83F4D226-36B0-4711-8108-EF7DEEEA0278}"/>
                </a:ext>
              </a:extLst>
            </p:cNvPr>
            <p:cNvSpPr txBox="1"/>
            <p:nvPr/>
          </p:nvSpPr>
          <p:spPr>
            <a:xfrm>
              <a:off x="7753375" y="2102806"/>
              <a:ext cx="108678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Abadi" panose="020B0604020104020204" pitchFamily="34" charset="0"/>
                </a:rPr>
                <a:t>xm835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pic>
          <p:nvPicPr>
            <p:cNvPr id="7" name="Graphic 6" descr="Earth globe: Americas with solid fill">
              <a:extLst>
                <a:ext uri="{FF2B5EF4-FFF2-40B4-BE49-F238E27FC236}">
                  <a16:creationId xmlns:a16="http://schemas.microsoft.com/office/drawing/2014/main" id="{380B79A9-365B-4D9A-B1C0-ECEF3E60B8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442711" y="2299788"/>
              <a:ext cx="2963459" cy="2963459"/>
            </a:xfrm>
            <a:prstGeom prst="rect">
              <a:avLst/>
            </a:prstGeom>
          </p:spPr>
        </p:pic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04051892-1787-4074-9EC4-6BD22E48D1C7}"/>
                </a:ext>
              </a:extLst>
            </p:cNvPr>
            <p:cNvGrpSpPr/>
            <p:nvPr/>
          </p:nvGrpSpPr>
          <p:grpSpPr>
            <a:xfrm>
              <a:off x="9034648" y="1555371"/>
              <a:ext cx="951905" cy="972741"/>
              <a:chOff x="5861409" y="2021807"/>
              <a:chExt cx="951905" cy="972741"/>
            </a:xfrm>
          </p:grpSpPr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972709D8-54EA-4BA5-8AEC-BBB5910D3383}"/>
                  </a:ext>
                </a:extLst>
              </p:cNvPr>
              <p:cNvSpPr txBox="1"/>
              <p:nvPr/>
            </p:nvSpPr>
            <p:spPr>
              <a:xfrm>
                <a:off x="5861409" y="2594438"/>
                <a:ext cx="951905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bg1"/>
                    </a:solidFill>
                    <a:latin typeface="Abadi" panose="020B0604020104020204" pitchFamily="34" charset="0"/>
                  </a:rPr>
                  <a:t>5_rs</a:t>
                </a:r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pic>
            <p:nvPicPr>
              <p:cNvPr id="76" name="Graphic 75" descr="User outline">
                <a:extLst>
                  <a:ext uri="{FF2B5EF4-FFF2-40B4-BE49-F238E27FC236}">
                    <a16:creationId xmlns:a16="http://schemas.microsoft.com/office/drawing/2014/main" id="{C37C5067-9A55-4DC7-81B7-B306DD228B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988509" y="2021807"/>
                <a:ext cx="697706" cy="697706"/>
              </a:xfrm>
              <a:prstGeom prst="rect">
                <a:avLst/>
              </a:prstGeom>
            </p:spPr>
          </p:pic>
        </p:grp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8D076522-7CFA-45EA-BA52-01B92E682587}"/>
                </a:ext>
              </a:extLst>
            </p:cNvPr>
            <p:cNvGrpSpPr/>
            <p:nvPr/>
          </p:nvGrpSpPr>
          <p:grpSpPr>
            <a:xfrm>
              <a:off x="6788681" y="2113532"/>
              <a:ext cx="1086785" cy="973792"/>
              <a:chOff x="5787886" y="2021807"/>
              <a:chExt cx="1086785" cy="973792"/>
            </a:xfrm>
          </p:grpSpPr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EB0D403A-95E0-4B59-B468-95B69EB86267}"/>
                  </a:ext>
                </a:extLst>
              </p:cNvPr>
              <p:cNvSpPr txBox="1"/>
              <p:nvPr/>
            </p:nvSpPr>
            <p:spPr>
              <a:xfrm>
                <a:off x="5787886" y="2595489"/>
                <a:ext cx="1086785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bg1"/>
                    </a:solidFill>
                    <a:latin typeface="Abadi" panose="020B0604020104020204" pitchFamily="34" charset="0"/>
                  </a:rPr>
                  <a:t>nyc97</a:t>
                </a:r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pic>
            <p:nvPicPr>
              <p:cNvPr id="82" name="Graphic 81" descr="User outline">
                <a:extLst>
                  <a:ext uri="{FF2B5EF4-FFF2-40B4-BE49-F238E27FC236}">
                    <a16:creationId xmlns:a16="http://schemas.microsoft.com/office/drawing/2014/main" id="{800CF96D-A833-4832-BC42-C0DD10083E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988509" y="2021807"/>
                <a:ext cx="697706" cy="697706"/>
              </a:xfrm>
              <a:prstGeom prst="rect">
                <a:avLst/>
              </a:prstGeom>
            </p:spPr>
          </p:pic>
        </p:grp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1E46041A-1104-496B-93F8-E07323B761E4}"/>
                </a:ext>
              </a:extLst>
            </p:cNvPr>
            <p:cNvGrpSpPr/>
            <p:nvPr/>
          </p:nvGrpSpPr>
          <p:grpSpPr>
            <a:xfrm>
              <a:off x="6526962" y="3233951"/>
              <a:ext cx="1086785" cy="973792"/>
              <a:chOff x="5787886" y="2021807"/>
              <a:chExt cx="1086785" cy="973792"/>
            </a:xfrm>
          </p:grpSpPr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12E6A529-2DBD-45D6-9B4E-29357484379D}"/>
                  </a:ext>
                </a:extLst>
              </p:cNvPr>
              <p:cNvSpPr txBox="1"/>
              <p:nvPr/>
            </p:nvSpPr>
            <p:spPr>
              <a:xfrm>
                <a:off x="5787886" y="2595489"/>
                <a:ext cx="1086785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 dirty="0" err="1">
                    <a:solidFill>
                      <a:schemeClr val="bg1"/>
                    </a:solidFill>
                    <a:latin typeface="Abadi" panose="020B0604020104020204" pitchFamily="34" charset="0"/>
                  </a:rPr>
                  <a:t>ojs_t</a:t>
                </a:r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pic>
            <p:nvPicPr>
              <p:cNvPr id="85" name="Graphic 84" descr="User outline">
                <a:extLst>
                  <a:ext uri="{FF2B5EF4-FFF2-40B4-BE49-F238E27FC236}">
                    <a16:creationId xmlns:a16="http://schemas.microsoft.com/office/drawing/2014/main" id="{6B254D93-0E76-4683-836B-B51003730A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988509" y="2021807"/>
                <a:ext cx="697706" cy="697706"/>
              </a:xfrm>
              <a:prstGeom prst="rect">
                <a:avLst/>
              </a:prstGeom>
            </p:spPr>
          </p:pic>
        </p:grp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D7A99494-F76F-447C-A8C5-9D693DE78E1C}"/>
                </a:ext>
              </a:extLst>
            </p:cNvPr>
            <p:cNvGrpSpPr/>
            <p:nvPr/>
          </p:nvGrpSpPr>
          <p:grpSpPr>
            <a:xfrm>
              <a:off x="6902300" y="4219566"/>
              <a:ext cx="1086785" cy="973792"/>
              <a:chOff x="5787886" y="2021807"/>
              <a:chExt cx="1086785" cy="973792"/>
            </a:xfrm>
          </p:grpSpPr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14BBD6B2-CB2E-4513-B60B-0F40ABDF9396}"/>
                  </a:ext>
                </a:extLst>
              </p:cNvPr>
              <p:cNvSpPr txBox="1"/>
              <p:nvPr/>
            </p:nvSpPr>
            <p:spPr>
              <a:xfrm>
                <a:off x="5787886" y="2595489"/>
                <a:ext cx="1086785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bg1"/>
                    </a:solidFill>
                    <a:latin typeface="Abadi" panose="020B0604020104020204" pitchFamily="34" charset="0"/>
                  </a:rPr>
                  <a:t>17yyr</a:t>
                </a:r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pic>
            <p:nvPicPr>
              <p:cNvPr id="101" name="Graphic 100" descr="User outline">
                <a:extLst>
                  <a:ext uri="{FF2B5EF4-FFF2-40B4-BE49-F238E27FC236}">
                    <a16:creationId xmlns:a16="http://schemas.microsoft.com/office/drawing/2014/main" id="{F8414C11-7C38-4273-9872-EB4C129A9E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988509" y="2021807"/>
                <a:ext cx="697706" cy="697706"/>
              </a:xfrm>
              <a:prstGeom prst="rect">
                <a:avLst/>
              </a:prstGeom>
            </p:spPr>
          </p:pic>
        </p:grpSp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DFCB1103-6B0E-4613-95A5-0865DD62D70B}"/>
                </a:ext>
              </a:extLst>
            </p:cNvPr>
            <p:cNvGrpSpPr/>
            <p:nvPr/>
          </p:nvGrpSpPr>
          <p:grpSpPr>
            <a:xfrm>
              <a:off x="9929168" y="2110051"/>
              <a:ext cx="1086785" cy="973792"/>
              <a:chOff x="5787886" y="2021807"/>
              <a:chExt cx="1086785" cy="973792"/>
            </a:xfrm>
          </p:grpSpPr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C5FC15C4-3AD0-4A29-8BEC-035894121F0F}"/>
                  </a:ext>
                </a:extLst>
              </p:cNvPr>
              <p:cNvSpPr txBox="1"/>
              <p:nvPr/>
            </p:nvSpPr>
            <p:spPr>
              <a:xfrm>
                <a:off x="5787886" y="2595489"/>
                <a:ext cx="1086785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bg1"/>
                    </a:solidFill>
                    <a:latin typeface="Abadi" panose="020B0604020104020204" pitchFamily="34" charset="0"/>
                  </a:rPr>
                  <a:t>fox00</a:t>
                </a:r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pic>
            <p:nvPicPr>
              <p:cNvPr id="104" name="Graphic 103" descr="User outline">
                <a:extLst>
                  <a:ext uri="{FF2B5EF4-FFF2-40B4-BE49-F238E27FC236}">
                    <a16:creationId xmlns:a16="http://schemas.microsoft.com/office/drawing/2014/main" id="{1815DE1C-1446-416E-BE79-AFE9E639D8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988509" y="2021807"/>
                <a:ext cx="697706" cy="697706"/>
              </a:xfrm>
              <a:prstGeom prst="rect">
                <a:avLst/>
              </a:prstGeom>
            </p:spPr>
          </p:pic>
        </p:grpSp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1B44F14A-867B-42C0-A029-EDCDA0332C87}"/>
                </a:ext>
              </a:extLst>
            </p:cNvPr>
            <p:cNvGrpSpPr/>
            <p:nvPr/>
          </p:nvGrpSpPr>
          <p:grpSpPr>
            <a:xfrm>
              <a:off x="10240756" y="3182158"/>
              <a:ext cx="1086785" cy="973792"/>
              <a:chOff x="5787886" y="2021807"/>
              <a:chExt cx="1086785" cy="973792"/>
            </a:xfrm>
          </p:grpSpPr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833453A7-25C4-40AE-A9FE-BA0C401FA681}"/>
                  </a:ext>
                </a:extLst>
              </p:cNvPr>
              <p:cNvSpPr txBox="1"/>
              <p:nvPr/>
            </p:nvSpPr>
            <p:spPr>
              <a:xfrm>
                <a:off x="5787886" y="2595489"/>
                <a:ext cx="1086785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bg1"/>
                    </a:solidFill>
                    <a:latin typeface="Abadi" panose="020B0604020104020204" pitchFamily="34" charset="0"/>
                  </a:rPr>
                  <a:t>gov89</a:t>
                </a:r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pic>
            <p:nvPicPr>
              <p:cNvPr id="107" name="Graphic 106" descr="User outline">
                <a:extLst>
                  <a:ext uri="{FF2B5EF4-FFF2-40B4-BE49-F238E27FC236}">
                    <a16:creationId xmlns:a16="http://schemas.microsoft.com/office/drawing/2014/main" id="{BFD42247-40F6-451F-A2FF-96494179E0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988509" y="2021807"/>
                <a:ext cx="697706" cy="697706"/>
              </a:xfrm>
              <a:prstGeom prst="rect">
                <a:avLst/>
              </a:prstGeom>
            </p:spPr>
          </p:pic>
        </p:grpSp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id="{2D283C4C-B394-40E9-9D4B-152A232E01AC}"/>
                </a:ext>
              </a:extLst>
            </p:cNvPr>
            <p:cNvGrpSpPr/>
            <p:nvPr/>
          </p:nvGrpSpPr>
          <p:grpSpPr>
            <a:xfrm>
              <a:off x="9952977" y="4202447"/>
              <a:ext cx="1086785" cy="973792"/>
              <a:chOff x="5787886" y="2021807"/>
              <a:chExt cx="1086785" cy="973792"/>
            </a:xfrm>
          </p:grpSpPr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C6577378-72CD-403C-BC10-4ADA1DD32263}"/>
                  </a:ext>
                </a:extLst>
              </p:cNvPr>
              <p:cNvSpPr txBox="1"/>
              <p:nvPr/>
            </p:nvSpPr>
            <p:spPr>
              <a:xfrm>
                <a:off x="5787886" y="2595489"/>
                <a:ext cx="1086785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bg1"/>
                    </a:solidFill>
                    <a:latin typeface="Abadi" panose="020B0604020104020204" pitchFamily="34" charset="0"/>
                  </a:rPr>
                  <a:t>112_r9</a:t>
                </a:r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pic>
            <p:nvPicPr>
              <p:cNvPr id="128" name="Graphic 127" descr="User outline">
                <a:extLst>
                  <a:ext uri="{FF2B5EF4-FFF2-40B4-BE49-F238E27FC236}">
                    <a16:creationId xmlns:a16="http://schemas.microsoft.com/office/drawing/2014/main" id="{67810481-8B01-4D47-9F68-4A41140DCF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988509" y="2021807"/>
                <a:ext cx="697706" cy="697706"/>
              </a:xfrm>
              <a:prstGeom prst="rect">
                <a:avLst/>
              </a:prstGeom>
            </p:spPr>
          </p:pic>
        </p:grpSp>
      </p:grpSp>
      <p:graphicFrame>
        <p:nvGraphicFramePr>
          <p:cNvPr id="133" name="Table 132">
            <a:extLst>
              <a:ext uri="{FF2B5EF4-FFF2-40B4-BE49-F238E27FC236}">
                <a16:creationId xmlns:a16="http://schemas.microsoft.com/office/drawing/2014/main" id="{D271D205-63E0-48DE-B9C6-0B42DA56D396}"/>
              </a:ext>
            </a:extLst>
          </p:cNvPr>
          <p:cNvGraphicFramePr>
            <a:graphicFrameLocks noGrp="1"/>
          </p:cNvGraphicFramePr>
          <p:nvPr/>
        </p:nvGraphicFramePr>
        <p:xfrm>
          <a:off x="1377894" y="4551762"/>
          <a:ext cx="3876676" cy="400111"/>
        </p:xfrm>
        <a:graphic>
          <a:graphicData uri="http://schemas.openxmlformats.org/drawingml/2006/table">
            <a:tbl>
              <a:tblPr/>
              <a:tblGrid>
                <a:gridCol w="434321">
                  <a:extLst>
                    <a:ext uri="{9D8B030D-6E8A-4147-A177-3AD203B41FA5}">
                      <a16:colId xmlns:a16="http://schemas.microsoft.com/office/drawing/2014/main" val="3196073436"/>
                    </a:ext>
                  </a:extLst>
                </a:gridCol>
                <a:gridCol w="1326729">
                  <a:extLst>
                    <a:ext uri="{9D8B030D-6E8A-4147-A177-3AD203B41FA5}">
                      <a16:colId xmlns:a16="http://schemas.microsoft.com/office/drawing/2014/main" val="2046397748"/>
                    </a:ext>
                  </a:extLst>
                </a:gridCol>
                <a:gridCol w="1146457">
                  <a:extLst>
                    <a:ext uri="{9D8B030D-6E8A-4147-A177-3AD203B41FA5}">
                      <a16:colId xmlns:a16="http://schemas.microsoft.com/office/drawing/2014/main" val="2273406638"/>
                    </a:ext>
                  </a:extLst>
                </a:gridCol>
                <a:gridCol w="969169">
                  <a:extLst>
                    <a:ext uri="{9D8B030D-6E8A-4147-A177-3AD203B41FA5}">
                      <a16:colId xmlns:a16="http://schemas.microsoft.com/office/drawing/2014/main" val="3325124574"/>
                    </a:ext>
                  </a:extLst>
                </a:gridCol>
              </a:tblGrid>
              <a:tr h="400111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…</a:t>
                      </a:r>
                    </a:p>
                  </a:txBody>
                  <a:tcPr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…</a:t>
                      </a:r>
                    </a:p>
                  </a:txBody>
                  <a:tcPr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…</a:t>
                      </a:r>
                    </a:p>
                  </a:txBody>
                  <a:tcPr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…</a:t>
                      </a:r>
                    </a:p>
                  </a:txBody>
                  <a:tcPr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mpd="sng">
                      <a:solidFill>
                        <a:srgbClr val="00FFFF"/>
                      </a:solidFill>
                      <a:prstDash val="soli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021517"/>
                  </a:ext>
                </a:extLst>
              </a:tr>
            </a:tbl>
          </a:graphicData>
        </a:graphic>
      </p:graphicFrame>
      <p:grpSp>
        <p:nvGrpSpPr>
          <p:cNvPr id="135" name="Group 134">
            <a:extLst>
              <a:ext uri="{FF2B5EF4-FFF2-40B4-BE49-F238E27FC236}">
                <a16:creationId xmlns:a16="http://schemas.microsoft.com/office/drawing/2014/main" id="{0D50FD56-5649-4DCC-AFDD-301156516F73}"/>
              </a:ext>
            </a:extLst>
          </p:cNvPr>
          <p:cNvGrpSpPr/>
          <p:nvPr/>
        </p:nvGrpSpPr>
        <p:grpSpPr>
          <a:xfrm>
            <a:off x="9170674" y="1320228"/>
            <a:ext cx="1196274" cy="819343"/>
            <a:chOff x="3836513" y="3324790"/>
            <a:chExt cx="3359051" cy="2353400"/>
          </a:xfrm>
          <a:noFill/>
        </p:grpSpPr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B70696A1-C507-43B3-808A-8AC0C7EBAE84}"/>
                </a:ext>
              </a:extLst>
            </p:cNvPr>
            <p:cNvSpPr/>
            <p:nvPr/>
          </p:nvSpPr>
          <p:spPr>
            <a:xfrm>
              <a:off x="3836513" y="3324790"/>
              <a:ext cx="3359051" cy="2353400"/>
            </a:xfrm>
            <a:prstGeom prst="rect">
              <a:avLst/>
            </a:prstGeom>
            <a:grpFill/>
            <a:ln w="28575">
              <a:solidFill>
                <a:srgbClr val="00FFFF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135CCFDF-6FEE-4874-9B7C-94B7654923BA}"/>
                </a:ext>
              </a:extLst>
            </p:cNvPr>
            <p:cNvSpPr txBox="1"/>
            <p:nvPr/>
          </p:nvSpPr>
          <p:spPr>
            <a:xfrm>
              <a:off x="4686813" y="3324790"/>
              <a:ext cx="1609520" cy="648225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  <a:latin typeface="Abadi" panose="020B0604020104020204" pitchFamily="34" charset="0"/>
                </a:rPr>
                <a:t>Ledger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8DFF1EF7-ACF6-4145-8C19-B24B762D988A}"/>
                </a:ext>
              </a:extLst>
            </p:cNvPr>
            <p:cNvCxnSpPr>
              <a:cxnSpLocks/>
            </p:cNvCxnSpPr>
            <p:nvPr/>
          </p:nvCxnSpPr>
          <p:spPr>
            <a:xfrm>
              <a:off x="4005433" y="3918758"/>
              <a:ext cx="2993484" cy="0"/>
            </a:xfrm>
            <a:prstGeom prst="line">
              <a:avLst/>
            </a:prstGeom>
            <a:grpFill/>
            <a:ln w="12700">
              <a:solidFill>
                <a:srgbClr val="00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39" name="Table 41">
            <a:extLst>
              <a:ext uri="{FF2B5EF4-FFF2-40B4-BE49-F238E27FC236}">
                <a16:creationId xmlns:a16="http://schemas.microsoft.com/office/drawing/2014/main" id="{4E0EC675-5D70-4F4A-A746-4B4F54B8DCF3}"/>
              </a:ext>
            </a:extLst>
          </p:cNvPr>
          <p:cNvGraphicFramePr>
            <a:graphicFrameLocks noGrp="1"/>
          </p:cNvGraphicFramePr>
          <p:nvPr/>
        </p:nvGraphicFramePr>
        <p:xfrm>
          <a:off x="9262938" y="1488595"/>
          <a:ext cx="1055209" cy="176684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40878">
                  <a:extLst>
                    <a:ext uri="{9D8B030D-6E8A-4147-A177-3AD203B41FA5}">
                      <a16:colId xmlns:a16="http://schemas.microsoft.com/office/drawing/2014/main" val="529969344"/>
                    </a:ext>
                  </a:extLst>
                </a:gridCol>
                <a:gridCol w="353752">
                  <a:extLst>
                    <a:ext uri="{9D8B030D-6E8A-4147-A177-3AD203B41FA5}">
                      <a16:colId xmlns:a16="http://schemas.microsoft.com/office/drawing/2014/main" val="4165621018"/>
                    </a:ext>
                  </a:extLst>
                </a:gridCol>
                <a:gridCol w="304566">
                  <a:extLst>
                    <a:ext uri="{9D8B030D-6E8A-4147-A177-3AD203B41FA5}">
                      <a16:colId xmlns:a16="http://schemas.microsoft.com/office/drawing/2014/main" val="2028900302"/>
                    </a:ext>
                  </a:extLst>
                </a:gridCol>
                <a:gridCol w="256013">
                  <a:extLst>
                    <a:ext uri="{9D8B030D-6E8A-4147-A177-3AD203B41FA5}">
                      <a16:colId xmlns:a16="http://schemas.microsoft.com/office/drawing/2014/main" val="1762467311"/>
                    </a:ext>
                  </a:extLst>
                </a:gridCol>
              </a:tblGrid>
              <a:tr h="106070">
                <a:tc>
                  <a:txBody>
                    <a:bodyPr/>
                    <a:lstStyle/>
                    <a:p>
                      <a:pPr algn="l"/>
                      <a:r>
                        <a:rPr lang="en-US" sz="400" b="0" dirty="0">
                          <a:solidFill>
                            <a:schemeClr val="bg1"/>
                          </a:solidFill>
                        </a:rPr>
                        <a:t>#</a:t>
                      </a:r>
                      <a:endParaRPr lang="en-US" sz="400" b="0" dirty="0">
                        <a:solidFill>
                          <a:schemeClr val="bg1"/>
                        </a:solidFill>
                        <a:latin typeface="Abadi" panose="020B0604020104020204" pitchFamily="34" charset="0"/>
                      </a:endParaRPr>
                    </a:p>
                  </a:txBody>
                  <a:tcPr marL="54762" marR="54762" marT="27382" marB="2738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b="0" dirty="0">
                          <a:solidFill>
                            <a:schemeClr val="bg1"/>
                          </a:solidFill>
                        </a:rPr>
                        <a:t>from</a:t>
                      </a:r>
                      <a:endParaRPr lang="en-US" sz="400" b="0" dirty="0">
                        <a:solidFill>
                          <a:schemeClr val="bg1"/>
                        </a:solidFill>
                        <a:latin typeface="Abadi" panose="020B0604020104020204" pitchFamily="34" charset="0"/>
                      </a:endParaRPr>
                    </a:p>
                  </a:txBody>
                  <a:tcPr marL="54762" marR="54762" marT="27382" marB="27382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b="0" dirty="0">
                          <a:solidFill>
                            <a:schemeClr val="bg1"/>
                          </a:solidFill>
                        </a:rPr>
                        <a:t>to</a:t>
                      </a:r>
                      <a:endParaRPr lang="en-US" sz="400" b="0" dirty="0">
                        <a:solidFill>
                          <a:schemeClr val="bg1"/>
                        </a:solidFill>
                        <a:latin typeface="Abadi" panose="020B0604020104020204" pitchFamily="34" charset="0"/>
                      </a:endParaRPr>
                    </a:p>
                  </a:txBody>
                  <a:tcPr marL="54762" marR="54762" marT="27382" marB="27382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b="0" dirty="0">
                          <a:solidFill>
                            <a:schemeClr val="bg1"/>
                          </a:solidFill>
                        </a:rPr>
                        <a:t>amount</a:t>
                      </a:r>
                      <a:endParaRPr lang="en-US" sz="400" b="0" dirty="0">
                        <a:solidFill>
                          <a:schemeClr val="bg1"/>
                        </a:solidFill>
                        <a:latin typeface="Abadi" panose="020B0604020104020204" pitchFamily="34" charset="0"/>
                      </a:endParaRPr>
                    </a:p>
                  </a:txBody>
                  <a:tcPr marL="54762" marR="54762" marT="27382" marB="27382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6061450"/>
                  </a:ext>
                </a:extLst>
              </a:tr>
            </a:tbl>
          </a:graphicData>
        </a:graphic>
      </p:graphicFrame>
      <p:graphicFrame>
        <p:nvGraphicFramePr>
          <p:cNvPr id="140" name="Table 139">
            <a:extLst>
              <a:ext uri="{FF2B5EF4-FFF2-40B4-BE49-F238E27FC236}">
                <a16:creationId xmlns:a16="http://schemas.microsoft.com/office/drawing/2014/main" id="{23EB3148-E093-4E19-B00F-515C309016D6}"/>
              </a:ext>
            </a:extLst>
          </p:cNvPr>
          <p:cNvGraphicFramePr>
            <a:graphicFrameLocks noGrp="1"/>
          </p:cNvGraphicFramePr>
          <p:nvPr/>
        </p:nvGraphicFramePr>
        <p:xfrm>
          <a:off x="9272480" y="1610740"/>
          <a:ext cx="1015550" cy="97536"/>
        </p:xfrm>
        <a:graphic>
          <a:graphicData uri="http://schemas.openxmlformats.org/drawingml/2006/table">
            <a:tbl>
              <a:tblPr/>
              <a:tblGrid>
                <a:gridCol w="184868">
                  <a:extLst>
                    <a:ext uri="{9D8B030D-6E8A-4147-A177-3AD203B41FA5}">
                      <a16:colId xmlns:a16="http://schemas.microsoft.com/office/drawing/2014/main" val="3196073436"/>
                    </a:ext>
                  </a:extLst>
                </a:gridCol>
                <a:gridCol w="320156">
                  <a:extLst>
                    <a:ext uri="{9D8B030D-6E8A-4147-A177-3AD203B41FA5}">
                      <a16:colId xmlns:a16="http://schemas.microsoft.com/office/drawing/2014/main" val="2046397748"/>
                    </a:ext>
                  </a:extLst>
                </a:gridCol>
                <a:gridCol w="276654">
                  <a:extLst>
                    <a:ext uri="{9D8B030D-6E8A-4147-A177-3AD203B41FA5}">
                      <a16:colId xmlns:a16="http://schemas.microsoft.com/office/drawing/2014/main" val="2273406638"/>
                    </a:ext>
                  </a:extLst>
                </a:gridCol>
                <a:gridCol w="233872">
                  <a:extLst>
                    <a:ext uri="{9D8B030D-6E8A-4147-A177-3AD203B41FA5}">
                      <a16:colId xmlns:a16="http://schemas.microsoft.com/office/drawing/2014/main" val="3325124574"/>
                    </a:ext>
                  </a:extLst>
                </a:gridCol>
              </a:tblGrid>
              <a:tr h="89400"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1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Alice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Bob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2$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mpd="sng">
                      <a:solidFill>
                        <a:srgbClr val="00FFFF"/>
                      </a:solidFill>
                      <a:prstDash val="soli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021517"/>
                  </a:ext>
                </a:extLst>
              </a:tr>
            </a:tbl>
          </a:graphicData>
        </a:graphic>
      </p:graphicFrame>
      <p:graphicFrame>
        <p:nvGraphicFramePr>
          <p:cNvPr id="141" name="Table 140">
            <a:extLst>
              <a:ext uri="{FF2B5EF4-FFF2-40B4-BE49-F238E27FC236}">
                <a16:creationId xmlns:a16="http://schemas.microsoft.com/office/drawing/2014/main" id="{873C8D73-CF26-4987-9D55-A8F536F0209D}"/>
              </a:ext>
            </a:extLst>
          </p:cNvPr>
          <p:cNvGraphicFramePr>
            <a:graphicFrameLocks noGrp="1"/>
          </p:cNvGraphicFramePr>
          <p:nvPr/>
        </p:nvGraphicFramePr>
        <p:xfrm>
          <a:off x="9272480" y="1733259"/>
          <a:ext cx="1015550" cy="97536"/>
        </p:xfrm>
        <a:graphic>
          <a:graphicData uri="http://schemas.openxmlformats.org/drawingml/2006/table">
            <a:tbl>
              <a:tblPr/>
              <a:tblGrid>
                <a:gridCol w="184868">
                  <a:extLst>
                    <a:ext uri="{9D8B030D-6E8A-4147-A177-3AD203B41FA5}">
                      <a16:colId xmlns:a16="http://schemas.microsoft.com/office/drawing/2014/main" val="3196073436"/>
                    </a:ext>
                  </a:extLst>
                </a:gridCol>
                <a:gridCol w="320156">
                  <a:extLst>
                    <a:ext uri="{9D8B030D-6E8A-4147-A177-3AD203B41FA5}">
                      <a16:colId xmlns:a16="http://schemas.microsoft.com/office/drawing/2014/main" val="2046397748"/>
                    </a:ext>
                  </a:extLst>
                </a:gridCol>
                <a:gridCol w="276654">
                  <a:extLst>
                    <a:ext uri="{9D8B030D-6E8A-4147-A177-3AD203B41FA5}">
                      <a16:colId xmlns:a16="http://schemas.microsoft.com/office/drawing/2014/main" val="2273406638"/>
                    </a:ext>
                  </a:extLst>
                </a:gridCol>
                <a:gridCol w="233872">
                  <a:extLst>
                    <a:ext uri="{9D8B030D-6E8A-4147-A177-3AD203B41FA5}">
                      <a16:colId xmlns:a16="http://schemas.microsoft.com/office/drawing/2014/main" val="3325124574"/>
                    </a:ext>
                  </a:extLst>
                </a:gridCol>
              </a:tblGrid>
              <a:tr h="89400"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2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Alice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Dave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5$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mpd="sng">
                      <a:solidFill>
                        <a:srgbClr val="00FFFF"/>
                      </a:solidFill>
                      <a:prstDash val="soli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021517"/>
                  </a:ext>
                </a:extLst>
              </a:tr>
            </a:tbl>
          </a:graphicData>
        </a:graphic>
      </p:graphicFrame>
      <p:graphicFrame>
        <p:nvGraphicFramePr>
          <p:cNvPr id="142" name="Table 141">
            <a:extLst>
              <a:ext uri="{FF2B5EF4-FFF2-40B4-BE49-F238E27FC236}">
                <a16:creationId xmlns:a16="http://schemas.microsoft.com/office/drawing/2014/main" id="{98B36B10-B627-4957-A3C0-F1818230EA35}"/>
              </a:ext>
            </a:extLst>
          </p:cNvPr>
          <p:cNvGraphicFramePr>
            <a:graphicFrameLocks noGrp="1"/>
          </p:cNvGraphicFramePr>
          <p:nvPr/>
        </p:nvGraphicFramePr>
        <p:xfrm>
          <a:off x="9274449" y="1857137"/>
          <a:ext cx="1015550" cy="97536"/>
        </p:xfrm>
        <a:graphic>
          <a:graphicData uri="http://schemas.openxmlformats.org/drawingml/2006/table">
            <a:tbl>
              <a:tblPr/>
              <a:tblGrid>
                <a:gridCol w="184868">
                  <a:extLst>
                    <a:ext uri="{9D8B030D-6E8A-4147-A177-3AD203B41FA5}">
                      <a16:colId xmlns:a16="http://schemas.microsoft.com/office/drawing/2014/main" val="3196073436"/>
                    </a:ext>
                  </a:extLst>
                </a:gridCol>
                <a:gridCol w="320156">
                  <a:extLst>
                    <a:ext uri="{9D8B030D-6E8A-4147-A177-3AD203B41FA5}">
                      <a16:colId xmlns:a16="http://schemas.microsoft.com/office/drawing/2014/main" val="2046397748"/>
                    </a:ext>
                  </a:extLst>
                </a:gridCol>
                <a:gridCol w="276654">
                  <a:extLst>
                    <a:ext uri="{9D8B030D-6E8A-4147-A177-3AD203B41FA5}">
                      <a16:colId xmlns:a16="http://schemas.microsoft.com/office/drawing/2014/main" val="2273406638"/>
                    </a:ext>
                  </a:extLst>
                </a:gridCol>
                <a:gridCol w="233872">
                  <a:extLst>
                    <a:ext uri="{9D8B030D-6E8A-4147-A177-3AD203B41FA5}">
                      <a16:colId xmlns:a16="http://schemas.microsoft.com/office/drawing/2014/main" val="3325124574"/>
                    </a:ext>
                  </a:extLst>
                </a:gridCol>
              </a:tblGrid>
              <a:tr h="89400"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3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Dave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Bob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1$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mpd="sng">
                      <a:solidFill>
                        <a:srgbClr val="00FFFF"/>
                      </a:solidFill>
                      <a:prstDash val="soli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021517"/>
                  </a:ext>
                </a:extLst>
              </a:tr>
            </a:tbl>
          </a:graphicData>
        </a:graphic>
      </p:graphicFrame>
      <p:graphicFrame>
        <p:nvGraphicFramePr>
          <p:cNvPr id="143" name="Table 142">
            <a:extLst>
              <a:ext uri="{FF2B5EF4-FFF2-40B4-BE49-F238E27FC236}">
                <a16:creationId xmlns:a16="http://schemas.microsoft.com/office/drawing/2014/main" id="{1A5A7D7E-AD28-45F2-9AF1-476016DEC61A}"/>
              </a:ext>
            </a:extLst>
          </p:cNvPr>
          <p:cNvGraphicFramePr>
            <a:graphicFrameLocks noGrp="1"/>
          </p:cNvGraphicFramePr>
          <p:nvPr/>
        </p:nvGraphicFramePr>
        <p:xfrm>
          <a:off x="9272480" y="1979766"/>
          <a:ext cx="1015550" cy="97536"/>
        </p:xfrm>
        <a:graphic>
          <a:graphicData uri="http://schemas.openxmlformats.org/drawingml/2006/table">
            <a:tbl>
              <a:tblPr/>
              <a:tblGrid>
                <a:gridCol w="184868">
                  <a:extLst>
                    <a:ext uri="{9D8B030D-6E8A-4147-A177-3AD203B41FA5}">
                      <a16:colId xmlns:a16="http://schemas.microsoft.com/office/drawing/2014/main" val="3196073436"/>
                    </a:ext>
                  </a:extLst>
                </a:gridCol>
                <a:gridCol w="320156">
                  <a:extLst>
                    <a:ext uri="{9D8B030D-6E8A-4147-A177-3AD203B41FA5}">
                      <a16:colId xmlns:a16="http://schemas.microsoft.com/office/drawing/2014/main" val="2046397748"/>
                    </a:ext>
                  </a:extLst>
                </a:gridCol>
                <a:gridCol w="276654">
                  <a:extLst>
                    <a:ext uri="{9D8B030D-6E8A-4147-A177-3AD203B41FA5}">
                      <a16:colId xmlns:a16="http://schemas.microsoft.com/office/drawing/2014/main" val="2273406638"/>
                    </a:ext>
                  </a:extLst>
                </a:gridCol>
                <a:gridCol w="233872">
                  <a:extLst>
                    <a:ext uri="{9D8B030D-6E8A-4147-A177-3AD203B41FA5}">
                      <a16:colId xmlns:a16="http://schemas.microsoft.com/office/drawing/2014/main" val="3325124574"/>
                    </a:ext>
                  </a:extLst>
                </a:gridCol>
              </a:tblGrid>
              <a:tr h="89400"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4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Charlie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Alice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8$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mpd="sng">
                      <a:solidFill>
                        <a:srgbClr val="00FFFF"/>
                      </a:solidFill>
                      <a:prstDash val="soli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021517"/>
                  </a:ext>
                </a:extLst>
              </a:tr>
            </a:tbl>
          </a:graphicData>
        </a:graphic>
      </p:graphicFrame>
      <p:grpSp>
        <p:nvGrpSpPr>
          <p:cNvPr id="144" name="Group 143">
            <a:extLst>
              <a:ext uri="{FF2B5EF4-FFF2-40B4-BE49-F238E27FC236}">
                <a16:creationId xmlns:a16="http://schemas.microsoft.com/office/drawing/2014/main" id="{19D684DE-5635-41CE-8BBE-C3E4846ADA54}"/>
              </a:ext>
            </a:extLst>
          </p:cNvPr>
          <p:cNvGrpSpPr/>
          <p:nvPr/>
        </p:nvGrpSpPr>
        <p:grpSpPr>
          <a:xfrm>
            <a:off x="10499685" y="2074041"/>
            <a:ext cx="1196274" cy="819343"/>
            <a:chOff x="3836513" y="3324790"/>
            <a:chExt cx="3359051" cy="2353400"/>
          </a:xfrm>
          <a:noFill/>
        </p:grpSpPr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887234E4-0B5F-4D61-8403-4BD13B0FAF3C}"/>
                </a:ext>
              </a:extLst>
            </p:cNvPr>
            <p:cNvSpPr/>
            <p:nvPr/>
          </p:nvSpPr>
          <p:spPr>
            <a:xfrm>
              <a:off x="3836513" y="3324790"/>
              <a:ext cx="3359051" cy="2353400"/>
            </a:xfrm>
            <a:prstGeom prst="rect">
              <a:avLst/>
            </a:prstGeom>
            <a:grpFill/>
            <a:ln w="28575">
              <a:solidFill>
                <a:srgbClr val="00FFFF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296CE7DE-B2B1-413E-AD87-DCA2AE7237B9}"/>
                </a:ext>
              </a:extLst>
            </p:cNvPr>
            <p:cNvSpPr txBox="1"/>
            <p:nvPr/>
          </p:nvSpPr>
          <p:spPr>
            <a:xfrm>
              <a:off x="4686813" y="3324790"/>
              <a:ext cx="1609520" cy="648225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  <a:latin typeface="Abadi" panose="020B0604020104020204" pitchFamily="34" charset="0"/>
                </a:rPr>
                <a:t>Ledger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2142D3C9-0DBD-4CB4-99CC-C9C85473748D}"/>
                </a:ext>
              </a:extLst>
            </p:cNvPr>
            <p:cNvCxnSpPr>
              <a:cxnSpLocks/>
            </p:cNvCxnSpPr>
            <p:nvPr/>
          </p:nvCxnSpPr>
          <p:spPr>
            <a:xfrm>
              <a:off x="4005433" y="3918758"/>
              <a:ext cx="2993484" cy="0"/>
            </a:xfrm>
            <a:prstGeom prst="line">
              <a:avLst/>
            </a:prstGeom>
            <a:grpFill/>
            <a:ln w="12700">
              <a:solidFill>
                <a:srgbClr val="00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48" name="Table 41">
            <a:extLst>
              <a:ext uri="{FF2B5EF4-FFF2-40B4-BE49-F238E27FC236}">
                <a16:creationId xmlns:a16="http://schemas.microsoft.com/office/drawing/2014/main" id="{98566A7A-997F-4D15-99D0-09687955B1A4}"/>
              </a:ext>
            </a:extLst>
          </p:cNvPr>
          <p:cNvGraphicFramePr>
            <a:graphicFrameLocks noGrp="1"/>
          </p:cNvGraphicFramePr>
          <p:nvPr/>
        </p:nvGraphicFramePr>
        <p:xfrm>
          <a:off x="10591949" y="2242408"/>
          <a:ext cx="1055209" cy="176684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40878">
                  <a:extLst>
                    <a:ext uri="{9D8B030D-6E8A-4147-A177-3AD203B41FA5}">
                      <a16:colId xmlns:a16="http://schemas.microsoft.com/office/drawing/2014/main" val="529969344"/>
                    </a:ext>
                  </a:extLst>
                </a:gridCol>
                <a:gridCol w="353752">
                  <a:extLst>
                    <a:ext uri="{9D8B030D-6E8A-4147-A177-3AD203B41FA5}">
                      <a16:colId xmlns:a16="http://schemas.microsoft.com/office/drawing/2014/main" val="4165621018"/>
                    </a:ext>
                  </a:extLst>
                </a:gridCol>
                <a:gridCol w="304566">
                  <a:extLst>
                    <a:ext uri="{9D8B030D-6E8A-4147-A177-3AD203B41FA5}">
                      <a16:colId xmlns:a16="http://schemas.microsoft.com/office/drawing/2014/main" val="2028900302"/>
                    </a:ext>
                  </a:extLst>
                </a:gridCol>
                <a:gridCol w="256013">
                  <a:extLst>
                    <a:ext uri="{9D8B030D-6E8A-4147-A177-3AD203B41FA5}">
                      <a16:colId xmlns:a16="http://schemas.microsoft.com/office/drawing/2014/main" val="1762467311"/>
                    </a:ext>
                  </a:extLst>
                </a:gridCol>
              </a:tblGrid>
              <a:tr h="106070">
                <a:tc>
                  <a:txBody>
                    <a:bodyPr/>
                    <a:lstStyle/>
                    <a:p>
                      <a:pPr algn="l"/>
                      <a:r>
                        <a:rPr lang="en-US" sz="400" b="0" dirty="0">
                          <a:solidFill>
                            <a:schemeClr val="bg1"/>
                          </a:solidFill>
                        </a:rPr>
                        <a:t>#</a:t>
                      </a:r>
                      <a:endParaRPr lang="en-US" sz="400" b="0" dirty="0">
                        <a:solidFill>
                          <a:schemeClr val="bg1"/>
                        </a:solidFill>
                        <a:latin typeface="Abadi" panose="020B0604020104020204" pitchFamily="34" charset="0"/>
                      </a:endParaRPr>
                    </a:p>
                  </a:txBody>
                  <a:tcPr marL="54762" marR="54762" marT="27382" marB="2738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b="0" dirty="0">
                          <a:solidFill>
                            <a:schemeClr val="bg1"/>
                          </a:solidFill>
                        </a:rPr>
                        <a:t>from</a:t>
                      </a:r>
                      <a:endParaRPr lang="en-US" sz="400" b="0" dirty="0">
                        <a:solidFill>
                          <a:schemeClr val="bg1"/>
                        </a:solidFill>
                        <a:latin typeface="Abadi" panose="020B0604020104020204" pitchFamily="34" charset="0"/>
                      </a:endParaRPr>
                    </a:p>
                  </a:txBody>
                  <a:tcPr marL="54762" marR="54762" marT="27382" marB="27382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b="0" dirty="0">
                          <a:solidFill>
                            <a:schemeClr val="bg1"/>
                          </a:solidFill>
                        </a:rPr>
                        <a:t>to</a:t>
                      </a:r>
                      <a:endParaRPr lang="en-US" sz="400" b="0" dirty="0">
                        <a:solidFill>
                          <a:schemeClr val="bg1"/>
                        </a:solidFill>
                        <a:latin typeface="Abadi" panose="020B0604020104020204" pitchFamily="34" charset="0"/>
                      </a:endParaRPr>
                    </a:p>
                  </a:txBody>
                  <a:tcPr marL="54762" marR="54762" marT="27382" marB="27382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b="0" dirty="0">
                          <a:solidFill>
                            <a:schemeClr val="bg1"/>
                          </a:solidFill>
                        </a:rPr>
                        <a:t>amount</a:t>
                      </a:r>
                      <a:endParaRPr lang="en-US" sz="400" b="0" dirty="0">
                        <a:solidFill>
                          <a:schemeClr val="bg1"/>
                        </a:solidFill>
                        <a:latin typeface="Abadi" panose="020B0604020104020204" pitchFamily="34" charset="0"/>
                      </a:endParaRPr>
                    </a:p>
                  </a:txBody>
                  <a:tcPr marL="54762" marR="54762" marT="27382" marB="27382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6061450"/>
                  </a:ext>
                </a:extLst>
              </a:tr>
            </a:tbl>
          </a:graphicData>
        </a:graphic>
      </p:graphicFrame>
      <p:graphicFrame>
        <p:nvGraphicFramePr>
          <p:cNvPr id="149" name="Table 148">
            <a:extLst>
              <a:ext uri="{FF2B5EF4-FFF2-40B4-BE49-F238E27FC236}">
                <a16:creationId xmlns:a16="http://schemas.microsoft.com/office/drawing/2014/main" id="{48C8B961-511E-4674-A189-C341A9C1FAE8}"/>
              </a:ext>
            </a:extLst>
          </p:cNvPr>
          <p:cNvGraphicFramePr>
            <a:graphicFrameLocks noGrp="1"/>
          </p:cNvGraphicFramePr>
          <p:nvPr/>
        </p:nvGraphicFramePr>
        <p:xfrm>
          <a:off x="10601491" y="2364553"/>
          <a:ext cx="1015550" cy="97536"/>
        </p:xfrm>
        <a:graphic>
          <a:graphicData uri="http://schemas.openxmlformats.org/drawingml/2006/table">
            <a:tbl>
              <a:tblPr/>
              <a:tblGrid>
                <a:gridCol w="184868">
                  <a:extLst>
                    <a:ext uri="{9D8B030D-6E8A-4147-A177-3AD203B41FA5}">
                      <a16:colId xmlns:a16="http://schemas.microsoft.com/office/drawing/2014/main" val="3196073436"/>
                    </a:ext>
                  </a:extLst>
                </a:gridCol>
                <a:gridCol w="320156">
                  <a:extLst>
                    <a:ext uri="{9D8B030D-6E8A-4147-A177-3AD203B41FA5}">
                      <a16:colId xmlns:a16="http://schemas.microsoft.com/office/drawing/2014/main" val="2046397748"/>
                    </a:ext>
                  </a:extLst>
                </a:gridCol>
                <a:gridCol w="276654">
                  <a:extLst>
                    <a:ext uri="{9D8B030D-6E8A-4147-A177-3AD203B41FA5}">
                      <a16:colId xmlns:a16="http://schemas.microsoft.com/office/drawing/2014/main" val="2273406638"/>
                    </a:ext>
                  </a:extLst>
                </a:gridCol>
                <a:gridCol w="233872">
                  <a:extLst>
                    <a:ext uri="{9D8B030D-6E8A-4147-A177-3AD203B41FA5}">
                      <a16:colId xmlns:a16="http://schemas.microsoft.com/office/drawing/2014/main" val="3325124574"/>
                    </a:ext>
                  </a:extLst>
                </a:gridCol>
              </a:tblGrid>
              <a:tr h="89400"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1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Alice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Bob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2$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mpd="sng">
                      <a:solidFill>
                        <a:srgbClr val="00FFFF"/>
                      </a:solidFill>
                      <a:prstDash val="soli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021517"/>
                  </a:ext>
                </a:extLst>
              </a:tr>
            </a:tbl>
          </a:graphicData>
        </a:graphic>
      </p:graphicFrame>
      <p:graphicFrame>
        <p:nvGraphicFramePr>
          <p:cNvPr id="150" name="Table 149">
            <a:extLst>
              <a:ext uri="{FF2B5EF4-FFF2-40B4-BE49-F238E27FC236}">
                <a16:creationId xmlns:a16="http://schemas.microsoft.com/office/drawing/2014/main" id="{267E5096-8046-4801-B1B6-23D93BCACCC3}"/>
              </a:ext>
            </a:extLst>
          </p:cNvPr>
          <p:cNvGraphicFramePr>
            <a:graphicFrameLocks noGrp="1"/>
          </p:cNvGraphicFramePr>
          <p:nvPr/>
        </p:nvGraphicFramePr>
        <p:xfrm>
          <a:off x="10601491" y="2487072"/>
          <a:ext cx="1015550" cy="97536"/>
        </p:xfrm>
        <a:graphic>
          <a:graphicData uri="http://schemas.openxmlformats.org/drawingml/2006/table">
            <a:tbl>
              <a:tblPr/>
              <a:tblGrid>
                <a:gridCol w="184868">
                  <a:extLst>
                    <a:ext uri="{9D8B030D-6E8A-4147-A177-3AD203B41FA5}">
                      <a16:colId xmlns:a16="http://schemas.microsoft.com/office/drawing/2014/main" val="3196073436"/>
                    </a:ext>
                  </a:extLst>
                </a:gridCol>
                <a:gridCol w="320156">
                  <a:extLst>
                    <a:ext uri="{9D8B030D-6E8A-4147-A177-3AD203B41FA5}">
                      <a16:colId xmlns:a16="http://schemas.microsoft.com/office/drawing/2014/main" val="2046397748"/>
                    </a:ext>
                  </a:extLst>
                </a:gridCol>
                <a:gridCol w="276654">
                  <a:extLst>
                    <a:ext uri="{9D8B030D-6E8A-4147-A177-3AD203B41FA5}">
                      <a16:colId xmlns:a16="http://schemas.microsoft.com/office/drawing/2014/main" val="2273406638"/>
                    </a:ext>
                  </a:extLst>
                </a:gridCol>
                <a:gridCol w="233872">
                  <a:extLst>
                    <a:ext uri="{9D8B030D-6E8A-4147-A177-3AD203B41FA5}">
                      <a16:colId xmlns:a16="http://schemas.microsoft.com/office/drawing/2014/main" val="3325124574"/>
                    </a:ext>
                  </a:extLst>
                </a:gridCol>
              </a:tblGrid>
              <a:tr h="89400"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2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Alice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Dave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5$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mpd="sng">
                      <a:solidFill>
                        <a:srgbClr val="00FFFF"/>
                      </a:solidFill>
                      <a:prstDash val="soli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021517"/>
                  </a:ext>
                </a:extLst>
              </a:tr>
            </a:tbl>
          </a:graphicData>
        </a:graphic>
      </p:graphicFrame>
      <p:graphicFrame>
        <p:nvGraphicFramePr>
          <p:cNvPr id="151" name="Table 150">
            <a:extLst>
              <a:ext uri="{FF2B5EF4-FFF2-40B4-BE49-F238E27FC236}">
                <a16:creationId xmlns:a16="http://schemas.microsoft.com/office/drawing/2014/main" id="{D106026D-755B-4B45-AFD9-A0089896EE3D}"/>
              </a:ext>
            </a:extLst>
          </p:cNvPr>
          <p:cNvGraphicFramePr>
            <a:graphicFrameLocks noGrp="1"/>
          </p:cNvGraphicFramePr>
          <p:nvPr/>
        </p:nvGraphicFramePr>
        <p:xfrm>
          <a:off x="10603460" y="2610950"/>
          <a:ext cx="1015550" cy="97536"/>
        </p:xfrm>
        <a:graphic>
          <a:graphicData uri="http://schemas.openxmlformats.org/drawingml/2006/table">
            <a:tbl>
              <a:tblPr/>
              <a:tblGrid>
                <a:gridCol w="184868">
                  <a:extLst>
                    <a:ext uri="{9D8B030D-6E8A-4147-A177-3AD203B41FA5}">
                      <a16:colId xmlns:a16="http://schemas.microsoft.com/office/drawing/2014/main" val="3196073436"/>
                    </a:ext>
                  </a:extLst>
                </a:gridCol>
                <a:gridCol w="320156">
                  <a:extLst>
                    <a:ext uri="{9D8B030D-6E8A-4147-A177-3AD203B41FA5}">
                      <a16:colId xmlns:a16="http://schemas.microsoft.com/office/drawing/2014/main" val="2046397748"/>
                    </a:ext>
                  </a:extLst>
                </a:gridCol>
                <a:gridCol w="276654">
                  <a:extLst>
                    <a:ext uri="{9D8B030D-6E8A-4147-A177-3AD203B41FA5}">
                      <a16:colId xmlns:a16="http://schemas.microsoft.com/office/drawing/2014/main" val="2273406638"/>
                    </a:ext>
                  </a:extLst>
                </a:gridCol>
                <a:gridCol w="233872">
                  <a:extLst>
                    <a:ext uri="{9D8B030D-6E8A-4147-A177-3AD203B41FA5}">
                      <a16:colId xmlns:a16="http://schemas.microsoft.com/office/drawing/2014/main" val="3325124574"/>
                    </a:ext>
                  </a:extLst>
                </a:gridCol>
              </a:tblGrid>
              <a:tr h="89400"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3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Dave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Bob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1$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mpd="sng">
                      <a:solidFill>
                        <a:srgbClr val="00FFFF"/>
                      </a:solidFill>
                      <a:prstDash val="soli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021517"/>
                  </a:ext>
                </a:extLst>
              </a:tr>
            </a:tbl>
          </a:graphicData>
        </a:graphic>
      </p:graphicFrame>
      <p:graphicFrame>
        <p:nvGraphicFramePr>
          <p:cNvPr id="152" name="Table 151">
            <a:extLst>
              <a:ext uri="{FF2B5EF4-FFF2-40B4-BE49-F238E27FC236}">
                <a16:creationId xmlns:a16="http://schemas.microsoft.com/office/drawing/2014/main" id="{6886C10E-2792-453D-B226-5AEC002F8B5E}"/>
              </a:ext>
            </a:extLst>
          </p:cNvPr>
          <p:cNvGraphicFramePr>
            <a:graphicFrameLocks noGrp="1"/>
          </p:cNvGraphicFramePr>
          <p:nvPr/>
        </p:nvGraphicFramePr>
        <p:xfrm>
          <a:off x="10601491" y="2733579"/>
          <a:ext cx="1015550" cy="97536"/>
        </p:xfrm>
        <a:graphic>
          <a:graphicData uri="http://schemas.openxmlformats.org/drawingml/2006/table">
            <a:tbl>
              <a:tblPr/>
              <a:tblGrid>
                <a:gridCol w="184868">
                  <a:extLst>
                    <a:ext uri="{9D8B030D-6E8A-4147-A177-3AD203B41FA5}">
                      <a16:colId xmlns:a16="http://schemas.microsoft.com/office/drawing/2014/main" val="3196073436"/>
                    </a:ext>
                  </a:extLst>
                </a:gridCol>
                <a:gridCol w="320156">
                  <a:extLst>
                    <a:ext uri="{9D8B030D-6E8A-4147-A177-3AD203B41FA5}">
                      <a16:colId xmlns:a16="http://schemas.microsoft.com/office/drawing/2014/main" val="2046397748"/>
                    </a:ext>
                  </a:extLst>
                </a:gridCol>
                <a:gridCol w="276654">
                  <a:extLst>
                    <a:ext uri="{9D8B030D-6E8A-4147-A177-3AD203B41FA5}">
                      <a16:colId xmlns:a16="http://schemas.microsoft.com/office/drawing/2014/main" val="2273406638"/>
                    </a:ext>
                  </a:extLst>
                </a:gridCol>
                <a:gridCol w="233872">
                  <a:extLst>
                    <a:ext uri="{9D8B030D-6E8A-4147-A177-3AD203B41FA5}">
                      <a16:colId xmlns:a16="http://schemas.microsoft.com/office/drawing/2014/main" val="3325124574"/>
                    </a:ext>
                  </a:extLst>
                </a:gridCol>
              </a:tblGrid>
              <a:tr h="89400"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4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Charlie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Alice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8$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mpd="sng">
                      <a:solidFill>
                        <a:srgbClr val="00FFFF"/>
                      </a:solidFill>
                      <a:prstDash val="soli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021517"/>
                  </a:ext>
                </a:extLst>
              </a:tr>
            </a:tbl>
          </a:graphicData>
        </a:graphic>
      </p:graphicFrame>
      <p:grpSp>
        <p:nvGrpSpPr>
          <p:cNvPr id="153" name="Group 152">
            <a:extLst>
              <a:ext uri="{FF2B5EF4-FFF2-40B4-BE49-F238E27FC236}">
                <a16:creationId xmlns:a16="http://schemas.microsoft.com/office/drawing/2014/main" id="{DBA722F6-7B17-43B9-8644-FC23E9276C38}"/>
              </a:ext>
            </a:extLst>
          </p:cNvPr>
          <p:cNvGrpSpPr/>
          <p:nvPr/>
        </p:nvGrpSpPr>
        <p:grpSpPr>
          <a:xfrm>
            <a:off x="10773571" y="3303682"/>
            <a:ext cx="1196274" cy="819343"/>
            <a:chOff x="3836513" y="3324790"/>
            <a:chExt cx="3359051" cy="2353400"/>
          </a:xfrm>
          <a:noFill/>
        </p:grpSpPr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E0C7DBD2-B14A-432D-921B-0D9B4E16FAE9}"/>
                </a:ext>
              </a:extLst>
            </p:cNvPr>
            <p:cNvSpPr/>
            <p:nvPr/>
          </p:nvSpPr>
          <p:spPr>
            <a:xfrm>
              <a:off x="3836513" y="3324790"/>
              <a:ext cx="3359051" cy="2353400"/>
            </a:xfrm>
            <a:prstGeom prst="rect">
              <a:avLst/>
            </a:prstGeom>
            <a:grpFill/>
            <a:ln w="28575">
              <a:solidFill>
                <a:srgbClr val="00FFFF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E338BCDF-4455-4367-A337-52FD95EB1804}"/>
                </a:ext>
              </a:extLst>
            </p:cNvPr>
            <p:cNvSpPr txBox="1"/>
            <p:nvPr/>
          </p:nvSpPr>
          <p:spPr>
            <a:xfrm>
              <a:off x="4686813" y="3324790"/>
              <a:ext cx="1609520" cy="648225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  <a:latin typeface="Abadi" panose="020B0604020104020204" pitchFamily="34" charset="0"/>
                </a:rPr>
                <a:t>Ledger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C95D75E2-85DF-4AB0-BB65-E158DFF918AF}"/>
                </a:ext>
              </a:extLst>
            </p:cNvPr>
            <p:cNvCxnSpPr>
              <a:cxnSpLocks/>
            </p:cNvCxnSpPr>
            <p:nvPr/>
          </p:nvCxnSpPr>
          <p:spPr>
            <a:xfrm>
              <a:off x="4005433" y="3918758"/>
              <a:ext cx="2993484" cy="0"/>
            </a:xfrm>
            <a:prstGeom prst="line">
              <a:avLst/>
            </a:prstGeom>
            <a:grpFill/>
            <a:ln w="12700">
              <a:solidFill>
                <a:srgbClr val="00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57" name="Table 41">
            <a:extLst>
              <a:ext uri="{FF2B5EF4-FFF2-40B4-BE49-F238E27FC236}">
                <a16:creationId xmlns:a16="http://schemas.microsoft.com/office/drawing/2014/main" id="{BFFCF832-5D50-4B51-A731-3FBD58018BF6}"/>
              </a:ext>
            </a:extLst>
          </p:cNvPr>
          <p:cNvGraphicFramePr>
            <a:graphicFrameLocks noGrp="1"/>
          </p:cNvGraphicFramePr>
          <p:nvPr/>
        </p:nvGraphicFramePr>
        <p:xfrm>
          <a:off x="10865835" y="3472049"/>
          <a:ext cx="1055209" cy="176684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40878">
                  <a:extLst>
                    <a:ext uri="{9D8B030D-6E8A-4147-A177-3AD203B41FA5}">
                      <a16:colId xmlns:a16="http://schemas.microsoft.com/office/drawing/2014/main" val="529969344"/>
                    </a:ext>
                  </a:extLst>
                </a:gridCol>
                <a:gridCol w="353752">
                  <a:extLst>
                    <a:ext uri="{9D8B030D-6E8A-4147-A177-3AD203B41FA5}">
                      <a16:colId xmlns:a16="http://schemas.microsoft.com/office/drawing/2014/main" val="4165621018"/>
                    </a:ext>
                  </a:extLst>
                </a:gridCol>
                <a:gridCol w="304566">
                  <a:extLst>
                    <a:ext uri="{9D8B030D-6E8A-4147-A177-3AD203B41FA5}">
                      <a16:colId xmlns:a16="http://schemas.microsoft.com/office/drawing/2014/main" val="2028900302"/>
                    </a:ext>
                  </a:extLst>
                </a:gridCol>
                <a:gridCol w="256013">
                  <a:extLst>
                    <a:ext uri="{9D8B030D-6E8A-4147-A177-3AD203B41FA5}">
                      <a16:colId xmlns:a16="http://schemas.microsoft.com/office/drawing/2014/main" val="1762467311"/>
                    </a:ext>
                  </a:extLst>
                </a:gridCol>
              </a:tblGrid>
              <a:tr h="106070">
                <a:tc>
                  <a:txBody>
                    <a:bodyPr/>
                    <a:lstStyle/>
                    <a:p>
                      <a:pPr algn="l"/>
                      <a:r>
                        <a:rPr lang="en-US" sz="400" b="0" dirty="0">
                          <a:solidFill>
                            <a:schemeClr val="bg1"/>
                          </a:solidFill>
                        </a:rPr>
                        <a:t>#</a:t>
                      </a:r>
                      <a:endParaRPr lang="en-US" sz="400" b="0" dirty="0">
                        <a:solidFill>
                          <a:schemeClr val="bg1"/>
                        </a:solidFill>
                        <a:latin typeface="Abadi" panose="020B0604020104020204" pitchFamily="34" charset="0"/>
                      </a:endParaRPr>
                    </a:p>
                  </a:txBody>
                  <a:tcPr marL="54762" marR="54762" marT="27382" marB="2738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b="0" dirty="0">
                          <a:solidFill>
                            <a:schemeClr val="bg1"/>
                          </a:solidFill>
                        </a:rPr>
                        <a:t>from</a:t>
                      </a:r>
                      <a:endParaRPr lang="en-US" sz="400" b="0" dirty="0">
                        <a:solidFill>
                          <a:schemeClr val="bg1"/>
                        </a:solidFill>
                        <a:latin typeface="Abadi" panose="020B0604020104020204" pitchFamily="34" charset="0"/>
                      </a:endParaRPr>
                    </a:p>
                  </a:txBody>
                  <a:tcPr marL="54762" marR="54762" marT="27382" marB="27382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b="0" dirty="0">
                          <a:solidFill>
                            <a:schemeClr val="bg1"/>
                          </a:solidFill>
                        </a:rPr>
                        <a:t>to</a:t>
                      </a:r>
                      <a:endParaRPr lang="en-US" sz="400" b="0" dirty="0">
                        <a:solidFill>
                          <a:schemeClr val="bg1"/>
                        </a:solidFill>
                        <a:latin typeface="Abadi" panose="020B0604020104020204" pitchFamily="34" charset="0"/>
                      </a:endParaRPr>
                    </a:p>
                  </a:txBody>
                  <a:tcPr marL="54762" marR="54762" marT="27382" marB="27382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b="0" dirty="0">
                          <a:solidFill>
                            <a:schemeClr val="bg1"/>
                          </a:solidFill>
                        </a:rPr>
                        <a:t>amount</a:t>
                      </a:r>
                      <a:endParaRPr lang="en-US" sz="400" b="0" dirty="0">
                        <a:solidFill>
                          <a:schemeClr val="bg1"/>
                        </a:solidFill>
                        <a:latin typeface="Abadi" panose="020B0604020104020204" pitchFamily="34" charset="0"/>
                      </a:endParaRPr>
                    </a:p>
                  </a:txBody>
                  <a:tcPr marL="54762" marR="54762" marT="27382" marB="27382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6061450"/>
                  </a:ext>
                </a:extLst>
              </a:tr>
            </a:tbl>
          </a:graphicData>
        </a:graphic>
      </p:graphicFrame>
      <p:graphicFrame>
        <p:nvGraphicFramePr>
          <p:cNvPr id="158" name="Table 157">
            <a:extLst>
              <a:ext uri="{FF2B5EF4-FFF2-40B4-BE49-F238E27FC236}">
                <a16:creationId xmlns:a16="http://schemas.microsoft.com/office/drawing/2014/main" id="{DF0EB0FA-E360-43E4-AEF6-BB532DC9C140}"/>
              </a:ext>
            </a:extLst>
          </p:cNvPr>
          <p:cNvGraphicFramePr>
            <a:graphicFrameLocks noGrp="1"/>
          </p:cNvGraphicFramePr>
          <p:nvPr/>
        </p:nvGraphicFramePr>
        <p:xfrm>
          <a:off x="10875377" y="3594194"/>
          <a:ext cx="1015550" cy="97536"/>
        </p:xfrm>
        <a:graphic>
          <a:graphicData uri="http://schemas.openxmlformats.org/drawingml/2006/table">
            <a:tbl>
              <a:tblPr/>
              <a:tblGrid>
                <a:gridCol w="184868">
                  <a:extLst>
                    <a:ext uri="{9D8B030D-6E8A-4147-A177-3AD203B41FA5}">
                      <a16:colId xmlns:a16="http://schemas.microsoft.com/office/drawing/2014/main" val="3196073436"/>
                    </a:ext>
                  </a:extLst>
                </a:gridCol>
                <a:gridCol w="320156">
                  <a:extLst>
                    <a:ext uri="{9D8B030D-6E8A-4147-A177-3AD203B41FA5}">
                      <a16:colId xmlns:a16="http://schemas.microsoft.com/office/drawing/2014/main" val="2046397748"/>
                    </a:ext>
                  </a:extLst>
                </a:gridCol>
                <a:gridCol w="276654">
                  <a:extLst>
                    <a:ext uri="{9D8B030D-6E8A-4147-A177-3AD203B41FA5}">
                      <a16:colId xmlns:a16="http://schemas.microsoft.com/office/drawing/2014/main" val="2273406638"/>
                    </a:ext>
                  </a:extLst>
                </a:gridCol>
                <a:gridCol w="233872">
                  <a:extLst>
                    <a:ext uri="{9D8B030D-6E8A-4147-A177-3AD203B41FA5}">
                      <a16:colId xmlns:a16="http://schemas.microsoft.com/office/drawing/2014/main" val="3325124574"/>
                    </a:ext>
                  </a:extLst>
                </a:gridCol>
              </a:tblGrid>
              <a:tr h="89400"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1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Alice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Bob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2$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mpd="sng">
                      <a:solidFill>
                        <a:srgbClr val="00FFFF"/>
                      </a:solidFill>
                      <a:prstDash val="soli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021517"/>
                  </a:ext>
                </a:extLst>
              </a:tr>
            </a:tbl>
          </a:graphicData>
        </a:graphic>
      </p:graphicFrame>
      <p:graphicFrame>
        <p:nvGraphicFramePr>
          <p:cNvPr id="159" name="Table 158">
            <a:extLst>
              <a:ext uri="{FF2B5EF4-FFF2-40B4-BE49-F238E27FC236}">
                <a16:creationId xmlns:a16="http://schemas.microsoft.com/office/drawing/2014/main" id="{85FF5FE9-9519-42D1-AC1E-CF9E599DB343}"/>
              </a:ext>
            </a:extLst>
          </p:cNvPr>
          <p:cNvGraphicFramePr>
            <a:graphicFrameLocks noGrp="1"/>
          </p:cNvGraphicFramePr>
          <p:nvPr/>
        </p:nvGraphicFramePr>
        <p:xfrm>
          <a:off x="10875377" y="3716713"/>
          <a:ext cx="1015550" cy="97536"/>
        </p:xfrm>
        <a:graphic>
          <a:graphicData uri="http://schemas.openxmlformats.org/drawingml/2006/table">
            <a:tbl>
              <a:tblPr/>
              <a:tblGrid>
                <a:gridCol w="184868">
                  <a:extLst>
                    <a:ext uri="{9D8B030D-6E8A-4147-A177-3AD203B41FA5}">
                      <a16:colId xmlns:a16="http://schemas.microsoft.com/office/drawing/2014/main" val="3196073436"/>
                    </a:ext>
                  </a:extLst>
                </a:gridCol>
                <a:gridCol w="320156">
                  <a:extLst>
                    <a:ext uri="{9D8B030D-6E8A-4147-A177-3AD203B41FA5}">
                      <a16:colId xmlns:a16="http://schemas.microsoft.com/office/drawing/2014/main" val="2046397748"/>
                    </a:ext>
                  </a:extLst>
                </a:gridCol>
                <a:gridCol w="276654">
                  <a:extLst>
                    <a:ext uri="{9D8B030D-6E8A-4147-A177-3AD203B41FA5}">
                      <a16:colId xmlns:a16="http://schemas.microsoft.com/office/drawing/2014/main" val="2273406638"/>
                    </a:ext>
                  </a:extLst>
                </a:gridCol>
                <a:gridCol w="233872">
                  <a:extLst>
                    <a:ext uri="{9D8B030D-6E8A-4147-A177-3AD203B41FA5}">
                      <a16:colId xmlns:a16="http://schemas.microsoft.com/office/drawing/2014/main" val="3325124574"/>
                    </a:ext>
                  </a:extLst>
                </a:gridCol>
              </a:tblGrid>
              <a:tr h="89400"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2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Alice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Dave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5$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mpd="sng">
                      <a:solidFill>
                        <a:srgbClr val="00FFFF"/>
                      </a:solidFill>
                      <a:prstDash val="soli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021517"/>
                  </a:ext>
                </a:extLst>
              </a:tr>
            </a:tbl>
          </a:graphicData>
        </a:graphic>
      </p:graphicFrame>
      <p:graphicFrame>
        <p:nvGraphicFramePr>
          <p:cNvPr id="160" name="Table 159">
            <a:extLst>
              <a:ext uri="{FF2B5EF4-FFF2-40B4-BE49-F238E27FC236}">
                <a16:creationId xmlns:a16="http://schemas.microsoft.com/office/drawing/2014/main" id="{3C6B7EFA-FF86-4A2C-AA99-D1BA20DCB138}"/>
              </a:ext>
            </a:extLst>
          </p:cNvPr>
          <p:cNvGraphicFramePr>
            <a:graphicFrameLocks noGrp="1"/>
          </p:cNvGraphicFramePr>
          <p:nvPr/>
        </p:nvGraphicFramePr>
        <p:xfrm>
          <a:off x="10877346" y="3840591"/>
          <a:ext cx="1015550" cy="97536"/>
        </p:xfrm>
        <a:graphic>
          <a:graphicData uri="http://schemas.openxmlformats.org/drawingml/2006/table">
            <a:tbl>
              <a:tblPr/>
              <a:tblGrid>
                <a:gridCol w="184868">
                  <a:extLst>
                    <a:ext uri="{9D8B030D-6E8A-4147-A177-3AD203B41FA5}">
                      <a16:colId xmlns:a16="http://schemas.microsoft.com/office/drawing/2014/main" val="3196073436"/>
                    </a:ext>
                  </a:extLst>
                </a:gridCol>
                <a:gridCol w="320156">
                  <a:extLst>
                    <a:ext uri="{9D8B030D-6E8A-4147-A177-3AD203B41FA5}">
                      <a16:colId xmlns:a16="http://schemas.microsoft.com/office/drawing/2014/main" val="2046397748"/>
                    </a:ext>
                  </a:extLst>
                </a:gridCol>
                <a:gridCol w="276654">
                  <a:extLst>
                    <a:ext uri="{9D8B030D-6E8A-4147-A177-3AD203B41FA5}">
                      <a16:colId xmlns:a16="http://schemas.microsoft.com/office/drawing/2014/main" val="2273406638"/>
                    </a:ext>
                  </a:extLst>
                </a:gridCol>
                <a:gridCol w="233872">
                  <a:extLst>
                    <a:ext uri="{9D8B030D-6E8A-4147-A177-3AD203B41FA5}">
                      <a16:colId xmlns:a16="http://schemas.microsoft.com/office/drawing/2014/main" val="3325124574"/>
                    </a:ext>
                  </a:extLst>
                </a:gridCol>
              </a:tblGrid>
              <a:tr h="89400"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3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Dave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Bob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1$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mpd="sng">
                      <a:solidFill>
                        <a:srgbClr val="00FFFF"/>
                      </a:solidFill>
                      <a:prstDash val="soli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021517"/>
                  </a:ext>
                </a:extLst>
              </a:tr>
            </a:tbl>
          </a:graphicData>
        </a:graphic>
      </p:graphicFrame>
      <p:graphicFrame>
        <p:nvGraphicFramePr>
          <p:cNvPr id="161" name="Table 160">
            <a:extLst>
              <a:ext uri="{FF2B5EF4-FFF2-40B4-BE49-F238E27FC236}">
                <a16:creationId xmlns:a16="http://schemas.microsoft.com/office/drawing/2014/main" id="{A2C8B696-167B-4584-B17C-07B5351B9B3E}"/>
              </a:ext>
            </a:extLst>
          </p:cNvPr>
          <p:cNvGraphicFramePr>
            <a:graphicFrameLocks noGrp="1"/>
          </p:cNvGraphicFramePr>
          <p:nvPr/>
        </p:nvGraphicFramePr>
        <p:xfrm>
          <a:off x="10875377" y="3963220"/>
          <a:ext cx="1015550" cy="97536"/>
        </p:xfrm>
        <a:graphic>
          <a:graphicData uri="http://schemas.openxmlformats.org/drawingml/2006/table">
            <a:tbl>
              <a:tblPr/>
              <a:tblGrid>
                <a:gridCol w="184868">
                  <a:extLst>
                    <a:ext uri="{9D8B030D-6E8A-4147-A177-3AD203B41FA5}">
                      <a16:colId xmlns:a16="http://schemas.microsoft.com/office/drawing/2014/main" val="3196073436"/>
                    </a:ext>
                  </a:extLst>
                </a:gridCol>
                <a:gridCol w="320156">
                  <a:extLst>
                    <a:ext uri="{9D8B030D-6E8A-4147-A177-3AD203B41FA5}">
                      <a16:colId xmlns:a16="http://schemas.microsoft.com/office/drawing/2014/main" val="2046397748"/>
                    </a:ext>
                  </a:extLst>
                </a:gridCol>
                <a:gridCol w="276654">
                  <a:extLst>
                    <a:ext uri="{9D8B030D-6E8A-4147-A177-3AD203B41FA5}">
                      <a16:colId xmlns:a16="http://schemas.microsoft.com/office/drawing/2014/main" val="2273406638"/>
                    </a:ext>
                  </a:extLst>
                </a:gridCol>
                <a:gridCol w="233872">
                  <a:extLst>
                    <a:ext uri="{9D8B030D-6E8A-4147-A177-3AD203B41FA5}">
                      <a16:colId xmlns:a16="http://schemas.microsoft.com/office/drawing/2014/main" val="3325124574"/>
                    </a:ext>
                  </a:extLst>
                </a:gridCol>
              </a:tblGrid>
              <a:tr h="89400"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4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Charlie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Alice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8$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mpd="sng">
                      <a:solidFill>
                        <a:srgbClr val="00FFFF"/>
                      </a:solidFill>
                      <a:prstDash val="soli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021517"/>
                  </a:ext>
                </a:extLst>
              </a:tr>
            </a:tbl>
          </a:graphicData>
        </a:graphic>
      </p:graphicFrame>
      <p:grpSp>
        <p:nvGrpSpPr>
          <p:cNvPr id="162" name="Group 161">
            <a:extLst>
              <a:ext uri="{FF2B5EF4-FFF2-40B4-BE49-F238E27FC236}">
                <a16:creationId xmlns:a16="http://schemas.microsoft.com/office/drawing/2014/main" id="{2E8EAA75-E099-4149-BE6A-CD4413588E8A}"/>
              </a:ext>
            </a:extLst>
          </p:cNvPr>
          <p:cNvGrpSpPr/>
          <p:nvPr/>
        </p:nvGrpSpPr>
        <p:grpSpPr>
          <a:xfrm>
            <a:off x="10578603" y="4694744"/>
            <a:ext cx="1196274" cy="819343"/>
            <a:chOff x="3836513" y="3324790"/>
            <a:chExt cx="3359051" cy="2353400"/>
          </a:xfrm>
          <a:noFill/>
        </p:grpSpPr>
        <p:sp>
          <p:nvSpPr>
            <p:cNvPr id="163" name="Rectangle 162">
              <a:extLst>
                <a:ext uri="{FF2B5EF4-FFF2-40B4-BE49-F238E27FC236}">
                  <a16:creationId xmlns:a16="http://schemas.microsoft.com/office/drawing/2014/main" id="{09C83CC7-9B73-44B3-813C-330EFEF30C83}"/>
                </a:ext>
              </a:extLst>
            </p:cNvPr>
            <p:cNvSpPr/>
            <p:nvPr/>
          </p:nvSpPr>
          <p:spPr>
            <a:xfrm>
              <a:off x="3836513" y="3324790"/>
              <a:ext cx="3359051" cy="2353400"/>
            </a:xfrm>
            <a:prstGeom prst="rect">
              <a:avLst/>
            </a:prstGeom>
            <a:grpFill/>
            <a:ln w="28575">
              <a:solidFill>
                <a:srgbClr val="00FFFF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16E1F9A5-1621-4EFE-8AD0-A618043F06E6}"/>
                </a:ext>
              </a:extLst>
            </p:cNvPr>
            <p:cNvSpPr txBox="1"/>
            <p:nvPr/>
          </p:nvSpPr>
          <p:spPr>
            <a:xfrm>
              <a:off x="4686813" y="3324790"/>
              <a:ext cx="1609520" cy="648225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  <a:latin typeface="Abadi" panose="020B0604020104020204" pitchFamily="34" charset="0"/>
                </a:rPr>
                <a:t>Ledger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5AA9B982-F31E-4132-B388-A1F683F85EC6}"/>
                </a:ext>
              </a:extLst>
            </p:cNvPr>
            <p:cNvCxnSpPr>
              <a:cxnSpLocks/>
            </p:cNvCxnSpPr>
            <p:nvPr/>
          </p:nvCxnSpPr>
          <p:spPr>
            <a:xfrm>
              <a:off x="4005433" y="3918758"/>
              <a:ext cx="2993484" cy="0"/>
            </a:xfrm>
            <a:prstGeom prst="line">
              <a:avLst/>
            </a:prstGeom>
            <a:grpFill/>
            <a:ln w="12700">
              <a:solidFill>
                <a:srgbClr val="00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66" name="Table 41">
            <a:extLst>
              <a:ext uri="{FF2B5EF4-FFF2-40B4-BE49-F238E27FC236}">
                <a16:creationId xmlns:a16="http://schemas.microsoft.com/office/drawing/2014/main" id="{52FA3C58-AE9B-4EDF-8AF7-BAFCDD447CAB}"/>
              </a:ext>
            </a:extLst>
          </p:cNvPr>
          <p:cNvGraphicFramePr>
            <a:graphicFrameLocks noGrp="1"/>
          </p:cNvGraphicFramePr>
          <p:nvPr/>
        </p:nvGraphicFramePr>
        <p:xfrm>
          <a:off x="10670867" y="4863111"/>
          <a:ext cx="1055209" cy="176684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40878">
                  <a:extLst>
                    <a:ext uri="{9D8B030D-6E8A-4147-A177-3AD203B41FA5}">
                      <a16:colId xmlns:a16="http://schemas.microsoft.com/office/drawing/2014/main" val="529969344"/>
                    </a:ext>
                  </a:extLst>
                </a:gridCol>
                <a:gridCol w="353752">
                  <a:extLst>
                    <a:ext uri="{9D8B030D-6E8A-4147-A177-3AD203B41FA5}">
                      <a16:colId xmlns:a16="http://schemas.microsoft.com/office/drawing/2014/main" val="4165621018"/>
                    </a:ext>
                  </a:extLst>
                </a:gridCol>
                <a:gridCol w="304566">
                  <a:extLst>
                    <a:ext uri="{9D8B030D-6E8A-4147-A177-3AD203B41FA5}">
                      <a16:colId xmlns:a16="http://schemas.microsoft.com/office/drawing/2014/main" val="2028900302"/>
                    </a:ext>
                  </a:extLst>
                </a:gridCol>
                <a:gridCol w="256013">
                  <a:extLst>
                    <a:ext uri="{9D8B030D-6E8A-4147-A177-3AD203B41FA5}">
                      <a16:colId xmlns:a16="http://schemas.microsoft.com/office/drawing/2014/main" val="1762467311"/>
                    </a:ext>
                  </a:extLst>
                </a:gridCol>
              </a:tblGrid>
              <a:tr h="106070">
                <a:tc>
                  <a:txBody>
                    <a:bodyPr/>
                    <a:lstStyle/>
                    <a:p>
                      <a:pPr algn="l"/>
                      <a:r>
                        <a:rPr lang="en-US" sz="400" b="0" dirty="0">
                          <a:solidFill>
                            <a:schemeClr val="bg1"/>
                          </a:solidFill>
                        </a:rPr>
                        <a:t>#</a:t>
                      </a:r>
                      <a:endParaRPr lang="en-US" sz="400" b="0" dirty="0">
                        <a:solidFill>
                          <a:schemeClr val="bg1"/>
                        </a:solidFill>
                        <a:latin typeface="Abadi" panose="020B0604020104020204" pitchFamily="34" charset="0"/>
                      </a:endParaRPr>
                    </a:p>
                  </a:txBody>
                  <a:tcPr marL="54762" marR="54762" marT="27382" marB="2738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b="0" dirty="0">
                          <a:solidFill>
                            <a:schemeClr val="bg1"/>
                          </a:solidFill>
                        </a:rPr>
                        <a:t>from</a:t>
                      </a:r>
                      <a:endParaRPr lang="en-US" sz="400" b="0" dirty="0">
                        <a:solidFill>
                          <a:schemeClr val="bg1"/>
                        </a:solidFill>
                        <a:latin typeface="Abadi" panose="020B0604020104020204" pitchFamily="34" charset="0"/>
                      </a:endParaRPr>
                    </a:p>
                  </a:txBody>
                  <a:tcPr marL="54762" marR="54762" marT="27382" marB="27382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b="0" dirty="0">
                          <a:solidFill>
                            <a:schemeClr val="bg1"/>
                          </a:solidFill>
                        </a:rPr>
                        <a:t>to</a:t>
                      </a:r>
                      <a:endParaRPr lang="en-US" sz="400" b="0" dirty="0">
                        <a:solidFill>
                          <a:schemeClr val="bg1"/>
                        </a:solidFill>
                        <a:latin typeface="Abadi" panose="020B0604020104020204" pitchFamily="34" charset="0"/>
                      </a:endParaRPr>
                    </a:p>
                  </a:txBody>
                  <a:tcPr marL="54762" marR="54762" marT="27382" marB="27382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b="0" dirty="0">
                          <a:solidFill>
                            <a:schemeClr val="bg1"/>
                          </a:solidFill>
                        </a:rPr>
                        <a:t>amount</a:t>
                      </a:r>
                      <a:endParaRPr lang="en-US" sz="400" b="0" dirty="0">
                        <a:solidFill>
                          <a:schemeClr val="bg1"/>
                        </a:solidFill>
                        <a:latin typeface="Abadi" panose="020B0604020104020204" pitchFamily="34" charset="0"/>
                      </a:endParaRPr>
                    </a:p>
                  </a:txBody>
                  <a:tcPr marL="54762" marR="54762" marT="27382" marB="27382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6061450"/>
                  </a:ext>
                </a:extLst>
              </a:tr>
            </a:tbl>
          </a:graphicData>
        </a:graphic>
      </p:graphicFrame>
      <p:graphicFrame>
        <p:nvGraphicFramePr>
          <p:cNvPr id="167" name="Table 166">
            <a:extLst>
              <a:ext uri="{FF2B5EF4-FFF2-40B4-BE49-F238E27FC236}">
                <a16:creationId xmlns:a16="http://schemas.microsoft.com/office/drawing/2014/main" id="{DF6AA1D2-DCC6-47CF-9D4E-A3296B0923BE}"/>
              </a:ext>
            </a:extLst>
          </p:cNvPr>
          <p:cNvGraphicFramePr>
            <a:graphicFrameLocks noGrp="1"/>
          </p:cNvGraphicFramePr>
          <p:nvPr/>
        </p:nvGraphicFramePr>
        <p:xfrm>
          <a:off x="10680409" y="4985256"/>
          <a:ext cx="1015550" cy="97536"/>
        </p:xfrm>
        <a:graphic>
          <a:graphicData uri="http://schemas.openxmlformats.org/drawingml/2006/table">
            <a:tbl>
              <a:tblPr/>
              <a:tblGrid>
                <a:gridCol w="184868">
                  <a:extLst>
                    <a:ext uri="{9D8B030D-6E8A-4147-A177-3AD203B41FA5}">
                      <a16:colId xmlns:a16="http://schemas.microsoft.com/office/drawing/2014/main" val="3196073436"/>
                    </a:ext>
                  </a:extLst>
                </a:gridCol>
                <a:gridCol w="320156">
                  <a:extLst>
                    <a:ext uri="{9D8B030D-6E8A-4147-A177-3AD203B41FA5}">
                      <a16:colId xmlns:a16="http://schemas.microsoft.com/office/drawing/2014/main" val="2046397748"/>
                    </a:ext>
                  </a:extLst>
                </a:gridCol>
                <a:gridCol w="276654">
                  <a:extLst>
                    <a:ext uri="{9D8B030D-6E8A-4147-A177-3AD203B41FA5}">
                      <a16:colId xmlns:a16="http://schemas.microsoft.com/office/drawing/2014/main" val="2273406638"/>
                    </a:ext>
                  </a:extLst>
                </a:gridCol>
                <a:gridCol w="233872">
                  <a:extLst>
                    <a:ext uri="{9D8B030D-6E8A-4147-A177-3AD203B41FA5}">
                      <a16:colId xmlns:a16="http://schemas.microsoft.com/office/drawing/2014/main" val="3325124574"/>
                    </a:ext>
                  </a:extLst>
                </a:gridCol>
              </a:tblGrid>
              <a:tr h="89400"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1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Alice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Bob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2$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mpd="sng">
                      <a:solidFill>
                        <a:srgbClr val="00FFFF"/>
                      </a:solidFill>
                      <a:prstDash val="soli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021517"/>
                  </a:ext>
                </a:extLst>
              </a:tr>
            </a:tbl>
          </a:graphicData>
        </a:graphic>
      </p:graphicFrame>
      <p:graphicFrame>
        <p:nvGraphicFramePr>
          <p:cNvPr id="168" name="Table 167">
            <a:extLst>
              <a:ext uri="{FF2B5EF4-FFF2-40B4-BE49-F238E27FC236}">
                <a16:creationId xmlns:a16="http://schemas.microsoft.com/office/drawing/2014/main" id="{02CDD218-A51B-4242-83F7-65D5C1C474D3}"/>
              </a:ext>
            </a:extLst>
          </p:cNvPr>
          <p:cNvGraphicFramePr>
            <a:graphicFrameLocks noGrp="1"/>
          </p:cNvGraphicFramePr>
          <p:nvPr/>
        </p:nvGraphicFramePr>
        <p:xfrm>
          <a:off x="10680409" y="5107775"/>
          <a:ext cx="1015550" cy="97536"/>
        </p:xfrm>
        <a:graphic>
          <a:graphicData uri="http://schemas.openxmlformats.org/drawingml/2006/table">
            <a:tbl>
              <a:tblPr/>
              <a:tblGrid>
                <a:gridCol w="184868">
                  <a:extLst>
                    <a:ext uri="{9D8B030D-6E8A-4147-A177-3AD203B41FA5}">
                      <a16:colId xmlns:a16="http://schemas.microsoft.com/office/drawing/2014/main" val="3196073436"/>
                    </a:ext>
                  </a:extLst>
                </a:gridCol>
                <a:gridCol w="320156">
                  <a:extLst>
                    <a:ext uri="{9D8B030D-6E8A-4147-A177-3AD203B41FA5}">
                      <a16:colId xmlns:a16="http://schemas.microsoft.com/office/drawing/2014/main" val="2046397748"/>
                    </a:ext>
                  </a:extLst>
                </a:gridCol>
                <a:gridCol w="276654">
                  <a:extLst>
                    <a:ext uri="{9D8B030D-6E8A-4147-A177-3AD203B41FA5}">
                      <a16:colId xmlns:a16="http://schemas.microsoft.com/office/drawing/2014/main" val="2273406638"/>
                    </a:ext>
                  </a:extLst>
                </a:gridCol>
                <a:gridCol w="233872">
                  <a:extLst>
                    <a:ext uri="{9D8B030D-6E8A-4147-A177-3AD203B41FA5}">
                      <a16:colId xmlns:a16="http://schemas.microsoft.com/office/drawing/2014/main" val="3325124574"/>
                    </a:ext>
                  </a:extLst>
                </a:gridCol>
              </a:tblGrid>
              <a:tr h="89400"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2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Alice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Dave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5$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mpd="sng">
                      <a:solidFill>
                        <a:srgbClr val="00FFFF"/>
                      </a:solidFill>
                      <a:prstDash val="soli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021517"/>
                  </a:ext>
                </a:extLst>
              </a:tr>
            </a:tbl>
          </a:graphicData>
        </a:graphic>
      </p:graphicFrame>
      <p:graphicFrame>
        <p:nvGraphicFramePr>
          <p:cNvPr id="169" name="Table 168">
            <a:extLst>
              <a:ext uri="{FF2B5EF4-FFF2-40B4-BE49-F238E27FC236}">
                <a16:creationId xmlns:a16="http://schemas.microsoft.com/office/drawing/2014/main" id="{C2793F3A-CFC9-46E7-B0F3-FDA19BD89CE8}"/>
              </a:ext>
            </a:extLst>
          </p:cNvPr>
          <p:cNvGraphicFramePr>
            <a:graphicFrameLocks noGrp="1"/>
          </p:cNvGraphicFramePr>
          <p:nvPr/>
        </p:nvGraphicFramePr>
        <p:xfrm>
          <a:off x="10682378" y="5231653"/>
          <a:ext cx="1015550" cy="97536"/>
        </p:xfrm>
        <a:graphic>
          <a:graphicData uri="http://schemas.openxmlformats.org/drawingml/2006/table">
            <a:tbl>
              <a:tblPr/>
              <a:tblGrid>
                <a:gridCol w="184868">
                  <a:extLst>
                    <a:ext uri="{9D8B030D-6E8A-4147-A177-3AD203B41FA5}">
                      <a16:colId xmlns:a16="http://schemas.microsoft.com/office/drawing/2014/main" val="3196073436"/>
                    </a:ext>
                  </a:extLst>
                </a:gridCol>
                <a:gridCol w="320156">
                  <a:extLst>
                    <a:ext uri="{9D8B030D-6E8A-4147-A177-3AD203B41FA5}">
                      <a16:colId xmlns:a16="http://schemas.microsoft.com/office/drawing/2014/main" val="2046397748"/>
                    </a:ext>
                  </a:extLst>
                </a:gridCol>
                <a:gridCol w="276654">
                  <a:extLst>
                    <a:ext uri="{9D8B030D-6E8A-4147-A177-3AD203B41FA5}">
                      <a16:colId xmlns:a16="http://schemas.microsoft.com/office/drawing/2014/main" val="2273406638"/>
                    </a:ext>
                  </a:extLst>
                </a:gridCol>
                <a:gridCol w="233872">
                  <a:extLst>
                    <a:ext uri="{9D8B030D-6E8A-4147-A177-3AD203B41FA5}">
                      <a16:colId xmlns:a16="http://schemas.microsoft.com/office/drawing/2014/main" val="3325124574"/>
                    </a:ext>
                  </a:extLst>
                </a:gridCol>
              </a:tblGrid>
              <a:tr h="89400"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3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Dave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Bob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1$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mpd="sng">
                      <a:solidFill>
                        <a:srgbClr val="00FFFF"/>
                      </a:solidFill>
                      <a:prstDash val="soli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021517"/>
                  </a:ext>
                </a:extLst>
              </a:tr>
            </a:tbl>
          </a:graphicData>
        </a:graphic>
      </p:graphicFrame>
      <p:graphicFrame>
        <p:nvGraphicFramePr>
          <p:cNvPr id="170" name="Table 169">
            <a:extLst>
              <a:ext uri="{FF2B5EF4-FFF2-40B4-BE49-F238E27FC236}">
                <a16:creationId xmlns:a16="http://schemas.microsoft.com/office/drawing/2014/main" id="{C7A45BA2-A5EF-44A0-A6E9-989C007F4A94}"/>
              </a:ext>
            </a:extLst>
          </p:cNvPr>
          <p:cNvGraphicFramePr>
            <a:graphicFrameLocks noGrp="1"/>
          </p:cNvGraphicFramePr>
          <p:nvPr/>
        </p:nvGraphicFramePr>
        <p:xfrm>
          <a:off x="10680409" y="5354282"/>
          <a:ext cx="1015550" cy="97536"/>
        </p:xfrm>
        <a:graphic>
          <a:graphicData uri="http://schemas.openxmlformats.org/drawingml/2006/table">
            <a:tbl>
              <a:tblPr/>
              <a:tblGrid>
                <a:gridCol w="184868">
                  <a:extLst>
                    <a:ext uri="{9D8B030D-6E8A-4147-A177-3AD203B41FA5}">
                      <a16:colId xmlns:a16="http://schemas.microsoft.com/office/drawing/2014/main" val="3196073436"/>
                    </a:ext>
                  </a:extLst>
                </a:gridCol>
                <a:gridCol w="320156">
                  <a:extLst>
                    <a:ext uri="{9D8B030D-6E8A-4147-A177-3AD203B41FA5}">
                      <a16:colId xmlns:a16="http://schemas.microsoft.com/office/drawing/2014/main" val="2046397748"/>
                    </a:ext>
                  </a:extLst>
                </a:gridCol>
                <a:gridCol w="276654">
                  <a:extLst>
                    <a:ext uri="{9D8B030D-6E8A-4147-A177-3AD203B41FA5}">
                      <a16:colId xmlns:a16="http://schemas.microsoft.com/office/drawing/2014/main" val="2273406638"/>
                    </a:ext>
                  </a:extLst>
                </a:gridCol>
                <a:gridCol w="233872">
                  <a:extLst>
                    <a:ext uri="{9D8B030D-6E8A-4147-A177-3AD203B41FA5}">
                      <a16:colId xmlns:a16="http://schemas.microsoft.com/office/drawing/2014/main" val="3325124574"/>
                    </a:ext>
                  </a:extLst>
                </a:gridCol>
              </a:tblGrid>
              <a:tr h="89400"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4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Charlie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Alice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8$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mpd="sng">
                      <a:solidFill>
                        <a:srgbClr val="00FFFF"/>
                      </a:solidFill>
                      <a:prstDash val="soli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021517"/>
                  </a:ext>
                </a:extLst>
              </a:tr>
            </a:tbl>
          </a:graphicData>
        </a:graphic>
      </p:graphicFrame>
      <p:grpSp>
        <p:nvGrpSpPr>
          <p:cNvPr id="171" name="Group 170">
            <a:extLst>
              <a:ext uri="{FF2B5EF4-FFF2-40B4-BE49-F238E27FC236}">
                <a16:creationId xmlns:a16="http://schemas.microsoft.com/office/drawing/2014/main" id="{3261DC63-FDC7-41C8-94AA-9865CFE05FF4}"/>
              </a:ext>
            </a:extLst>
          </p:cNvPr>
          <p:cNvGrpSpPr/>
          <p:nvPr/>
        </p:nvGrpSpPr>
        <p:grpSpPr>
          <a:xfrm>
            <a:off x="6388222" y="4751870"/>
            <a:ext cx="1196274" cy="819343"/>
            <a:chOff x="3836513" y="3324790"/>
            <a:chExt cx="3359051" cy="2353400"/>
          </a:xfrm>
          <a:noFill/>
        </p:grpSpPr>
        <p:sp>
          <p:nvSpPr>
            <p:cNvPr id="172" name="Rectangle 171">
              <a:extLst>
                <a:ext uri="{FF2B5EF4-FFF2-40B4-BE49-F238E27FC236}">
                  <a16:creationId xmlns:a16="http://schemas.microsoft.com/office/drawing/2014/main" id="{56E9662F-A9FB-4CB6-9DFC-20B96A8C47AC}"/>
                </a:ext>
              </a:extLst>
            </p:cNvPr>
            <p:cNvSpPr/>
            <p:nvPr/>
          </p:nvSpPr>
          <p:spPr>
            <a:xfrm>
              <a:off x="3836513" y="3324790"/>
              <a:ext cx="3359051" cy="2353400"/>
            </a:xfrm>
            <a:prstGeom prst="rect">
              <a:avLst/>
            </a:prstGeom>
            <a:grpFill/>
            <a:ln w="28575">
              <a:solidFill>
                <a:srgbClr val="00FFFF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28C3A159-2F98-4BBA-A285-A561A571ABB5}"/>
                </a:ext>
              </a:extLst>
            </p:cNvPr>
            <p:cNvSpPr txBox="1"/>
            <p:nvPr/>
          </p:nvSpPr>
          <p:spPr>
            <a:xfrm>
              <a:off x="4686813" y="3324790"/>
              <a:ext cx="1609520" cy="648225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  <a:latin typeface="Abadi" panose="020B0604020104020204" pitchFamily="34" charset="0"/>
                </a:rPr>
                <a:t>Ledger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9508E4AB-20EA-4CC3-B7D5-EC31000270A6}"/>
                </a:ext>
              </a:extLst>
            </p:cNvPr>
            <p:cNvCxnSpPr>
              <a:cxnSpLocks/>
            </p:cNvCxnSpPr>
            <p:nvPr/>
          </p:nvCxnSpPr>
          <p:spPr>
            <a:xfrm>
              <a:off x="4005433" y="3918758"/>
              <a:ext cx="2993484" cy="0"/>
            </a:xfrm>
            <a:prstGeom prst="line">
              <a:avLst/>
            </a:prstGeom>
            <a:grpFill/>
            <a:ln w="12700">
              <a:solidFill>
                <a:srgbClr val="00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75" name="Table 41">
            <a:extLst>
              <a:ext uri="{FF2B5EF4-FFF2-40B4-BE49-F238E27FC236}">
                <a16:creationId xmlns:a16="http://schemas.microsoft.com/office/drawing/2014/main" id="{FF0FDD98-58B2-43A6-AFF7-68866E0EF1E8}"/>
              </a:ext>
            </a:extLst>
          </p:cNvPr>
          <p:cNvGraphicFramePr>
            <a:graphicFrameLocks noGrp="1"/>
          </p:cNvGraphicFramePr>
          <p:nvPr/>
        </p:nvGraphicFramePr>
        <p:xfrm>
          <a:off x="6480486" y="4920237"/>
          <a:ext cx="1055209" cy="176684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40878">
                  <a:extLst>
                    <a:ext uri="{9D8B030D-6E8A-4147-A177-3AD203B41FA5}">
                      <a16:colId xmlns:a16="http://schemas.microsoft.com/office/drawing/2014/main" val="529969344"/>
                    </a:ext>
                  </a:extLst>
                </a:gridCol>
                <a:gridCol w="353752">
                  <a:extLst>
                    <a:ext uri="{9D8B030D-6E8A-4147-A177-3AD203B41FA5}">
                      <a16:colId xmlns:a16="http://schemas.microsoft.com/office/drawing/2014/main" val="4165621018"/>
                    </a:ext>
                  </a:extLst>
                </a:gridCol>
                <a:gridCol w="304566">
                  <a:extLst>
                    <a:ext uri="{9D8B030D-6E8A-4147-A177-3AD203B41FA5}">
                      <a16:colId xmlns:a16="http://schemas.microsoft.com/office/drawing/2014/main" val="2028900302"/>
                    </a:ext>
                  </a:extLst>
                </a:gridCol>
                <a:gridCol w="256013">
                  <a:extLst>
                    <a:ext uri="{9D8B030D-6E8A-4147-A177-3AD203B41FA5}">
                      <a16:colId xmlns:a16="http://schemas.microsoft.com/office/drawing/2014/main" val="1762467311"/>
                    </a:ext>
                  </a:extLst>
                </a:gridCol>
              </a:tblGrid>
              <a:tr h="106070">
                <a:tc>
                  <a:txBody>
                    <a:bodyPr/>
                    <a:lstStyle/>
                    <a:p>
                      <a:pPr algn="l"/>
                      <a:r>
                        <a:rPr lang="en-US" sz="400" b="0" dirty="0">
                          <a:solidFill>
                            <a:schemeClr val="bg1"/>
                          </a:solidFill>
                        </a:rPr>
                        <a:t>#</a:t>
                      </a:r>
                      <a:endParaRPr lang="en-US" sz="400" b="0" dirty="0">
                        <a:solidFill>
                          <a:schemeClr val="bg1"/>
                        </a:solidFill>
                        <a:latin typeface="Abadi" panose="020B0604020104020204" pitchFamily="34" charset="0"/>
                      </a:endParaRPr>
                    </a:p>
                  </a:txBody>
                  <a:tcPr marL="54762" marR="54762" marT="27382" marB="2738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b="0" dirty="0">
                          <a:solidFill>
                            <a:schemeClr val="bg1"/>
                          </a:solidFill>
                        </a:rPr>
                        <a:t>from</a:t>
                      </a:r>
                      <a:endParaRPr lang="en-US" sz="400" b="0" dirty="0">
                        <a:solidFill>
                          <a:schemeClr val="bg1"/>
                        </a:solidFill>
                        <a:latin typeface="Abadi" panose="020B0604020104020204" pitchFamily="34" charset="0"/>
                      </a:endParaRPr>
                    </a:p>
                  </a:txBody>
                  <a:tcPr marL="54762" marR="54762" marT="27382" marB="27382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b="0" dirty="0">
                          <a:solidFill>
                            <a:schemeClr val="bg1"/>
                          </a:solidFill>
                        </a:rPr>
                        <a:t>to</a:t>
                      </a:r>
                      <a:endParaRPr lang="en-US" sz="400" b="0" dirty="0">
                        <a:solidFill>
                          <a:schemeClr val="bg1"/>
                        </a:solidFill>
                        <a:latin typeface="Abadi" panose="020B0604020104020204" pitchFamily="34" charset="0"/>
                      </a:endParaRPr>
                    </a:p>
                  </a:txBody>
                  <a:tcPr marL="54762" marR="54762" marT="27382" marB="27382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b="0" dirty="0">
                          <a:solidFill>
                            <a:schemeClr val="bg1"/>
                          </a:solidFill>
                        </a:rPr>
                        <a:t>amount</a:t>
                      </a:r>
                      <a:endParaRPr lang="en-US" sz="400" b="0" dirty="0">
                        <a:solidFill>
                          <a:schemeClr val="bg1"/>
                        </a:solidFill>
                        <a:latin typeface="Abadi" panose="020B0604020104020204" pitchFamily="34" charset="0"/>
                      </a:endParaRPr>
                    </a:p>
                  </a:txBody>
                  <a:tcPr marL="54762" marR="54762" marT="27382" marB="27382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6061450"/>
                  </a:ext>
                </a:extLst>
              </a:tr>
            </a:tbl>
          </a:graphicData>
        </a:graphic>
      </p:graphicFrame>
      <p:graphicFrame>
        <p:nvGraphicFramePr>
          <p:cNvPr id="176" name="Table 175">
            <a:extLst>
              <a:ext uri="{FF2B5EF4-FFF2-40B4-BE49-F238E27FC236}">
                <a16:creationId xmlns:a16="http://schemas.microsoft.com/office/drawing/2014/main" id="{6796915F-3D4D-4B01-99B0-2C16BA82032F}"/>
              </a:ext>
            </a:extLst>
          </p:cNvPr>
          <p:cNvGraphicFramePr>
            <a:graphicFrameLocks noGrp="1"/>
          </p:cNvGraphicFramePr>
          <p:nvPr/>
        </p:nvGraphicFramePr>
        <p:xfrm>
          <a:off x="6490028" y="5042382"/>
          <a:ext cx="1015550" cy="97536"/>
        </p:xfrm>
        <a:graphic>
          <a:graphicData uri="http://schemas.openxmlformats.org/drawingml/2006/table">
            <a:tbl>
              <a:tblPr/>
              <a:tblGrid>
                <a:gridCol w="184868">
                  <a:extLst>
                    <a:ext uri="{9D8B030D-6E8A-4147-A177-3AD203B41FA5}">
                      <a16:colId xmlns:a16="http://schemas.microsoft.com/office/drawing/2014/main" val="3196073436"/>
                    </a:ext>
                  </a:extLst>
                </a:gridCol>
                <a:gridCol w="320156">
                  <a:extLst>
                    <a:ext uri="{9D8B030D-6E8A-4147-A177-3AD203B41FA5}">
                      <a16:colId xmlns:a16="http://schemas.microsoft.com/office/drawing/2014/main" val="2046397748"/>
                    </a:ext>
                  </a:extLst>
                </a:gridCol>
                <a:gridCol w="276654">
                  <a:extLst>
                    <a:ext uri="{9D8B030D-6E8A-4147-A177-3AD203B41FA5}">
                      <a16:colId xmlns:a16="http://schemas.microsoft.com/office/drawing/2014/main" val="2273406638"/>
                    </a:ext>
                  </a:extLst>
                </a:gridCol>
                <a:gridCol w="233872">
                  <a:extLst>
                    <a:ext uri="{9D8B030D-6E8A-4147-A177-3AD203B41FA5}">
                      <a16:colId xmlns:a16="http://schemas.microsoft.com/office/drawing/2014/main" val="3325124574"/>
                    </a:ext>
                  </a:extLst>
                </a:gridCol>
              </a:tblGrid>
              <a:tr h="89400"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1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Alice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Bob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2$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mpd="sng">
                      <a:solidFill>
                        <a:srgbClr val="00FFFF"/>
                      </a:solidFill>
                      <a:prstDash val="soli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021517"/>
                  </a:ext>
                </a:extLst>
              </a:tr>
            </a:tbl>
          </a:graphicData>
        </a:graphic>
      </p:graphicFrame>
      <p:graphicFrame>
        <p:nvGraphicFramePr>
          <p:cNvPr id="177" name="Table 176">
            <a:extLst>
              <a:ext uri="{FF2B5EF4-FFF2-40B4-BE49-F238E27FC236}">
                <a16:creationId xmlns:a16="http://schemas.microsoft.com/office/drawing/2014/main" id="{CE241949-66C9-4A1C-8C58-882A9DC9DEA1}"/>
              </a:ext>
            </a:extLst>
          </p:cNvPr>
          <p:cNvGraphicFramePr>
            <a:graphicFrameLocks noGrp="1"/>
          </p:cNvGraphicFramePr>
          <p:nvPr/>
        </p:nvGraphicFramePr>
        <p:xfrm>
          <a:off x="6490028" y="5164901"/>
          <a:ext cx="1015550" cy="97536"/>
        </p:xfrm>
        <a:graphic>
          <a:graphicData uri="http://schemas.openxmlformats.org/drawingml/2006/table">
            <a:tbl>
              <a:tblPr/>
              <a:tblGrid>
                <a:gridCol w="184868">
                  <a:extLst>
                    <a:ext uri="{9D8B030D-6E8A-4147-A177-3AD203B41FA5}">
                      <a16:colId xmlns:a16="http://schemas.microsoft.com/office/drawing/2014/main" val="3196073436"/>
                    </a:ext>
                  </a:extLst>
                </a:gridCol>
                <a:gridCol w="320156">
                  <a:extLst>
                    <a:ext uri="{9D8B030D-6E8A-4147-A177-3AD203B41FA5}">
                      <a16:colId xmlns:a16="http://schemas.microsoft.com/office/drawing/2014/main" val="2046397748"/>
                    </a:ext>
                  </a:extLst>
                </a:gridCol>
                <a:gridCol w="276654">
                  <a:extLst>
                    <a:ext uri="{9D8B030D-6E8A-4147-A177-3AD203B41FA5}">
                      <a16:colId xmlns:a16="http://schemas.microsoft.com/office/drawing/2014/main" val="2273406638"/>
                    </a:ext>
                  </a:extLst>
                </a:gridCol>
                <a:gridCol w="233872">
                  <a:extLst>
                    <a:ext uri="{9D8B030D-6E8A-4147-A177-3AD203B41FA5}">
                      <a16:colId xmlns:a16="http://schemas.microsoft.com/office/drawing/2014/main" val="3325124574"/>
                    </a:ext>
                  </a:extLst>
                </a:gridCol>
              </a:tblGrid>
              <a:tr h="89400"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2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Alice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Dave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5$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mpd="sng">
                      <a:solidFill>
                        <a:srgbClr val="00FFFF"/>
                      </a:solidFill>
                      <a:prstDash val="soli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021517"/>
                  </a:ext>
                </a:extLst>
              </a:tr>
            </a:tbl>
          </a:graphicData>
        </a:graphic>
      </p:graphicFrame>
      <p:graphicFrame>
        <p:nvGraphicFramePr>
          <p:cNvPr id="178" name="Table 177">
            <a:extLst>
              <a:ext uri="{FF2B5EF4-FFF2-40B4-BE49-F238E27FC236}">
                <a16:creationId xmlns:a16="http://schemas.microsoft.com/office/drawing/2014/main" id="{DD117DDB-092C-4AE4-9271-44FC5A489139}"/>
              </a:ext>
            </a:extLst>
          </p:cNvPr>
          <p:cNvGraphicFramePr>
            <a:graphicFrameLocks noGrp="1"/>
          </p:cNvGraphicFramePr>
          <p:nvPr/>
        </p:nvGraphicFramePr>
        <p:xfrm>
          <a:off x="6491997" y="5288779"/>
          <a:ext cx="1015550" cy="97536"/>
        </p:xfrm>
        <a:graphic>
          <a:graphicData uri="http://schemas.openxmlformats.org/drawingml/2006/table">
            <a:tbl>
              <a:tblPr/>
              <a:tblGrid>
                <a:gridCol w="184868">
                  <a:extLst>
                    <a:ext uri="{9D8B030D-6E8A-4147-A177-3AD203B41FA5}">
                      <a16:colId xmlns:a16="http://schemas.microsoft.com/office/drawing/2014/main" val="3196073436"/>
                    </a:ext>
                  </a:extLst>
                </a:gridCol>
                <a:gridCol w="320156">
                  <a:extLst>
                    <a:ext uri="{9D8B030D-6E8A-4147-A177-3AD203B41FA5}">
                      <a16:colId xmlns:a16="http://schemas.microsoft.com/office/drawing/2014/main" val="2046397748"/>
                    </a:ext>
                  </a:extLst>
                </a:gridCol>
                <a:gridCol w="276654">
                  <a:extLst>
                    <a:ext uri="{9D8B030D-6E8A-4147-A177-3AD203B41FA5}">
                      <a16:colId xmlns:a16="http://schemas.microsoft.com/office/drawing/2014/main" val="2273406638"/>
                    </a:ext>
                  </a:extLst>
                </a:gridCol>
                <a:gridCol w="233872">
                  <a:extLst>
                    <a:ext uri="{9D8B030D-6E8A-4147-A177-3AD203B41FA5}">
                      <a16:colId xmlns:a16="http://schemas.microsoft.com/office/drawing/2014/main" val="3325124574"/>
                    </a:ext>
                  </a:extLst>
                </a:gridCol>
              </a:tblGrid>
              <a:tr h="89400"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3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Dave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Bob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1$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mpd="sng">
                      <a:solidFill>
                        <a:srgbClr val="00FFFF"/>
                      </a:solidFill>
                      <a:prstDash val="soli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021517"/>
                  </a:ext>
                </a:extLst>
              </a:tr>
            </a:tbl>
          </a:graphicData>
        </a:graphic>
      </p:graphicFrame>
      <p:graphicFrame>
        <p:nvGraphicFramePr>
          <p:cNvPr id="179" name="Table 178">
            <a:extLst>
              <a:ext uri="{FF2B5EF4-FFF2-40B4-BE49-F238E27FC236}">
                <a16:creationId xmlns:a16="http://schemas.microsoft.com/office/drawing/2014/main" id="{E5DFBF95-82EB-4C8B-9DF7-6DD4EC85A09F}"/>
              </a:ext>
            </a:extLst>
          </p:cNvPr>
          <p:cNvGraphicFramePr>
            <a:graphicFrameLocks noGrp="1"/>
          </p:cNvGraphicFramePr>
          <p:nvPr/>
        </p:nvGraphicFramePr>
        <p:xfrm>
          <a:off x="6490028" y="5411408"/>
          <a:ext cx="1015550" cy="97536"/>
        </p:xfrm>
        <a:graphic>
          <a:graphicData uri="http://schemas.openxmlformats.org/drawingml/2006/table">
            <a:tbl>
              <a:tblPr/>
              <a:tblGrid>
                <a:gridCol w="184868">
                  <a:extLst>
                    <a:ext uri="{9D8B030D-6E8A-4147-A177-3AD203B41FA5}">
                      <a16:colId xmlns:a16="http://schemas.microsoft.com/office/drawing/2014/main" val="3196073436"/>
                    </a:ext>
                  </a:extLst>
                </a:gridCol>
                <a:gridCol w="320156">
                  <a:extLst>
                    <a:ext uri="{9D8B030D-6E8A-4147-A177-3AD203B41FA5}">
                      <a16:colId xmlns:a16="http://schemas.microsoft.com/office/drawing/2014/main" val="2046397748"/>
                    </a:ext>
                  </a:extLst>
                </a:gridCol>
                <a:gridCol w="276654">
                  <a:extLst>
                    <a:ext uri="{9D8B030D-6E8A-4147-A177-3AD203B41FA5}">
                      <a16:colId xmlns:a16="http://schemas.microsoft.com/office/drawing/2014/main" val="2273406638"/>
                    </a:ext>
                  </a:extLst>
                </a:gridCol>
                <a:gridCol w="233872">
                  <a:extLst>
                    <a:ext uri="{9D8B030D-6E8A-4147-A177-3AD203B41FA5}">
                      <a16:colId xmlns:a16="http://schemas.microsoft.com/office/drawing/2014/main" val="3325124574"/>
                    </a:ext>
                  </a:extLst>
                </a:gridCol>
              </a:tblGrid>
              <a:tr h="89400"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4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Charlie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Alice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8$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mpd="sng">
                      <a:solidFill>
                        <a:srgbClr val="00FFFF"/>
                      </a:solidFill>
                      <a:prstDash val="soli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021517"/>
                  </a:ext>
                </a:extLst>
              </a:tr>
            </a:tbl>
          </a:graphicData>
        </a:graphic>
      </p:graphicFrame>
      <p:grpSp>
        <p:nvGrpSpPr>
          <p:cNvPr id="180" name="Group 179">
            <a:extLst>
              <a:ext uri="{FF2B5EF4-FFF2-40B4-BE49-F238E27FC236}">
                <a16:creationId xmlns:a16="http://schemas.microsoft.com/office/drawing/2014/main" id="{16E59ED8-E33D-42FD-B76F-E91D392DBD4C}"/>
              </a:ext>
            </a:extLst>
          </p:cNvPr>
          <p:cNvGrpSpPr/>
          <p:nvPr/>
        </p:nvGrpSpPr>
        <p:grpSpPr>
          <a:xfrm>
            <a:off x="6032061" y="3451729"/>
            <a:ext cx="1196274" cy="819343"/>
            <a:chOff x="3836513" y="3324790"/>
            <a:chExt cx="3359051" cy="2353400"/>
          </a:xfrm>
          <a:noFill/>
        </p:grpSpPr>
        <p:sp>
          <p:nvSpPr>
            <p:cNvPr id="181" name="Rectangle 180">
              <a:extLst>
                <a:ext uri="{FF2B5EF4-FFF2-40B4-BE49-F238E27FC236}">
                  <a16:creationId xmlns:a16="http://schemas.microsoft.com/office/drawing/2014/main" id="{71EB05B9-1B49-4C07-84CE-B0BEA0734F2F}"/>
                </a:ext>
              </a:extLst>
            </p:cNvPr>
            <p:cNvSpPr/>
            <p:nvPr/>
          </p:nvSpPr>
          <p:spPr>
            <a:xfrm>
              <a:off x="3836513" y="3324790"/>
              <a:ext cx="3359051" cy="2353400"/>
            </a:xfrm>
            <a:prstGeom prst="rect">
              <a:avLst/>
            </a:prstGeom>
            <a:grpFill/>
            <a:ln w="28575">
              <a:solidFill>
                <a:srgbClr val="00FFFF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7DC89862-57BB-4A72-A414-2BFE9006585B}"/>
                </a:ext>
              </a:extLst>
            </p:cNvPr>
            <p:cNvSpPr txBox="1"/>
            <p:nvPr/>
          </p:nvSpPr>
          <p:spPr>
            <a:xfrm>
              <a:off x="4686813" y="3324790"/>
              <a:ext cx="1609520" cy="648225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  <a:latin typeface="Abadi" panose="020B0604020104020204" pitchFamily="34" charset="0"/>
                </a:rPr>
                <a:t>Ledger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38C77842-C936-477B-A7F0-7DA6512B5ABB}"/>
                </a:ext>
              </a:extLst>
            </p:cNvPr>
            <p:cNvCxnSpPr>
              <a:cxnSpLocks/>
            </p:cNvCxnSpPr>
            <p:nvPr/>
          </p:nvCxnSpPr>
          <p:spPr>
            <a:xfrm>
              <a:off x="4005433" y="3918758"/>
              <a:ext cx="2993484" cy="0"/>
            </a:xfrm>
            <a:prstGeom prst="line">
              <a:avLst/>
            </a:prstGeom>
            <a:grpFill/>
            <a:ln w="12700">
              <a:solidFill>
                <a:srgbClr val="00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84" name="Table 41">
            <a:extLst>
              <a:ext uri="{FF2B5EF4-FFF2-40B4-BE49-F238E27FC236}">
                <a16:creationId xmlns:a16="http://schemas.microsoft.com/office/drawing/2014/main" id="{7583960E-4AAC-4139-844D-C4D207FD5602}"/>
              </a:ext>
            </a:extLst>
          </p:cNvPr>
          <p:cNvGraphicFramePr>
            <a:graphicFrameLocks noGrp="1"/>
          </p:cNvGraphicFramePr>
          <p:nvPr/>
        </p:nvGraphicFramePr>
        <p:xfrm>
          <a:off x="6124325" y="3620096"/>
          <a:ext cx="1055209" cy="176684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40878">
                  <a:extLst>
                    <a:ext uri="{9D8B030D-6E8A-4147-A177-3AD203B41FA5}">
                      <a16:colId xmlns:a16="http://schemas.microsoft.com/office/drawing/2014/main" val="529969344"/>
                    </a:ext>
                  </a:extLst>
                </a:gridCol>
                <a:gridCol w="353752">
                  <a:extLst>
                    <a:ext uri="{9D8B030D-6E8A-4147-A177-3AD203B41FA5}">
                      <a16:colId xmlns:a16="http://schemas.microsoft.com/office/drawing/2014/main" val="4165621018"/>
                    </a:ext>
                  </a:extLst>
                </a:gridCol>
                <a:gridCol w="304566">
                  <a:extLst>
                    <a:ext uri="{9D8B030D-6E8A-4147-A177-3AD203B41FA5}">
                      <a16:colId xmlns:a16="http://schemas.microsoft.com/office/drawing/2014/main" val="2028900302"/>
                    </a:ext>
                  </a:extLst>
                </a:gridCol>
                <a:gridCol w="256013">
                  <a:extLst>
                    <a:ext uri="{9D8B030D-6E8A-4147-A177-3AD203B41FA5}">
                      <a16:colId xmlns:a16="http://schemas.microsoft.com/office/drawing/2014/main" val="1762467311"/>
                    </a:ext>
                  </a:extLst>
                </a:gridCol>
              </a:tblGrid>
              <a:tr h="106070">
                <a:tc>
                  <a:txBody>
                    <a:bodyPr/>
                    <a:lstStyle/>
                    <a:p>
                      <a:pPr algn="l"/>
                      <a:r>
                        <a:rPr lang="en-US" sz="400" b="0" dirty="0">
                          <a:solidFill>
                            <a:schemeClr val="bg1"/>
                          </a:solidFill>
                        </a:rPr>
                        <a:t>#</a:t>
                      </a:r>
                      <a:endParaRPr lang="en-US" sz="400" b="0" dirty="0">
                        <a:solidFill>
                          <a:schemeClr val="bg1"/>
                        </a:solidFill>
                        <a:latin typeface="Abadi" panose="020B0604020104020204" pitchFamily="34" charset="0"/>
                      </a:endParaRPr>
                    </a:p>
                  </a:txBody>
                  <a:tcPr marL="54762" marR="54762" marT="27382" marB="2738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b="0" dirty="0">
                          <a:solidFill>
                            <a:schemeClr val="bg1"/>
                          </a:solidFill>
                        </a:rPr>
                        <a:t>from</a:t>
                      </a:r>
                      <a:endParaRPr lang="en-US" sz="400" b="0" dirty="0">
                        <a:solidFill>
                          <a:schemeClr val="bg1"/>
                        </a:solidFill>
                        <a:latin typeface="Abadi" panose="020B0604020104020204" pitchFamily="34" charset="0"/>
                      </a:endParaRPr>
                    </a:p>
                  </a:txBody>
                  <a:tcPr marL="54762" marR="54762" marT="27382" marB="27382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b="0" dirty="0">
                          <a:solidFill>
                            <a:schemeClr val="bg1"/>
                          </a:solidFill>
                        </a:rPr>
                        <a:t>to</a:t>
                      </a:r>
                      <a:endParaRPr lang="en-US" sz="400" b="0" dirty="0">
                        <a:solidFill>
                          <a:schemeClr val="bg1"/>
                        </a:solidFill>
                        <a:latin typeface="Abadi" panose="020B0604020104020204" pitchFamily="34" charset="0"/>
                      </a:endParaRPr>
                    </a:p>
                  </a:txBody>
                  <a:tcPr marL="54762" marR="54762" marT="27382" marB="27382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b="0" dirty="0">
                          <a:solidFill>
                            <a:schemeClr val="bg1"/>
                          </a:solidFill>
                        </a:rPr>
                        <a:t>amount</a:t>
                      </a:r>
                      <a:endParaRPr lang="en-US" sz="400" b="0" dirty="0">
                        <a:solidFill>
                          <a:schemeClr val="bg1"/>
                        </a:solidFill>
                        <a:latin typeface="Abadi" panose="020B0604020104020204" pitchFamily="34" charset="0"/>
                      </a:endParaRPr>
                    </a:p>
                  </a:txBody>
                  <a:tcPr marL="54762" marR="54762" marT="27382" marB="27382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6061450"/>
                  </a:ext>
                </a:extLst>
              </a:tr>
            </a:tbl>
          </a:graphicData>
        </a:graphic>
      </p:graphicFrame>
      <p:graphicFrame>
        <p:nvGraphicFramePr>
          <p:cNvPr id="185" name="Table 184">
            <a:extLst>
              <a:ext uri="{FF2B5EF4-FFF2-40B4-BE49-F238E27FC236}">
                <a16:creationId xmlns:a16="http://schemas.microsoft.com/office/drawing/2014/main" id="{FF91679B-4037-4BC6-B7E9-E36D54E886D3}"/>
              </a:ext>
            </a:extLst>
          </p:cNvPr>
          <p:cNvGraphicFramePr>
            <a:graphicFrameLocks noGrp="1"/>
          </p:cNvGraphicFramePr>
          <p:nvPr/>
        </p:nvGraphicFramePr>
        <p:xfrm>
          <a:off x="6133867" y="3742241"/>
          <a:ext cx="1015550" cy="97536"/>
        </p:xfrm>
        <a:graphic>
          <a:graphicData uri="http://schemas.openxmlformats.org/drawingml/2006/table">
            <a:tbl>
              <a:tblPr/>
              <a:tblGrid>
                <a:gridCol w="184868">
                  <a:extLst>
                    <a:ext uri="{9D8B030D-6E8A-4147-A177-3AD203B41FA5}">
                      <a16:colId xmlns:a16="http://schemas.microsoft.com/office/drawing/2014/main" val="3196073436"/>
                    </a:ext>
                  </a:extLst>
                </a:gridCol>
                <a:gridCol w="320156">
                  <a:extLst>
                    <a:ext uri="{9D8B030D-6E8A-4147-A177-3AD203B41FA5}">
                      <a16:colId xmlns:a16="http://schemas.microsoft.com/office/drawing/2014/main" val="2046397748"/>
                    </a:ext>
                  </a:extLst>
                </a:gridCol>
                <a:gridCol w="276654">
                  <a:extLst>
                    <a:ext uri="{9D8B030D-6E8A-4147-A177-3AD203B41FA5}">
                      <a16:colId xmlns:a16="http://schemas.microsoft.com/office/drawing/2014/main" val="2273406638"/>
                    </a:ext>
                  </a:extLst>
                </a:gridCol>
                <a:gridCol w="233872">
                  <a:extLst>
                    <a:ext uri="{9D8B030D-6E8A-4147-A177-3AD203B41FA5}">
                      <a16:colId xmlns:a16="http://schemas.microsoft.com/office/drawing/2014/main" val="3325124574"/>
                    </a:ext>
                  </a:extLst>
                </a:gridCol>
              </a:tblGrid>
              <a:tr h="89400"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1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Alice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Bob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2$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mpd="sng">
                      <a:solidFill>
                        <a:srgbClr val="00FFFF"/>
                      </a:solidFill>
                      <a:prstDash val="soli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021517"/>
                  </a:ext>
                </a:extLst>
              </a:tr>
            </a:tbl>
          </a:graphicData>
        </a:graphic>
      </p:graphicFrame>
      <p:graphicFrame>
        <p:nvGraphicFramePr>
          <p:cNvPr id="186" name="Table 185">
            <a:extLst>
              <a:ext uri="{FF2B5EF4-FFF2-40B4-BE49-F238E27FC236}">
                <a16:creationId xmlns:a16="http://schemas.microsoft.com/office/drawing/2014/main" id="{899C5DBB-65C6-43DC-A755-B6C164BEA4C6}"/>
              </a:ext>
            </a:extLst>
          </p:cNvPr>
          <p:cNvGraphicFramePr>
            <a:graphicFrameLocks noGrp="1"/>
          </p:cNvGraphicFramePr>
          <p:nvPr/>
        </p:nvGraphicFramePr>
        <p:xfrm>
          <a:off x="6133867" y="3864760"/>
          <a:ext cx="1015550" cy="97536"/>
        </p:xfrm>
        <a:graphic>
          <a:graphicData uri="http://schemas.openxmlformats.org/drawingml/2006/table">
            <a:tbl>
              <a:tblPr/>
              <a:tblGrid>
                <a:gridCol w="184868">
                  <a:extLst>
                    <a:ext uri="{9D8B030D-6E8A-4147-A177-3AD203B41FA5}">
                      <a16:colId xmlns:a16="http://schemas.microsoft.com/office/drawing/2014/main" val="3196073436"/>
                    </a:ext>
                  </a:extLst>
                </a:gridCol>
                <a:gridCol w="320156">
                  <a:extLst>
                    <a:ext uri="{9D8B030D-6E8A-4147-A177-3AD203B41FA5}">
                      <a16:colId xmlns:a16="http://schemas.microsoft.com/office/drawing/2014/main" val="2046397748"/>
                    </a:ext>
                  </a:extLst>
                </a:gridCol>
                <a:gridCol w="276654">
                  <a:extLst>
                    <a:ext uri="{9D8B030D-6E8A-4147-A177-3AD203B41FA5}">
                      <a16:colId xmlns:a16="http://schemas.microsoft.com/office/drawing/2014/main" val="2273406638"/>
                    </a:ext>
                  </a:extLst>
                </a:gridCol>
                <a:gridCol w="233872">
                  <a:extLst>
                    <a:ext uri="{9D8B030D-6E8A-4147-A177-3AD203B41FA5}">
                      <a16:colId xmlns:a16="http://schemas.microsoft.com/office/drawing/2014/main" val="3325124574"/>
                    </a:ext>
                  </a:extLst>
                </a:gridCol>
              </a:tblGrid>
              <a:tr h="89400"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2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Alice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Dave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5$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mpd="sng">
                      <a:solidFill>
                        <a:srgbClr val="00FFFF"/>
                      </a:solidFill>
                      <a:prstDash val="soli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021517"/>
                  </a:ext>
                </a:extLst>
              </a:tr>
            </a:tbl>
          </a:graphicData>
        </a:graphic>
      </p:graphicFrame>
      <p:graphicFrame>
        <p:nvGraphicFramePr>
          <p:cNvPr id="187" name="Table 186">
            <a:extLst>
              <a:ext uri="{FF2B5EF4-FFF2-40B4-BE49-F238E27FC236}">
                <a16:creationId xmlns:a16="http://schemas.microsoft.com/office/drawing/2014/main" id="{ED341CB5-C2F6-4A1A-AB61-6C754D946F2B}"/>
              </a:ext>
            </a:extLst>
          </p:cNvPr>
          <p:cNvGraphicFramePr>
            <a:graphicFrameLocks noGrp="1"/>
          </p:cNvGraphicFramePr>
          <p:nvPr/>
        </p:nvGraphicFramePr>
        <p:xfrm>
          <a:off x="6135836" y="3988638"/>
          <a:ext cx="1015550" cy="97536"/>
        </p:xfrm>
        <a:graphic>
          <a:graphicData uri="http://schemas.openxmlformats.org/drawingml/2006/table">
            <a:tbl>
              <a:tblPr/>
              <a:tblGrid>
                <a:gridCol w="184868">
                  <a:extLst>
                    <a:ext uri="{9D8B030D-6E8A-4147-A177-3AD203B41FA5}">
                      <a16:colId xmlns:a16="http://schemas.microsoft.com/office/drawing/2014/main" val="3196073436"/>
                    </a:ext>
                  </a:extLst>
                </a:gridCol>
                <a:gridCol w="320156">
                  <a:extLst>
                    <a:ext uri="{9D8B030D-6E8A-4147-A177-3AD203B41FA5}">
                      <a16:colId xmlns:a16="http://schemas.microsoft.com/office/drawing/2014/main" val="2046397748"/>
                    </a:ext>
                  </a:extLst>
                </a:gridCol>
                <a:gridCol w="276654">
                  <a:extLst>
                    <a:ext uri="{9D8B030D-6E8A-4147-A177-3AD203B41FA5}">
                      <a16:colId xmlns:a16="http://schemas.microsoft.com/office/drawing/2014/main" val="2273406638"/>
                    </a:ext>
                  </a:extLst>
                </a:gridCol>
                <a:gridCol w="233872">
                  <a:extLst>
                    <a:ext uri="{9D8B030D-6E8A-4147-A177-3AD203B41FA5}">
                      <a16:colId xmlns:a16="http://schemas.microsoft.com/office/drawing/2014/main" val="3325124574"/>
                    </a:ext>
                  </a:extLst>
                </a:gridCol>
              </a:tblGrid>
              <a:tr h="89400"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3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Dave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Bob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1$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mpd="sng">
                      <a:solidFill>
                        <a:srgbClr val="00FFFF"/>
                      </a:solidFill>
                      <a:prstDash val="soli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021517"/>
                  </a:ext>
                </a:extLst>
              </a:tr>
            </a:tbl>
          </a:graphicData>
        </a:graphic>
      </p:graphicFrame>
      <p:graphicFrame>
        <p:nvGraphicFramePr>
          <p:cNvPr id="188" name="Table 187">
            <a:extLst>
              <a:ext uri="{FF2B5EF4-FFF2-40B4-BE49-F238E27FC236}">
                <a16:creationId xmlns:a16="http://schemas.microsoft.com/office/drawing/2014/main" id="{92097F47-D886-43C4-AB73-9118D5E980EE}"/>
              </a:ext>
            </a:extLst>
          </p:cNvPr>
          <p:cNvGraphicFramePr>
            <a:graphicFrameLocks noGrp="1"/>
          </p:cNvGraphicFramePr>
          <p:nvPr/>
        </p:nvGraphicFramePr>
        <p:xfrm>
          <a:off x="6133867" y="4111267"/>
          <a:ext cx="1015550" cy="97536"/>
        </p:xfrm>
        <a:graphic>
          <a:graphicData uri="http://schemas.openxmlformats.org/drawingml/2006/table">
            <a:tbl>
              <a:tblPr/>
              <a:tblGrid>
                <a:gridCol w="184868">
                  <a:extLst>
                    <a:ext uri="{9D8B030D-6E8A-4147-A177-3AD203B41FA5}">
                      <a16:colId xmlns:a16="http://schemas.microsoft.com/office/drawing/2014/main" val="3196073436"/>
                    </a:ext>
                  </a:extLst>
                </a:gridCol>
                <a:gridCol w="320156">
                  <a:extLst>
                    <a:ext uri="{9D8B030D-6E8A-4147-A177-3AD203B41FA5}">
                      <a16:colId xmlns:a16="http://schemas.microsoft.com/office/drawing/2014/main" val="2046397748"/>
                    </a:ext>
                  </a:extLst>
                </a:gridCol>
                <a:gridCol w="276654">
                  <a:extLst>
                    <a:ext uri="{9D8B030D-6E8A-4147-A177-3AD203B41FA5}">
                      <a16:colId xmlns:a16="http://schemas.microsoft.com/office/drawing/2014/main" val="2273406638"/>
                    </a:ext>
                  </a:extLst>
                </a:gridCol>
                <a:gridCol w="233872">
                  <a:extLst>
                    <a:ext uri="{9D8B030D-6E8A-4147-A177-3AD203B41FA5}">
                      <a16:colId xmlns:a16="http://schemas.microsoft.com/office/drawing/2014/main" val="3325124574"/>
                    </a:ext>
                  </a:extLst>
                </a:gridCol>
              </a:tblGrid>
              <a:tr h="89400"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4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Charlie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Alice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8$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mpd="sng">
                      <a:solidFill>
                        <a:srgbClr val="00FFFF"/>
                      </a:solidFill>
                      <a:prstDash val="soli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021517"/>
                  </a:ext>
                </a:extLst>
              </a:tr>
            </a:tbl>
          </a:graphicData>
        </a:graphic>
      </p:graphicFrame>
      <p:grpSp>
        <p:nvGrpSpPr>
          <p:cNvPr id="189" name="Group 188">
            <a:extLst>
              <a:ext uri="{FF2B5EF4-FFF2-40B4-BE49-F238E27FC236}">
                <a16:creationId xmlns:a16="http://schemas.microsoft.com/office/drawing/2014/main" id="{14E01398-52D0-45D7-988A-123D56873596}"/>
              </a:ext>
            </a:extLst>
          </p:cNvPr>
          <p:cNvGrpSpPr/>
          <p:nvPr/>
        </p:nvGrpSpPr>
        <p:grpSpPr>
          <a:xfrm>
            <a:off x="6120227" y="2337423"/>
            <a:ext cx="1196274" cy="819343"/>
            <a:chOff x="3836513" y="3324790"/>
            <a:chExt cx="3359051" cy="2353400"/>
          </a:xfrm>
          <a:noFill/>
        </p:grpSpPr>
        <p:sp>
          <p:nvSpPr>
            <p:cNvPr id="190" name="Rectangle 189">
              <a:extLst>
                <a:ext uri="{FF2B5EF4-FFF2-40B4-BE49-F238E27FC236}">
                  <a16:creationId xmlns:a16="http://schemas.microsoft.com/office/drawing/2014/main" id="{7C4B8B94-63E0-4FB7-AADC-E7926DB68136}"/>
                </a:ext>
              </a:extLst>
            </p:cNvPr>
            <p:cNvSpPr/>
            <p:nvPr/>
          </p:nvSpPr>
          <p:spPr>
            <a:xfrm>
              <a:off x="3836513" y="3324790"/>
              <a:ext cx="3359051" cy="2353400"/>
            </a:xfrm>
            <a:prstGeom prst="rect">
              <a:avLst/>
            </a:prstGeom>
            <a:grpFill/>
            <a:ln w="28575">
              <a:solidFill>
                <a:srgbClr val="00FFFF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191" name="TextBox 190">
              <a:extLst>
                <a:ext uri="{FF2B5EF4-FFF2-40B4-BE49-F238E27FC236}">
                  <a16:creationId xmlns:a16="http://schemas.microsoft.com/office/drawing/2014/main" id="{66B7A8B6-5AC5-4DE2-AB26-8C884347518F}"/>
                </a:ext>
              </a:extLst>
            </p:cNvPr>
            <p:cNvSpPr txBox="1"/>
            <p:nvPr/>
          </p:nvSpPr>
          <p:spPr>
            <a:xfrm>
              <a:off x="4686813" y="3324790"/>
              <a:ext cx="1609520" cy="648225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  <a:latin typeface="Abadi" panose="020B0604020104020204" pitchFamily="34" charset="0"/>
                </a:rPr>
                <a:t>Ledger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342444F0-96FA-4548-BCB9-BD45E30BE6B4}"/>
                </a:ext>
              </a:extLst>
            </p:cNvPr>
            <p:cNvCxnSpPr>
              <a:cxnSpLocks/>
            </p:cNvCxnSpPr>
            <p:nvPr/>
          </p:nvCxnSpPr>
          <p:spPr>
            <a:xfrm>
              <a:off x="4005433" y="3918758"/>
              <a:ext cx="2993484" cy="0"/>
            </a:xfrm>
            <a:prstGeom prst="line">
              <a:avLst/>
            </a:prstGeom>
            <a:grpFill/>
            <a:ln w="12700">
              <a:solidFill>
                <a:srgbClr val="00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93" name="Table 41">
            <a:extLst>
              <a:ext uri="{FF2B5EF4-FFF2-40B4-BE49-F238E27FC236}">
                <a16:creationId xmlns:a16="http://schemas.microsoft.com/office/drawing/2014/main" id="{7216920F-4B61-4945-AED7-7E05B706E362}"/>
              </a:ext>
            </a:extLst>
          </p:cNvPr>
          <p:cNvGraphicFramePr>
            <a:graphicFrameLocks noGrp="1"/>
          </p:cNvGraphicFramePr>
          <p:nvPr/>
        </p:nvGraphicFramePr>
        <p:xfrm>
          <a:off x="6212491" y="2505790"/>
          <a:ext cx="1055209" cy="176684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40878">
                  <a:extLst>
                    <a:ext uri="{9D8B030D-6E8A-4147-A177-3AD203B41FA5}">
                      <a16:colId xmlns:a16="http://schemas.microsoft.com/office/drawing/2014/main" val="529969344"/>
                    </a:ext>
                  </a:extLst>
                </a:gridCol>
                <a:gridCol w="353752">
                  <a:extLst>
                    <a:ext uri="{9D8B030D-6E8A-4147-A177-3AD203B41FA5}">
                      <a16:colId xmlns:a16="http://schemas.microsoft.com/office/drawing/2014/main" val="4165621018"/>
                    </a:ext>
                  </a:extLst>
                </a:gridCol>
                <a:gridCol w="304566">
                  <a:extLst>
                    <a:ext uri="{9D8B030D-6E8A-4147-A177-3AD203B41FA5}">
                      <a16:colId xmlns:a16="http://schemas.microsoft.com/office/drawing/2014/main" val="2028900302"/>
                    </a:ext>
                  </a:extLst>
                </a:gridCol>
                <a:gridCol w="256013">
                  <a:extLst>
                    <a:ext uri="{9D8B030D-6E8A-4147-A177-3AD203B41FA5}">
                      <a16:colId xmlns:a16="http://schemas.microsoft.com/office/drawing/2014/main" val="1762467311"/>
                    </a:ext>
                  </a:extLst>
                </a:gridCol>
              </a:tblGrid>
              <a:tr h="106070">
                <a:tc>
                  <a:txBody>
                    <a:bodyPr/>
                    <a:lstStyle/>
                    <a:p>
                      <a:pPr algn="l"/>
                      <a:r>
                        <a:rPr lang="en-US" sz="400" b="0" dirty="0">
                          <a:solidFill>
                            <a:schemeClr val="bg1"/>
                          </a:solidFill>
                        </a:rPr>
                        <a:t>#</a:t>
                      </a:r>
                      <a:endParaRPr lang="en-US" sz="400" b="0" dirty="0">
                        <a:solidFill>
                          <a:schemeClr val="bg1"/>
                        </a:solidFill>
                        <a:latin typeface="Abadi" panose="020B0604020104020204" pitchFamily="34" charset="0"/>
                      </a:endParaRPr>
                    </a:p>
                  </a:txBody>
                  <a:tcPr marL="54762" marR="54762" marT="27382" marB="2738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b="0" dirty="0">
                          <a:solidFill>
                            <a:schemeClr val="bg1"/>
                          </a:solidFill>
                        </a:rPr>
                        <a:t>from</a:t>
                      </a:r>
                      <a:endParaRPr lang="en-US" sz="400" b="0" dirty="0">
                        <a:solidFill>
                          <a:schemeClr val="bg1"/>
                        </a:solidFill>
                        <a:latin typeface="Abadi" panose="020B0604020104020204" pitchFamily="34" charset="0"/>
                      </a:endParaRPr>
                    </a:p>
                  </a:txBody>
                  <a:tcPr marL="54762" marR="54762" marT="27382" marB="27382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b="0" dirty="0">
                          <a:solidFill>
                            <a:schemeClr val="bg1"/>
                          </a:solidFill>
                        </a:rPr>
                        <a:t>to</a:t>
                      </a:r>
                      <a:endParaRPr lang="en-US" sz="400" b="0" dirty="0">
                        <a:solidFill>
                          <a:schemeClr val="bg1"/>
                        </a:solidFill>
                        <a:latin typeface="Abadi" panose="020B0604020104020204" pitchFamily="34" charset="0"/>
                      </a:endParaRPr>
                    </a:p>
                  </a:txBody>
                  <a:tcPr marL="54762" marR="54762" marT="27382" marB="27382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b="0" dirty="0">
                          <a:solidFill>
                            <a:schemeClr val="bg1"/>
                          </a:solidFill>
                        </a:rPr>
                        <a:t>amount</a:t>
                      </a:r>
                      <a:endParaRPr lang="en-US" sz="400" b="0" dirty="0">
                        <a:solidFill>
                          <a:schemeClr val="bg1"/>
                        </a:solidFill>
                        <a:latin typeface="Abadi" panose="020B0604020104020204" pitchFamily="34" charset="0"/>
                      </a:endParaRPr>
                    </a:p>
                  </a:txBody>
                  <a:tcPr marL="54762" marR="54762" marT="27382" marB="27382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6061450"/>
                  </a:ext>
                </a:extLst>
              </a:tr>
            </a:tbl>
          </a:graphicData>
        </a:graphic>
      </p:graphicFrame>
      <p:graphicFrame>
        <p:nvGraphicFramePr>
          <p:cNvPr id="194" name="Table 193">
            <a:extLst>
              <a:ext uri="{FF2B5EF4-FFF2-40B4-BE49-F238E27FC236}">
                <a16:creationId xmlns:a16="http://schemas.microsoft.com/office/drawing/2014/main" id="{31FB0C1C-8D45-4023-ABF3-55234B6E6B91}"/>
              </a:ext>
            </a:extLst>
          </p:cNvPr>
          <p:cNvGraphicFramePr>
            <a:graphicFrameLocks noGrp="1"/>
          </p:cNvGraphicFramePr>
          <p:nvPr/>
        </p:nvGraphicFramePr>
        <p:xfrm>
          <a:off x="6222033" y="2627935"/>
          <a:ext cx="1015550" cy="97536"/>
        </p:xfrm>
        <a:graphic>
          <a:graphicData uri="http://schemas.openxmlformats.org/drawingml/2006/table">
            <a:tbl>
              <a:tblPr/>
              <a:tblGrid>
                <a:gridCol w="184868">
                  <a:extLst>
                    <a:ext uri="{9D8B030D-6E8A-4147-A177-3AD203B41FA5}">
                      <a16:colId xmlns:a16="http://schemas.microsoft.com/office/drawing/2014/main" val="3196073436"/>
                    </a:ext>
                  </a:extLst>
                </a:gridCol>
                <a:gridCol w="320156">
                  <a:extLst>
                    <a:ext uri="{9D8B030D-6E8A-4147-A177-3AD203B41FA5}">
                      <a16:colId xmlns:a16="http://schemas.microsoft.com/office/drawing/2014/main" val="2046397748"/>
                    </a:ext>
                  </a:extLst>
                </a:gridCol>
                <a:gridCol w="276654">
                  <a:extLst>
                    <a:ext uri="{9D8B030D-6E8A-4147-A177-3AD203B41FA5}">
                      <a16:colId xmlns:a16="http://schemas.microsoft.com/office/drawing/2014/main" val="2273406638"/>
                    </a:ext>
                  </a:extLst>
                </a:gridCol>
                <a:gridCol w="233872">
                  <a:extLst>
                    <a:ext uri="{9D8B030D-6E8A-4147-A177-3AD203B41FA5}">
                      <a16:colId xmlns:a16="http://schemas.microsoft.com/office/drawing/2014/main" val="3325124574"/>
                    </a:ext>
                  </a:extLst>
                </a:gridCol>
              </a:tblGrid>
              <a:tr h="89400"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1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Alice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Bob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2$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mpd="sng">
                      <a:solidFill>
                        <a:srgbClr val="00FFFF"/>
                      </a:solidFill>
                      <a:prstDash val="soli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021517"/>
                  </a:ext>
                </a:extLst>
              </a:tr>
            </a:tbl>
          </a:graphicData>
        </a:graphic>
      </p:graphicFrame>
      <p:graphicFrame>
        <p:nvGraphicFramePr>
          <p:cNvPr id="195" name="Table 194">
            <a:extLst>
              <a:ext uri="{FF2B5EF4-FFF2-40B4-BE49-F238E27FC236}">
                <a16:creationId xmlns:a16="http://schemas.microsoft.com/office/drawing/2014/main" id="{EA1349E1-0B1B-4F48-819C-F0BA1838D973}"/>
              </a:ext>
            </a:extLst>
          </p:cNvPr>
          <p:cNvGraphicFramePr>
            <a:graphicFrameLocks noGrp="1"/>
          </p:cNvGraphicFramePr>
          <p:nvPr/>
        </p:nvGraphicFramePr>
        <p:xfrm>
          <a:off x="6222033" y="2750454"/>
          <a:ext cx="1015550" cy="97536"/>
        </p:xfrm>
        <a:graphic>
          <a:graphicData uri="http://schemas.openxmlformats.org/drawingml/2006/table">
            <a:tbl>
              <a:tblPr/>
              <a:tblGrid>
                <a:gridCol w="184868">
                  <a:extLst>
                    <a:ext uri="{9D8B030D-6E8A-4147-A177-3AD203B41FA5}">
                      <a16:colId xmlns:a16="http://schemas.microsoft.com/office/drawing/2014/main" val="3196073436"/>
                    </a:ext>
                  </a:extLst>
                </a:gridCol>
                <a:gridCol w="320156">
                  <a:extLst>
                    <a:ext uri="{9D8B030D-6E8A-4147-A177-3AD203B41FA5}">
                      <a16:colId xmlns:a16="http://schemas.microsoft.com/office/drawing/2014/main" val="2046397748"/>
                    </a:ext>
                  </a:extLst>
                </a:gridCol>
                <a:gridCol w="276654">
                  <a:extLst>
                    <a:ext uri="{9D8B030D-6E8A-4147-A177-3AD203B41FA5}">
                      <a16:colId xmlns:a16="http://schemas.microsoft.com/office/drawing/2014/main" val="2273406638"/>
                    </a:ext>
                  </a:extLst>
                </a:gridCol>
                <a:gridCol w="233872">
                  <a:extLst>
                    <a:ext uri="{9D8B030D-6E8A-4147-A177-3AD203B41FA5}">
                      <a16:colId xmlns:a16="http://schemas.microsoft.com/office/drawing/2014/main" val="3325124574"/>
                    </a:ext>
                  </a:extLst>
                </a:gridCol>
              </a:tblGrid>
              <a:tr h="89400"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2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Alice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Dave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5$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mpd="sng">
                      <a:solidFill>
                        <a:srgbClr val="00FFFF"/>
                      </a:solidFill>
                      <a:prstDash val="soli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021517"/>
                  </a:ext>
                </a:extLst>
              </a:tr>
            </a:tbl>
          </a:graphicData>
        </a:graphic>
      </p:graphicFrame>
      <p:graphicFrame>
        <p:nvGraphicFramePr>
          <p:cNvPr id="196" name="Table 195">
            <a:extLst>
              <a:ext uri="{FF2B5EF4-FFF2-40B4-BE49-F238E27FC236}">
                <a16:creationId xmlns:a16="http://schemas.microsoft.com/office/drawing/2014/main" id="{7D1E8366-B2BB-42C0-BBAF-6B2A7F5FD1A0}"/>
              </a:ext>
            </a:extLst>
          </p:cNvPr>
          <p:cNvGraphicFramePr>
            <a:graphicFrameLocks noGrp="1"/>
          </p:cNvGraphicFramePr>
          <p:nvPr/>
        </p:nvGraphicFramePr>
        <p:xfrm>
          <a:off x="6224002" y="2874332"/>
          <a:ext cx="1015550" cy="97536"/>
        </p:xfrm>
        <a:graphic>
          <a:graphicData uri="http://schemas.openxmlformats.org/drawingml/2006/table">
            <a:tbl>
              <a:tblPr/>
              <a:tblGrid>
                <a:gridCol w="184868">
                  <a:extLst>
                    <a:ext uri="{9D8B030D-6E8A-4147-A177-3AD203B41FA5}">
                      <a16:colId xmlns:a16="http://schemas.microsoft.com/office/drawing/2014/main" val="3196073436"/>
                    </a:ext>
                  </a:extLst>
                </a:gridCol>
                <a:gridCol w="320156">
                  <a:extLst>
                    <a:ext uri="{9D8B030D-6E8A-4147-A177-3AD203B41FA5}">
                      <a16:colId xmlns:a16="http://schemas.microsoft.com/office/drawing/2014/main" val="2046397748"/>
                    </a:ext>
                  </a:extLst>
                </a:gridCol>
                <a:gridCol w="276654">
                  <a:extLst>
                    <a:ext uri="{9D8B030D-6E8A-4147-A177-3AD203B41FA5}">
                      <a16:colId xmlns:a16="http://schemas.microsoft.com/office/drawing/2014/main" val="2273406638"/>
                    </a:ext>
                  </a:extLst>
                </a:gridCol>
                <a:gridCol w="233872">
                  <a:extLst>
                    <a:ext uri="{9D8B030D-6E8A-4147-A177-3AD203B41FA5}">
                      <a16:colId xmlns:a16="http://schemas.microsoft.com/office/drawing/2014/main" val="3325124574"/>
                    </a:ext>
                  </a:extLst>
                </a:gridCol>
              </a:tblGrid>
              <a:tr h="89400"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3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Dave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Bob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1$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mpd="sng">
                      <a:solidFill>
                        <a:srgbClr val="00FFFF"/>
                      </a:solidFill>
                      <a:prstDash val="soli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021517"/>
                  </a:ext>
                </a:extLst>
              </a:tr>
            </a:tbl>
          </a:graphicData>
        </a:graphic>
      </p:graphicFrame>
      <p:graphicFrame>
        <p:nvGraphicFramePr>
          <p:cNvPr id="197" name="Table 196">
            <a:extLst>
              <a:ext uri="{FF2B5EF4-FFF2-40B4-BE49-F238E27FC236}">
                <a16:creationId xmlns:a16="http://schemas.microsoft.com/office/drawing/2014/main" id="{E86B84C3-A930-42C5-BC90-31118C38B6BA}"/>
              </a:ext>
            </a:extLst>
          </p:cNvPr>
          <p:cNvGraphicFramePr>
            <a:graphicFrameLocks noGrp="1"/>
          </p:cNvGraphicFramePr>
          <p:nvPr/>
        </p:nvGraphicFramePr>
        <p:xfrm>
          <a:off x="6222033" y="2996961"/>
          <a:ext cx="1015550" cy="97536"/>
        </p:xfrm>
        <a:graphic>
          <a:graphicData uri="http://schemas.openxmlformats.org/drawingml/2006/table">
            <a:tbl>
              <a:tblPr/>
              <a:tblGrid>
                <a:gridCol w="184868">
                  <a:extLst>
                    <a:ext uri="{9D8B030D-6E8A-4147-A177-3AD203B41FA5}">
                      <a16:colId xmlns:a16="http://schemas.microsoft.com/office/drawing/2014/main" val="3196073436"/>
                    </a:ext>
                  </a:extLst>
                </a:gridCol>
                <a:gridCol w="320156">
                  <a:extLst>
                    <a:ext uri="{9D8B030D-6E8A-4147-A177-3AD203B41FA5}">
                      <a16:colId xmlns:a16="http://schemas.microsoft.com/office/drawing/2014/main" val="2046397748"/>
                    </a:ext>
                  </a:extLst>
                </a:gridCol>
                <a:gridCol w="276654">
                  <a:extLst>
                    <a:ext uri="{9D8B030D-6E8A-4147-A177-3AD203B41FA5}">
                      <a16:colId xmlns:a16="http://schemas.microsoft.com/office/drawing/2014/main" val="2273406638"/>
                    </a:ext>
                  </a:extLst>
                </a:gridCol>
                <a:gridCol w="233872">
                  <a:extLst>
                    <a:ext uri="{9D8B030D-6E8A-4147-A177-3AD203B41FA5}">
                      <a16:colId xmlns:a16="http://schemas.microsoft.com/office/drawing/2014/main" val="3325124574"/>
                    </a:ext>
                  </a:extLst>
                </a:gridCol>
              </a:tblGrid>
              <a:tr h="89400"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4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Charlie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Alice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8$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mpd="sng">
                      <a:solidFill>
                        <a:srgbClr val="00FFFF"/>
                      </a:solidFill>
                      <a:prstDash val="soli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021517"/>
                  </a:ext>
                </a:extLst>
              </a:tr>
            </a:tbl>
          </a:graphicData>
        </a:graphic>
      </p:graphicFrame>
      <p:sp>
        <p:nvSpPr>
          <p:cNvPr id="111" name="TextBox 110">
            <a:extLst>
              <a:ext uri="{FF2B5EF4-FFF2-40B4-BE49-F238E27FC236}">
                <a16:creationId xmlns:a16="http://schemas.microsoft.com/office/drawing/2014/main" id="{9FCA39DC-25AD-4562-BC35-045560949B3E}"/>
              </a:ext>
            </a:extLst>
          </p:cNvPr>
          <p:cNvSpPr txBox="1"/>
          <p:nvPr/>
        </p:nvSpPr>
        <p:spPr>
          <a:xfrm>
            <a:off x="1051206" y="5941372"/>
            <a:ext cx="958755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Abadi" panose="020B0604020104020204" pitchFamily="34" charset="0"/>
              </a:rPr>
              <a:t>Assume that transactions are </a:t>
            </a:r>
            <a:r>
              <a:rPr lang="en-US" sz="1800" dirty="0">
                <a:solidFill>
                  <a:srgbClr val="00FF99"/>
                </a:solidFill>
                <a:latin typeface="Abadi" panose="020B0604020104020204" pitchFamily="34" charset="0"/>
              </a:rPr>
              <a:t>unforgeable</a:t>
            </a:r>
            <a:r>
              <a:rPr lang="en-US" sz="1800" dirty="0">
                <a:solidFill>
                  <a:schemeClr val="bg1"/>
                </a:solidFill>
                <a:latin typeface="Abadi" panose="020B0604020104020204" pitchFamily="34" charset="0"/>
              </a:rPr>
              <a:t> </a:t>
            </a:r>
            <a:r>
              <a:rPr lang="en-US" sz="1800" dirty="0">
                <a:solidFill>
                  <a:schemeClr val="bg2">
                    <a:lumMod val="75000"/>
                  </a:schemeClr>
                </a:solidFill>
                <a:latin typeface="Abadi" panose="020B0604020104020204" pitchFamily="34" charset="0"/>
              </a:rPr>
              <a:t>(digital signatures) </a:t>
            </a:r>
            <a:r>
              <a:rPr lang="en-US" dirty="0">
                <a:solidFill>
                  <a:schemeClr val="bg1"/>
                </a:solidFill>
                <a:latin typeface="Abadi" panose="020B0604020104020204" pitchFamily="34" charset="0"/>
              </a:rPr>
              <a:t>and </a:t>
            </a:r>
            <a:r>
              <a:rPr lang="en-US" dirty="0">
                <a:solidFill>
                  <a:srgbClr val="00FF99"/>
                </a:solidFill>
                <a:latin typeface="Abadi" panose="020B0604020104020204" pitchFamily="34" charset="0"/>
              </a:rPr>
              <a:t>publicly verifiable</a:t>
            </a:r>
            <a:r>
              <a:rPr lang="en-US" dirty="0">
                <a:solidFill>
                  <a:schemeClr val="bg1"/>
                </a:solidFill>
                <a:latin typeface="Abadi" panose="020B0604020104020204" pitchFamily="34" charset="0"/>
              </a:rPr>
              <a:t>.</a:t>
            </a:r>
          </a:p>
          <a:p>
            <a:r>
              <a:rPr lang="en-US" sz="1800" dirty="0">
                <a:solidFill>
                  <a:schemeClr val="bg1"/>
                </a:solidFill>
                <a:latin typeface="Abadi" panose="020B0604020104020204" pitchFamily="34" charset="0"/>
              </a:rPr>
              <a:t>We done?</a:t>
            </a:r>
          </a:p>
        </p:txBody>
      </p:sp>
      <p:pic>
        <p:nvPicPr>
          <p:cNvPr id="112" name="Graphic 111" descr="Marketing outline">
            <a:extLst>
              <a:ext uri="{FF2B5EF4-FFF2-40B4-BE49-F238E27FC236}">
                <a16:creationId xmlns:a16="http://schemas.microsoft.com/office/drawing/2014/main" id="{F8DB05A7-13E7-40FC-84ED-C8F2391FB5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790714" y="1364896"/>
            <a:ext cx="914400" cy="914400"/>
          </a:xfrm>
          <a:prstGeom prst="rect">
            <a:avLst/>
          </a:prstGeom>
        </p:spPr>
      </p:pic>
      <p:sp>
        <p:nvSpPr>
          <p:cNvPr id="113" name="TextBox 112">
            <a:extLst>
              <a:ext uri="{FF2B5EF4-FFF2-40B4-BE49-F238E27FC236}">
                <a16:creationId xmlns:a16="http://schemas.microsoft.com/office/drawing/2014/main" id="{6F53B83D-14A8-49EC-8F2F-00327423EED6}"/>
              </a:ext>
            </a:extLst>
          </p:cNvPr>
          <p:cNvSpPr txBox="1"/>
          <p:nvPr/>
        </p:nvSpPr>
        <p:spPr>
          <a:xfrm>
            <a:off x="7824047" y="1134807"/>
            <a:ext cx="15167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FF99"/>
                </a:solidFill>
                <a:latin typeface="Abadi" panose="020B0604020104020204" pitchFamily="34" charset="0"/>
              </a:rPr>
              <a:t>2$ to 5_rs</a:t>
            </a:r>
            <a:endParaRPr lang="en-US" dirty="0">
              <a:solidFill>
                <a:srgbClr val="00FF99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47F3443-6A2C-49B8-86D8-10D811DA8D0E}"/>
              </a:ext>
            </a:extLst>
          </p:cNvPr>
          <p:cNvGrpSpPr/>
          <p:nvPr/>
        </p:nvGrpSpPr>
        <p:grpSpPr>
          <a:xfrm>
            <a:off x="6405278" y="1803445"/>
            <a:ext cx="4285715" cy="3251833"/>
            <a:chOff x="6405278" y="1803445"/>
            <a:chExt cx="4285715" cy="3251833"/>
          </a:xfrm>
        </p:grpSpPr>
        <p:pic>
          <p:nvPicPr>
            <p:cNvPr id="5" name="Graphic 4" descr="Comment Like with solid fill">
              <a:extLst>
                <a:ext uri="{FF2B5EF4-FFF2-40B4-BE49-F238E27FC236}">
                  <a16:creationId xmlns:a16="http://schemas.microsoft.com/office/drawing/2014/main" id="{696BAD3F-24E0-432B-96AE-1E7A2BD17A0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767773" y="1803445"/>
              <a:ext cx="664371" cy="664371"/>
            </a:xfrm>
            <a:prstGeom prst="rect">
              <a:avLst/>
            </a:prstGeom>
          </p:spPr>
        </p:pic>
        <p:pic>
          <p:nvPicPr>
            <p:cNvPr id="116" name="Graphic 115" descr="Comment Like with solid fill">
              <a:extLst>
                <a:ext uri="{FF2B5EF4-FFF2-40B4-BE49-F238E27FC236}">
                  <a16:creationId xmlns:a16="http://schemas.microsoft.com/office/drawing/2014/main" id="{CA50ACFE-9D40-4B3B-8247-5EC6EA12F36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798757" y="2191153"/>
              <a:ext cx="664371" cy="664371"/>
            </a:xfrm>
            <a:prstGeom prst="rect">
              <a:avLst/>
            </a:prstGeom>
          </p:spPr>
        </p:pic>
        <p:pic>
          <p:nvPicPr>
            <p:cNvPr id="117" name="Graphic 116" descr="Comment Like with solid fill">
              <a:extLst>
                <a:ext uri="{FF2B5EF4-FFF2-40B4-BE49-F238E27FC236}">
                  <a16:creationId xmlns:a16="http://schemas.microsoft.com/office/drawing/2014/main" id="{58E8897C-8AB4-497B-9E1A-7D8BF3AFBEC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026622" y="3304799"/>
              <a:ext cx="664371" cy="664371"/>
            </a:xfrm>
            <a:prstGeom prst="rect">
              <a:avLst/>
            </a:prstGeom>
          </p:spPr>
        </p:pic>
        <p:pic>
          <p:nvPicPr>
            <p:cNvPr id="118" name="Graphic 117" descr="Comment Like with solid fill">
              <a:extLst>
                <a:ext uri="{FF2B5EF4-FFF2-40B4-BE49-F238E27FC236}">
                  <a16:creationId xmlns:a16="http://schemas.microsoft.com/office/drawing/2014/main" id="{F1D2CF97-F718-4CAB-83A4-5C05F7BD1A2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727333" y="4319584"/>
              <a:ext cx="664371" cy="664371"/>
            </a:xfrm>
            <a:prstGeom prst="rect">
              <a:avLst/>
            </a:prstGeom>
          </p:spPr>
        </p:pic>
        <p:pic>
          <p:nvPicPr>
            <p:cNvPr id="119" name="Graphic 118" descr="Comment Like with solid fill">
              <a:extLst>
                <a:ext uri="{FF2B5EF4-FFF2-40B4-BE49-F238E27FC236}">
                  <a16:creationId xmlns:a16="http://schemas.microsoft.com/office/drawing/2014/main" id="{3E388AB0-EB4D-4F7D-8E1D-0D697588CFD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690828" y="4390907"/>
              <a:ext cx="664371" cy="664371"/>
            </a:xfrm>
            <a:prstGeom prst="rect">
              <a:avLst/>
            </a:prstGeom>
          </p:spPr>
        </p:pic>
        <p:pic>
          <p:nvPicPr>
            <p:cNvPr id="120" name="Graphic 119" descr="Comment Like with solid fill">
              <a:extLst>
                <a:ext uri="{FF2B5EF4-FFF2-40B4-BE49-F238E27FC236}">
                  <a16:creationId xmlns:a16="http://schemas.microsoft.com/office/drawing/2014/main" id="{EFFDBCB5-7F55-4AFA-9286-7B9596D7B6C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405278" y="3150051"/>
              <a:ext cx="664371" cy="664371"/>
            </a:xfrm>
            <a:prstGeom prst="rect">
              <a:avLst/>
            </a:prstGeom>
          </p:spPr>
        </p:pic>
        <p:pic>
          <p:nvPicPr>
            <p:cNvPr id="121" name="Graphic 120" descr="Comment Like with solid fill">
              <a:extLst>
                <a:ext uri="{FF2B5EF4-FFF2-40B4-BE49-F238E27FC236}">
                  <a16:creationId xmlns:a16="http://schemas.microsoft.com/office/drawing/2014/main" id="{374CAE91-68D0-429E-806F-D84CF576582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713361" y="1957221"/>
              <a:ext cx="664371" cy="6643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09155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C2723-1A9A-4F0C-9EBA-A414EA578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70744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badi" panose="020B0604020104020204" pitchFamily="34" charset="0"/>
              </a:rPr>
              <a:t>Decentralized Currency with Strangers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7B539D1-CDBE-47B6-8B6B-CB561FD79252}"/>
              </a:ext>
            </a:extLst>
          </p:cNvPr>
          <p:cNvSpPr/>
          <p:nvPr/>
        </p:nvSpPr>
        <p:spPr>
          <a:xfrm>
            <a:off x="1051206" y="1660737"/>
            <a:ext cx="4593431" cy="3378208"/>
          </a:xfrm>
          <a:prstGeom prst="rect">
            <a:avLst/>
          </a:prstGeom>
          <a:noFill/>
          <a:ln w="28575">
            <a:solidFill>
              <a:srgbClr val="00FF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0D58EE8-5709-42E4-B776-8C55FC322785}"/>
              </a:ext>
            </a:extLst>
          </p:cNvPr>
          <p:cNvSpPr txBox="1"/>
          <p:nvPr/>
        </p:nvSpPr>
        <p:spPr>
          <a:xfrm>
            <a:off x="2668373" y="1806152"/>
            <a:ext cx="13590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badi" panose="020B0604020104020204" pitchFamily="34" charset="0"/>
              </a:rPr>
              <a:t>Ledger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4871BF20-E494-4CAC-9A32-00F775B46BE9}"/>
              </a:ext>
            </a:extLst>
          </p:cNvPr>
          <p:cNvCxnSpPr/>
          <p:nvPr/>
        </p:nvCxnSpPr>
        <p:spPr>
          <a:xfrm>
            <a:off x="1414347" y="2220101"/>
            <a:ext cx="3867150" cy="0"/>
          </a:xfrm>
          <a:prstGeom prst="line">
            <a:avLst/>
          </a:prstGeom>
          <a:ln w="28575">
            <a:solidFill>
              <a:srgbClr val="00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1" name="Table 41">
            <a:extLst>
              <a:ext uri="{FF2B5EF4-FFF2-40B4-BE49-F238E27FC236}">
                <a16:creationId xmlns:a16="http://schemas.microsoft.com/office/drawing/2014/main" id="{35B15C7F-4C4C-4D7D-9EF7-B6B0570B6A18}"/>
              </a:ext>
            </a:extLst>
          </p:cNvPr>
          <p:cNvGraphicFramePr>
            <a:graphicFrameLocks noGrp="1"/>
          </p:cNvGraphicFramePr>
          <p:nvPr/>
        </p:nvGraphicFramePr>
        <p:xfrm>
          <a:off x="1429825" y="2357271"/>
          <a:ext cx="3867152" cy="37084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414340">
                  <a:extLst>
                    <a:ext uri="{9D8B030D-6E8A-4147-A177-3AD203B41FA5}">
                      <a16:colId xmlns:a16="http://schemas.microsoft.com/office/drawing/2014/main" val="529969344"/>
                    </a:ext>
                  </a:extLst>
                </a:gridCol>
                <a:gridCol w="1335881">
                  <a:extLst>
                    <a:ext uri="{9D8B030D-6E8A-4147-A177-3AD203B41FA5}">
                      <a16:colId xmlns:a16="http://schemas.microsoft.com/office/drawing/2014/main" val="4165621018"/>
                    </a:ext>
                  </a:extLst>
                </a:gridCol>
                <a:gridCol w="1150143">
                  <a:extLst>
                    <a:ext uri="{9D8B030D-6E8A-4147-A177-3AD203B41FA5}">
                      <a16:colId xmlns:a16="http://schemas.microsoft.com/office/drawing/2014/main" val="2028900302"/>
                    </a:ext>
                  </a:extLst>
                </a:gridCol>
                <a:gridCol w="966788">
                  <a:extLst>
                    <a:ext uri="{9D8B030D-6E8A-4147-A177-3AD203B41FA5}">
                      <a16:colId xmlns:a16="http://schemas.microsoft.com/office/drawing/2014/main" val="17624673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b="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#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from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to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amount</a:t>
                      </a:r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6061450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1FDC139-55E7-44BA-BAC0-9BB6E70EF3CB}"/>
              </a:ext>
            </a:extLst>
          </p:cNvPr>
          <p:cNvGraphicFramePr>
            <a:graphicFrameLocks noGrp="1"/>
          </p:cNvGraphicFramePr>
          <p:nvPr/>
        </p:nvGraphicFramePr>
        <p:xfrm>
          <a:off x="1384100" y="2732577"/>
          <a:ext cx="3876676" cy="400111"/>
        </p:xfrm>
        <a:graphic>
          <a:graphicData uri="http://schemas.openxmlformats.org/drawingml/2006/table">
            <a:tbl>
              <a:tblPr/>
              <a:tblGrid>
                <a:gridCol w="434321">
                  <a:extLst>
                    <a:ext uri="{9D8B030D-6E8A-4147-A177-3AD203B41FA5}">
                      <a16:colId xmlns:a16="http://schemas.microsoft.com/office/drawing/2014/main" val="3196073436"/>
                    </a:ext>
                  </a:extLst>
                </a:gridCol>
                <a:gridCol w="1326729">
                  <a:extLst>
                    <a:ext uri="{9D8B030D-6E8A-4147-A177-3AD203B41FA5}">
                      <a16:colId xmlns:a16="http://schemas.microsoft.com/office/drawing/2014/main" val="2046397748"/>
                    </a:ext>
                  </a:extLst>
                </a:gridCol>
                <a:gridCol w="1146457">
                  <a:extLst>
                    <a:ext uri="{9D8B030D-6E8A-4147-A177-3AD203B41FA5}">
                      <a16:colId xmlns:a16="http://schemas.microsoft.com/office/drawing/2014/main" val="2273406638"/>
                    </a:ext>
                  </a:extLst>
                </a:gridCol>
                <a:gridCol w="969169">
                  <a:extLst>
                    <a:ext uri="{9D8B030D-6E8A-4147-A177-3AD203B41FA5}">
                      <a16:colId xmlns:a16="http://schemas.microsoft.com/office/drawing/2014/main" val="3325124574"/>
                    </a:ext>
                  </a:extLst>
                </a:gridCol>
              </a:tblGrid>
              <a:tr h="400111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1</a:t>
                      </a:r>
                    </a:p>
                  </a:txBody>
                  <a:tcPr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nyc97</a:t>
                      </a:r>
                      <a:endParaRPr lang="en-US" dirty="0">
                        <a:solidFill>
                          <a:schemeClr val="bg1"/>
                        </a:solidFill>
                        <a:latin typeface="Abadi" panose="020B0604020104020204" pitchFamily="34" charset="0"/>
                      </a:endParaRPr>
                    </a:p>
                  </a:txBody>
                  <a:tcPr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xm835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2$</a:t>
                      </a:r>
                    </a:p>
                  </a:txBody>
                  <a:tcPr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mpd="sng">
                      <a:solidFill>
                        <a:srgbClr val="00FFFF"/>
                      </a:solidFill>
                      <a:prstDash val="soli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021517"/>
                  </a:ext>
                </a:extLst>
              </a:tr>
            </a:tbl>
          </a:graphicData>
        </a:graphic>
      </p:graphicFrame>
      <p:graphicFrame>
        <p:nvGraphicFramePr>
          <p:cNvPr id="77" name="Table 76">
            <a:extLst>
              <a:ext uri="{FF2B5EF4-FFF2-40B4-BE49-F238E27FC236}">
                <a16:creationId xmlns:a16="http://schemas.microsoft.com/office/drawing/2014/main" id="{A551C2FC-B131-4876-A4C7-F301D44628E8}"/>
              </a:ext>
            </a:extLst>
          </p:cNvPr>
          <p:cNvGraphicFramePr>
            <a:graphicFrameLocks noGrp="1"/>
          </p:cNvGraphicFramePr>
          <p:nvPr/>
        </p:nvGraphicFramePr>
        <p:xfrm>
          <a:off x="1390482" y="3182157"/>
          <a:ext cx="3876676" cy="400111"/>
        </p:xfrm>
        <a:graphic>
          <a:graphicData uri="http://schemas.openxmlformats.org/drawingml/2006/table">
            <a:tbl>
              <a:tblPr/>
              <a:tblGrid>
                <a:gridCol w="434321">
                  <a:extLst>
                    <a:ext uri="{9D8B030D-6E8A-4147-A177-3AD203B41FA5}">
                      <a16:colId xmlns:a16="http://schemas.microsoft.com/office/drawing/2014/main" val="3196073436"/>
                    </a:ext>
                  </a:extLst>
                </a:gridCol>
                <a:gridCol w="1326729">
                  <a:extLst>
                    <a:ext uri="{9D8B030D-6E8A-4147-A177-3AD203B41FA5}">
                      <a16:colId xmlns:a16="http://schemas.microsoft.com/office/drawing/2014/main" val="2046397748"/>
                    </a:ext>
                  </a:extLst>
                </a:gridCol>
                <a:gridCol w="1146457">
                  <a:extLst>
                    <a:ext uri="{9D8B030D-6E8A-4147-A177-3AD203B41FA5}">
                      <a16:colId xmlns:a16="http://schemas.microsoft.com/office/drawing/2014/main" val="2273406638"/>
                    </a:ext>
                  </a:extLst>
                </a:gridCol>
                <a:gridCol w="969169">
                  <a:extLst>
                    <a:ext uri="{9D8B030D-6E8A-4147-A177-3AD203B41FA5}">
                      <a16:colId xmlns:a16="http://schemas.microsoft.com/office/drawing/2014/main" val="3325124574"/>
                    </a:ext>
                  </a:extLst>
                </a:gridCol>
              </a:tblGrid>
              <a:tr h="400111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2</a:t>
                      </a:r>
                    </a:p>
                  </a:txBody>
                  <a:tcPr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17yyr</a:t>
                      </a:r>
                    </a:p>
                  </a:txBody>
                  <a:tcPr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err="1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ojs_t</a:t>
                      </a:r>
                      <a:endParaRPr lang="en-US" dirty="0">
                        <a:solidFill>
                          <a:schemeClr val="bg1"/>
                        </a:solidFill>
                        <a:latin typeface="Abadi" panose="020B0604020104020204" pitchFamily="34" charset="0"/>
                      </a:endParaRPr>
                    </a:p>
                  </a:txBody>
                  <a:tcPr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5$</a:t>
                      </a:r>
                    </a:p>
                  </a:txBody>
                  <a:tcPr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mpd="sng">
                      <a:solidFill>
                        <a:srgbClr val="00FFFF"/>
                      </a:solidFill>
                      <a:prstDash val="soli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021517"/>
                  </a:ext>
                </a:extLst>
              </a:tr>
            </a:tbl>
          </a:graphicData>
        </a:graphic>
      </p:graphicFrame>
      <p:graphicFrame>
        <p:nvGraphicFramePr>
          <p:cNvPr id="79" name="Table 78">
            <a:extLst>
              <a:ext uri="{FF2B5EF4-FFF2-40B4-BE49-F238E27FC236}">
                <a16:creationId xmlns:a16="http://schemas.microsoft.com/office/drawing/2014/main" id="{AF088D7E-EFFD-4DD8-811B-023498A979AD}"/>
              </a:ext>
            </a:extLst>
          </p:cNvPr>
          <p:cNvGraphicFramePr>
            <a:graphicFrameLocks noGrp="1"/>
          </p:cNvGraphicFramePr>
          <p:nvPr/>
        </p:nvGraphicFramePr>
        <p:xfrm>
          <a:off x="1384100" y="3638194"/>
          <a:ext cx="3876676" cy="400111"/>
        </p:xfrm>
        <a:graphic>
          <a:graphicData uri="http://schemas.openxmlformats.org/drawingml/2006/table">
            <a:tbl>
              <a:tblPr/>
              <a:tblGrid>
                <a:gridCol w="434321">
                  <a:extLst>
                    <a:ext uri="{9D8B030D-6E8A-4147-A177-3AD203B41FA5}">
                      <a16:colId xmlns:a16="http://schemas.microsoft.com/office/drawing/2014/main" val="3196073436"/>
                    </a:ext>
                  </a:extLst>
                </a:gridCol>
                <a:gridCol w="1326729">
                  <a:extLst>
                    <a:ext uri="{9D8B030D-6E8A-4147-A177-3AD203B41FA5}">
                      <a16:colId xmlns:a16="http://schemas.microsoft.com/office/drawing/2014/main" val="2046397748"/>
                    </a:ext>
                  </a:extLst>
                </a:gridCol>
                <a:gridCol w="1146457">
                  <a:extLst>
                    <a:ext uri="{9D8B030D-6E8A-4147-A177-3AD203B41FA5}">
                      <a16:colId xmlns:a16="http://schemas.microsoft.com/office/drawing/2014/main" val="2273406638"/>
                    </a:ext>
                  </a:extLst>
                </a:gridCol>
                <a:gridCol w="969169">
                  <a:extLst>
                    <a:ext uri="{9D8B030D-6E8A-4147-A177-3AD203B41FA5}">
                      <a16:colId xmlns:a16="http://schemas.microsoft.com/office/drawing/2014/main" val="3325124574"/>
                    </a:ext>
                  </a:extLst>
                </a:gridCol>
              </a:tblGrid>
              <a:tr h="400111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3</a:t>
                      </a:r>
                    </a:p>
                  </a:txBody>
                  <a:tcPr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17yyr</a:t>
                      </a:r>
                    </a:p>
                  </a:txBody>
                  <a:tcPr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112_r9</a:t>
                      </a:r>
                    </a:p>
                  </a:txBody>
                  <a:tcPr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1$</a:t>
                      </a:r>
                    </a:p>
                  </a:txBody>
                  <a:tcPr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mpd="sng">
                      <a:solidFill>
                        <a:srgbClr val="00FFFF"/>
                      </a:solidFill>
                      <a:prstDash val="soli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021517"/>
                  </a:ext>
                </a:extLst>
              </a:tr>
            </a:tbl>
          </a:graphicData>
        </a:graphic>
      </p:graphicFrame>
      <p:graphicFrame>
        <p:nvGraphicFramePr>
          <p:cNvPr id="81" name="Table 80">
            <a:extLst>
              <a:ext uri="{FF2B5EF4-FFF2-40B4-BE49-F238E27FC236}">
                <a16:creationId xmlns:a16="http://schemas.microsoft.com/office/drawing/2014/main" id="{8B7AC2D7-4F0B-4CE3-9EF0-CA71108FD20C}"/>
              </a:ext>
            </a:extLst>
          </p:cNvPr>
          <p:cNvGraphicFramePr>
            <a:graphicFrameLocks noGrp="1"/>
          </p:cNvGraphicFramePr>
          <p:nvPr/>
        </p:nvGraphicFramePr>
        <p:xfrm>
          <a:off x="1384100" y="4100801"/>
          <a:ext cx="3876676" cy="400111"/>
        </p:xfrm>
        <a:graphic>
          <a:graphicData uri="http://schemas.openxmlformats.org/drawingml/2006/table">
            <a:tbl>
              <a:tblPr/>
              <a:tblGrid>
                <a:gridCol w="434321">
                  <a:extLst>
                    <a:ext uri="{9D8B030D-6E8A-4147-A177-3AD203B41FA5}">
                      <a16:colId xmlns:a16="http://schemas.microsoft.com/office/drawing/2014/main" val="3196073436"/>
                    </a:ext>
                  </a:extLst>
                </a:gridCol>
                <a:gridCol w="1326729">
                  <a:extLst>
                    <a:ext uri="{9D8B030D-6E8A-4147-A177-3AD203B41FA5}">
                      <a16:colId xmlns:a16="http://schemas.microsoft.com/office/drawing/2014/main" val="2046397748"/>
                    </a:ext>
                  </a:extLst>
                </a:gridCol>
                <a:gridCol w="1146457">
                  <a:extLst>
                    <a:ext uri="{9D8B030D-6E8A-4147-A177-3AD203B41FA5}">
                      <a16:colId xmlns:a16="http://schemas.microsoft.com/office/drawing/2014/main" val="2273406638"/>
                    </a:ext>
                  </a:extLst>
                </a:gridCol>
                <a:gridCol w="969169">
                  <a:extLst>
                    <a:ext uri="{9D8B030D-6E8A-4147-A177-3AD203B41FA5}">
                      <a16:colId xmlns:a16="http://schemas.microsoft.com/office/drawing/2014/main" val="3325124574"/>
                    </a:ext>
                  </a:extLst>
                </a:gridCol>
              </a:tblGrid>
              <a:tr h="400111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4</a:t>
                      </a:r>
                    </a:p>
                  </a:txBody>
                  <a:tcPr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gov89</a:t>
                      </a:r>
                    </a:p>
                  </a:txBody>
                  <a:tcPr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nyc97</a:t>
                      </a:r>
                    </a:p>
                  </a:txBody>
                  <a:tcPr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8$</a:t>
                      </a:r>
                    </a:p>
                  </a:txBody>
                  <a:tcPr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mpd="sng">
                      <a:solidFill>
                        <a:srgbClr val="00FFFF"/>
                      </a:solidFill>
                      <a:prstDash val="soli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021517"/>
                  </a:ext>
                </a:extLst>
              </a:tr>
            </a:tbl>
          </a:graphicData>
        </a:graphic>
      </p:graphicFrame>
      <p:grpSp>
        <p:nvGrpSpPr>
          <p:cNvPr id="8" name="Group 7">
            <a:extLst>
              <a:ext uri="{FF2B5EF4-FFF2-40B4-BE49-F238E27FC236}">
                <a16:creationId xmlns:a16="http://schemas.microsoft.com/office/drawing/2014/main" id="{8B815661-3D50-41A1-9F4F-F47CAE44D2C8}"/>
              </a:ext>
            </a:extLst>
          </p:cNvPr>
          <p:cNvGrpSpPr/>
          <p:nvPr/>
        </p:nvGrpSpPr>
        <p:grpSpPr>
          <a:xfrm>
            <a:off x="6547364" y="1801068"/>
            <a:ext cx="4800579" cy="3907197"/>
            <a:chOff x="6526962" y="1555371"/>
            <a:chExt cx="4800579" cy="3907197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9E1A9B2-3823-4118-A479-861BD9A01DC8}"/>
                </a:ext>
              </a:extLst>
            </p:cNvPr>
            <p:cNvSpPr txBox="1"/>
            <p:nvPr/>
          </p:nvSpPr>
          <p:spPr>
            <a:xfrm>
              <a:off x="7720943" y="5093236"/>
              <a:ext cx="237348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rgbClr val="CCCCFF"/>
                  </a:solidFill>
                  <a:latin typeface="Abadi" panose="020B0604020104020204" pitchFamily="34" charset="0"/>
                </a:rPr>
                <a:t>The Internet</a:t>
              </a:r>
              <a:endParaRPr lang="en-US" dirty="0">
                <a:solidFill>
                  <a:srgbClr val="CCCCFF"/>
                </a:solidFill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83F4D226-36B0-4711-8108-EF7DEEEA0278}"/>
                </a:ext>
              </a:extLst>
            </p:cNvPr>
            <p:cNvSpPr txBox="1"/>
            <p:nvPr/>
          </p:nvSpPr>
          <p:spPr>
            <a:xfrm>
              <a:off x="7753375" y="2102806"/>
              <a:ext cx="108678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Abadi" panose="020B0604020104020204" pitchFamily="34" charset="0"/>
                </a:rPr>
                <a:t>xm835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pic>
          <p:nvPicPr>
            <p:cNvPr id="7" name="Graphic 6" descr="Earth globe: Americas with solid fill">
              <a:extLst>
                <a:ext uri="{FF2B5EF4-FFF2-40B4-BE49-F238E27FC236}">
                  <a16:creationId xmlns:a16="http://schemas.microsoft.com/office/drawing/2014/main" id="{380B79A9-365B-4D9A-B1C0-ECEF3E60B8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442711" y="2299788"/>
              <a:ext cx="2963459" cy="2963459"/>
            </a:xfrm>
            <a:prstGeom prst="rect">
              <a:avLst/>
            </a:prstGeom>
          </p:spPr>
        </p:pic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04051892-1787-4074-9EC4-6BD22E48D1C7}"/>
                </a:ext>
              </a:extLst>
            </p:cNvPr>
            <p:cNvGrpSpPr/>
            <p:nvPr/>
          </p:nvGrpSpPr>
          <p:grpSpPr>
            <a:xfrm>
              <a:off x="9034648" y="1555371"/>
              <a:ext cx="951905" cy="972741"/>
              <a:chOff x="5861409" y="2021807"/>
              <a:chExt cx="951905" cy="972741"/>
            </a:xfrm>
          </p:grpSpPr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972709D8-54EA-4BA5-8AEC-BBB5910D3383}"/>
                  </a:ext>
                </a:extLst>
              </p:cNvPr>
              <p:cNvSpPr txBox="1"/>
              <p:nvPr/>
            </p:nvSpPr>
            <p:spPr>
              <a:xfrm>
                <a:off x="5861409" y="2594438"/>
                <a:ext cx="951905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bg1"/>
                    </a:solidFill>
                    <a:latin typeface="Abadi" panose="020B0604020104020204" pitchFamily="34" charset="0"/>
                  </a:rPr>
                  <a:t>5_rs</a:t>
                </a:r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pic>
            <p:nvPicPr>
              <p:cNvPr id="76" name="Graphic 75" descr="User outline">
                <a:extLst>
                  <a:ext uri="{FF2B5EF4-FFF2-40B4-BE49-F238E27FC236}">
                    <a16:creationId xmlns:a16="http://schemas.microsoft.com/office/drawing/2014/main" id="{C37C5067-9A55-4DC7-81B7-B306DD228B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988509" y="2021807"/>
                <a:ext cx="697706" cy="697706"/>
              </a:xfrm>
              <a:prstGeom prst="rect">
                <a:avLst/>
              </a:prstGeom>
            </p:spPr>
          </p:pic>
        </p:grp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8D076522-7CFA-45EA-BA52-01B92E682587}"/>
                </a:ext>
              </a:extLst>
            </p:cNvPr>
            <p:cNvGrpSpPr/>
            <p:nvPr/>
          </p:nvGrpSpPr>
          <p:grpSpPr>
            <a:xfrm>
              <a:off x="6788681" y="2113532"/>
              <a:ext cx="1086785" cy="973792"/>
              <a:chOff x="5787886" y="2021807"/>
              <a:chExt cx="1086785" cy="973792"/>
            </a:xfrm>
          </p:grpSpPr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EB0D403A-95E0-4B59-B468-95B69EB86267}"/>
                  </a:ext>
                </a:extLst>
              </p:cNvPr>
              <p:cNvSpPr txBox="1"/>
              <p:nvPr/>
            </p:nvSpPr>
            <p:spPr>
              <a:xfrm>
                <a:off x="5787886" y="2595489"/>
                <a:ext cx="1086785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bg1"/>
                    </a:solidFill>
                    <a:latin typeface="Abadi" panose="020B0604020104020204" pitchFamily="34" charset="0"/>
                  </a:rPr>
                  <a:t>nyc97</a:t>
                </a:r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pic>
            <p:nvPicPr>
              <p:cNvPr id="82" name="Graphic 81" descr="User outline">
                <a:extLst>
                  <a:ext uri="{FF2B5EF4-FFF2-40B4-BE49-F238E27FC236}">
                    <a16:creationId xmlns:a16="http://schemas.microsoft.com/office/drawing/2014/main" id="{800CF96D-A833-4832-BC42-C0DD10083E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988509" y="2021807"/>
                <a:ext cx="697706" cy="697706"/>
              </a:xfrm>
              <a:prstGeom prst="rect">
                <a:avLst/>
              </a:prstGeom>
            </p:spPr>
          </p:pic>
        </p:grp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1E46041A-1104-496B-93F8-E07323B761E4}"/>
                </a:ext>
              </a:extLst>
            </p:cNvPr>
            <p:cNvGrpSpPr/>
            <p:nvPr/>
          </p:nvGrpSpPr>
          <p:grpSpPr>
            <a:xfrm>
              <a:off x="6526962" y="3233951"/>
              <a:ext cx="1086785" cy="973792"/>
              <a:chOff x="5787886" y="2021807"/>
              <a:chExt cx="1086785" cy="973792"/>
            </a:xfrm>
          </p:grpSpPr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12E6A529-2DBD-45D6-9B4E-29357484379D}"/>
                  </a:ext>
                </a:extLst>
              </p:cNvPr>
              <p:cNvSpPr txBox="1"/>
              <p:nvPr/>
            </p:nvSpPr>
            <p:spPr>
              <a:xfrm>
                <a:off x="5787886" y="2595489"/>
                <a:ext cx="1086785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 dirty="0" err="1">
                    <a:solidFill>
                      <a:schemeClr val="bg1"/>
                    </a:solidFill>
                    <a:latin typeface="Abadi" panose="020B0604020104020204" pitchFamily="34" charset="0"/>
                  </a:rPr>
                  <a:t>ojs_t</a:t>
                </a:r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pic>
            <p:nvPicPr>
              <p:cNvPr id="85" name="Graphic 84" descr="User outline">
                <a:extLst>
                  <a:ext uri="{FF2B5EF4-FFF2-40B4-BE49-F238E27FC236}">
                    <a16:creationId xmlns:a16="http://schemas.microsoft.com/office/drawing/2014/main" id="{6B254D93-0E76-4683-836B-B51003730A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988509" y="2021807"/>
                <a:ext cx="697706" cy="697706"/>
              </a:xfrm>
              <a:prstGeom prst="rect">
                <a:avLst/>
              </a:prstGeom>
            </p:spPr>
          </p:pic>
        </p:grp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D7A99494-F76F-447C-A8C5-9D693DE78E1C}"/>
                </a:ext>
              </a:extLst>
            </p:cNvPr>
            <p:cNvGrpSpPr/>
            <p:nvPr/>
          </p:nvGrpSpPr>
          <p:grpSpPr>
            <a:xfrm>
              <a:off x="6902300" y="4219566"/>
              <a:ext cx="1086785" cy="973792"/>
              <a:chOff x="5787886" y="2021807"/>
              <a:chExt cx="1086785" cy="973792"/>
            </a:xfrm>
          </p:grpSpPr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14BBD6B2-CB2E-4513-B60B-0F40ABDF9396}"/>
                  </a:ext>
                </a:extLst>
              </p:cNvPr>
              <p:cNvSpPr txBox="1"/>
              <p:nvPr/>
            </p:nvSpPr>
            <p:spPr>
              <a:xfrm>
                <a:off x="5787886" y="2595489"/>
                <a:ext cx="1086785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bg1"/>
                    </a:solidFill>
                    <a:latin typeface="Abadi" panose="020B0604020104020204" pitchFamily="34" charset="0"/>
                  </a:rPr>
                  <a:t>17yyr</a:t>
                </a:r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pic>
            <p:nvPicPr>
              <p:cNvPr id="101" name="Graphic 100" descr="User outline">
                <a:extLst>
                  <a:ext uri="{FF2B5EF4-FFF2-40B4-BE49-F238E27FC236}">
                    <a16:creationId xmlns:a16="http://schemas.microsoft.com/office/drawing/2014/main" id="{F8414C11-7C38-4273-9872-EB4C129A9E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988509" y="2021807"/>
                <a:ext cx="697706" cy="697706"/>
              </a:xfrm>
              <a:prstGeom prst="rect">
                <a:avLst/>
              </a:prstGeom>
            </p:spPr>
          </p:pic>
        </p:grpSp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DFCB1103-6B0E-4613-95A5-0865DD62D70B}"/>
                </a:ext>
              </a:extLst>
            </p:cNvPr>
            <p:cNvGrpSpPr/>
            <p:nvPr/>
          </p:nvGrpSpPr>
          <p:grpSpPr>
            <a:xfrm>
              <a:off x="9929168" y="2110051"/>
              <a:ext cx="1086785" cy="973792"/>
              <a:chOff x="5787886" y="2021807"/>
              <a:chExt cx="1086785" cy="973792"/>
            </a:xfrm>
          </p:grpSpPr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C5FC15C4-3AD0-4A29-8BEC-035894121F0F}"/>
                  </a:ext>
                </a:extLst>
              </p:cNvPr>
              <p:cNvSpPr txBox="1"/>
              <p:nvPr/>
            </p:nvSpPr>
            <p:spPr>
              <a:xfrm>
                <a:off x="5787886" y="2595489"/>
                <a:ext cx="1086785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bg1"/>
                    </a:solidFill>
                    <a:latin typeface="Abadi" panose="020B0604020104020204" pitchFamily="34" charset="0"/>
                  </a:rPr>
                  <a:t>fox00</a:t>
                </a:r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pic>
            <p:nvPicPr>
              <p:cNvPr id="104" name="Graphic 103" descr="User outline">
                <a:extLst>
                  <a:ext uri="{FF2B5EF4-FFF2-40B4-BE49-F238E27FC236}">
                    <a16:creationId xmlns:a16="http://schemas.microsoft.com/office/drawing/2014/main" id="{1815DE1C-1446-416E-BE79-AFE9E639D8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988509" y="2021807"/>
                <a:ext cx="697706" cy="697706"/>
              </a:xfrm>
              <a:prstGeom prst="rect">
                <a:avLst/>
              </a:prstGeom>
            </p:spPr>
          </p:pic>
        </p:grpSp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1B44F14A-867B-42C0-A029-EDCDA0332C87}"/>
                </a:ext>
              </a:extLst>
            </p:cNvPr>
            <p:cNvGrpSpPr/>
            <p:nvPr/>
          </p:nvGrpSpPr>
          <p:grpSpPr>
            <a:xfrm>
              <a:off x="10240756" y="3182158"/>
              <a:ext cx="1086785" cy="973792"/>
              <a:chOff x="5787886" y="2021807"/>
              <a:chExt cx="1086785" cy="973792"/>
            </a:xfrm>
          </p:grpSpPr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833453A7-25C4-40AE-A9FE-BA0C401FA681}"/>
                  </a:ext>
                </a:extLst>
              </p:cNvPr>
              <p:cNvSpPr txBox="1"/>
              <p:nvPr/>
            </p:nvSpPr>
            <p:spPr>
              <a:xfrm>
                <a:off x="5787886" y="2595489"/>
                <a:ext cx="1086785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bg1"/>
                    </a:solidFill>
                    <a:latin typeface="Abadi" panose="020B0604020104020204" pitchFamily="34" charset="0"/>
                  </a:rPr>
                  <a:t>gov89</a:t>
                </a:r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pic>
            <p:nvPicPr>
              <p:cNvPr id="107" name="Graphic 106" descr="User outline">
                <a:extLst>
                  <a:ext uri="{FF2B5EF4-FFF2-40B4-BE49-F238E27FC236}">
                    <a16:creationId xmlns:a16="http://schemas.microsoft.com/office/drawing/2014/main" id="{BFD42247-40F6-451F-A2FF-96494179E0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988509" y="2021807"/>
                <a:ext cx="697706" cy="697706"/>
              </a:xfrm>
              <a:prstGeom prst="rect">
                <a:avLst/>
              </a:prstGeom>
            </p:spPr>
          </p:pic>
        </p:grpSp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id="{2D283C4C-B394-40E9-9D4B-152A232E01AC}"/>
                </a:ext>
              </a:extLst>
            </p:cNvPr>
            <p:cNvGrpSpPr/>
            <p:nvPr/>
          </p:nvGrpSpPr>
          <p:grpSpPr>
            <a:xfrm>
              <a:off x="9952977" y="4202447"/>
              <a:ext cx="1086785" cy="973792"/>
              <a:chOff x="5787886" y="2021807"/>
              <a:chExt cx="1086785" cy="973792"/>
            </a:xfrm>
          </p:grpSpPr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C6577378-72CD-403C-BC10-4ADA1DD32263}"/>
                  </a:ext>
                </a:extLst>
              </p:cNvPr>
              <p:cNvSpPr txBox="1"/>
              <p:nvPr/>
            </p:nvSpPr>
            <p:spPr>
              <a:xfrm>
                <a:off x="5787886" y="2595489"/>
                <a:ext cx="1086785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bg1"/>
                    </a:solidFill>
                    <a:latin typeface="Abadi" panose="020B0604020104020204" pitchFamily="34" charset="0"/>
                  </a:rPr>
                  <a:t>112_r9</a:t>
                </a:r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pic>
            <p:nvPicPr>
              <p:cNvPr id="128" name="Graphic 127" descr="User outline">
                <a:extLst>
                  <a:ext uri="{FF2B5EF4-FFF2-40B4-BE49-F238E27FC236}">
                    <a16:creationId xmlns:a16="http://schemas.microsoft.com/office/drawing/2014/main" id="{67810481-8B01-4D47-9F68-4A41140DCF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988509" y="2021807"/>
                <a:ext cx="697706" cy="697706"/>
              </a:xfrm>
              <a:prstGeom prst="rect">
                <a:avLst/>
              </a:prstGeom>
            </p:spPr>
          </p:pic>
        </p:grpSp>
      </p:grpSp>
      <p:graphicFrame>
        <p:nvGraphicFramePr>
          <p:cNvPr id="133" name="Table 132">
            <a:extLst>
              <a:ext uri="{FF2B5EF4-FFF2-40B4-BE49-F238E27FC236}">
                <a16:creationId xmlns:a16="http://schemas.microsoft.com/office/drawing/2014/main" id="{D271D205-63E0-48DE-B9C6-0B42DA56D396}"/>
              </a:ext>
            </a:extLst>
          </p:cNvPr>
          <p:cNvGraphicFramePr>
            <a:graphicFrameLocks noGrp="1"/>
          </p:cNvGraphicFramePr>
          <p:nvPr/>
        </p:nvGraphicFramePr>
        <p:xfrm>
          <a:off x="1377894" y="4551762"/>
          <a:ext cx="3876676" cy="400111"/>
        </p:xfrm>
        <a:graphic>
          <a:graphicData uri="http://schemas.openxmlformats.org/drawingml/2006/table">
            <a:tbl>
              <a:tblPr/>
              <a:tblGrid>
                <a:gridCol w="434321">
                  <a:extLst>
                    <a:ext uri="{9D8B030D-6E8A-4147-A177-3AD203B41FA5}">
                      <a16:colId xmlns:a16="http://schemas.microsoft.com/office/drawing/2014/main" val="3196073436"/>
                    </a:ext>
                  </a:extLst>
                </a:gridCol>
                <a:gridCol w="1326729">
                  <a:extLst>
                    <a:ext uri="{9D8B030D-6E8A-4147-A177-3AD203B41FA5}">
                      <a16:colId xmlns:a16="http://schemas.microsoft.com/office/drawing/2014/main" val="2046397748"/>
                    </a:ext>
                  </a:extLst>
                </a:gridCol>
                <a:gridCol w="1146457">
                  <a:extLst>
                    <a:ext uri="{9D8B030D-6E8A-4147-A177-3AD203B41FA5}">
                      <a16:colId xmlns:a16="http://schemas.microsoft.com/office/drawing/2014/main" val="2273406638"/>
                    </a:ext>
                  </a:extLst>
                </a:gridCol>
                <a:gridCol w="969169">
                  <a:extLst>
                    <a:ext uri="{9D8B030D-6E8A-4147-A177-3AD203B41FA5}">
                      <a16:colId xmlns:a16="http://schemas.microsoft.com/office/drawing/2014/main" val="3325124574"/>
                    </a:ext>
                  </a:extLst>
                </a:gridCol>
              </a:tblGrid>
              <a:tr h="400111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…</a:t>
                      </a:r>
                    </a:p>
                  </a:txBody>
                  <a:tcPr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…</a:t>
                      </a:r>
                    </a:p>
                  </a:txBody>
                  <a:tcPr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…</a:t>
                      </a:r>
                    </a:p>
                  </a:txBody>
                  <a:tcPr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…</a:t>
                      </a:r>
                    </a:p>
                  </a:txBody>
                  <a:tcPr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mpd="sng">
                      <a:solidFill>
                        <a:srgbClr val="00FFFF"/>
                      </a:solidFill>
                      <a:prstDash val="soli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021517"/>
                  </a:ext>
                </a:extLst>
              </a:tr>
            </a:tbl>
          </a:graphicData>
        </a:graphic>
      </p:graphicFrame>
      <p:grpSp>
        <p:nvGrpSpPr>
          <p:cNvPr id="135" name="Group 134">
            <a:extLst>
              <a:ext uri="{FF2B5EF4-FFF2-40B4-BE49-F238E27FC236}">
                <a16:creationId xmlns:a16="http://schemas.microsoft.com/office/drawing/2014/main" id="{0D50FD56-5649-4DCC-AFDD-301156516F73}"/>
              </a:ext>
            </a:extLst>
          </p:cNvPr>
          <p:cNvGrpSpPr/>
          <p:nvPr/>
        </p:nvGrpSpPr>
        <p:grpSpPr>
          <a:xfrm>
            <a:off x="9170674" y="1320228"/>
            <a:ext cx="1196274" cy="819343"/>
            <a:chOff x="3836513" y="3324790"/>
            <a:chExt cx="3359051" cy="2353400"/>
          </a:xfrm>
          <a:noFill/>
        </p:grpSpPr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B70696A1-C507-43B3-808A-8AC0C7EBAE84}"/>
                </a:ext>
              </a:extLst>
            </p:cNvPr>
            <p:cNvSpPr/>
            <p:nvPr/>
          </p:nvSpPr>
          <p:spPr>
            <a:xfrm>
              <a:off x="3836513" y="3324790"/>
              <a:ext cx="3359051" cy="2353400"/>
            </a:xfrm>
            <a:prstGeom prst="rect">
              <a:avLst/>
            </a:prstGeom>
            <a:grpFill/>
            <a:ln w="28575">
              <a:solidFill>
                <a:srgbClr val="FFFF66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135CCFDF-6FEE-4874-9B7C-94B7654923BA}"/>
                </a:ext>
              </a:extLst>
            </p:cNvPr>
            <p:cNvSpPr txBox="1"/>
            <p:nvPr/>
          </p:nvSpPr>
          <p:spPr>
            <a:xfrm>
              <a:off x="4686813" y="3324790"/>
              <a:ext cx="1609520" cy="648225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  <a:latin typeface="Abadi" panose="020B0604020104020204" pitchFamily="34" charset="0"/>
                </a:rPr>
                <a:t>Ledger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8DFF1EF7-ACF6-4145-8C19-B24B762D988A}"/>
                </a:ext>
              </a:extLst>
            </p:cNvPr>
            <p:cNvCxnSpPr>
              <a:cxnSpLocks/>
            </p:cNvCxnSpPr>
            <p:nvPr/>
          </p:nvCxnSpPr>
          <p:spPr>
            <a:xfrm>
              <a:off x="4005433" y="3918758"/>
              <a:ext cx="2993484" cy="0"/>
            </a:xfrm>
            <a:prstGeom prst="line">
              <a:avLst/>
            </a:prstGeom>
            <a:grpFill/>
            <a:ln w="12700">
              <a:solidFill>
                <a:srgbClr val="FFFF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39" name="Table 41">
            <a:extLst>
              <a:ext uri="{FF2B5EF4-FFF2-40B4-BE49-F238E27FC236}">
                <a16:creationId xmlns:a16="http://schemas.microsoft.com/office/drawing/2014/main" id="{4E0EC675-5D70-4F4A-A746-4B4F54B8DCF3}"/>
              </a:ext>
            </a:extLst>
          </p:cNvPr>
          <p:cNvGraphicFramePr>
            <a:graphicFrameLocks noGrp="1"/>
          </p:cNvGraphicFramePr>
          <p:nvPr/>
        </p:nvGraphicFramePr>
        <p:xfrm>
          <a:off x="9262938" y="1488595"/>
          <a:ext cx="1055209" cy="176684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40878">
                  <a:extLst>
                    <a:ext uri="{9D8B030D-6E8A-4147-A177-3AD203B41FA5}">
                      <a16:colId xmlns:a16="http://schemas.microsoft.com/office/drawing/2014/main" val="529969344"/>
                    </a:ext>
                  </a:extLst>
                </a:gridCol>
                <a:gridCol w="353752">
                  <a:extLst>
                    <a:ext uri="{9D8B030D-6E8A-4147-A177-3AD203B41FA5}">
                      <a16:colId xmlns:a16="http://schemas.microsoft.com/office/drawing/2014/main" val="4165621018"/>
                    </a:ext>
                  </a:extLst>
                </a:gridCol>
                <a:gridCol w="304566">
                  <a:extLst>
                    <a:ext uri="{9D8B030D-6E8A-4147-A177-3AD203B41FA5}">
                      <a16:colId xmlns:a16="http://schemas.microsoft.com/office/drawing/2014/main" val="2028900302"/>
                    </a:ext>
                  </a:extLst>
                </a:gridCol>
                <a:gridCol w="256013">
                  <a:extLst>
                    <a:ext uri="{9D8B030D-6E8A-4147-A177-3AD203B41FA5}">
                      <a16:colId xmlns:a16="http://schemas.microsoft.com/office/drawing/2014/main" val="1762467311"/>
                    </a:ext>
                  </a:extLst>
                </a:gridCol>
              </a:tblGrid>
              <a:tr h="106070">
                <a:tc>
                  <a:txBody>
                    <a:bodyPr/>
                    <a:lstStyle/>
                    <a:p>
                      <a:pPr algn="l"/>
                      <a:r>
                        <a:rPr lang="en-US" sz="400" b="0" dirty="0">
                          <a:solidFill>
                            <a:schemeClr val="bg1"/>
                          </a:solidFill>
                        </a:rPr>
                        <a:t>#</a:t>
                      </a:r>
                      <a:endParaRPr lang="en-US" sz="400" b="0" dirty="0">
                        <a:solidFill>
                          <a:schemeClr val="bg1"/>
                        </a:solidFill>
                        <a:latin typeface="Abadi" panose="020B0604020104020204" pitchFamily="34" charset="0"/>
                      </a:endParaRPr>
                    </a:p>
                  </a:txBody>
                  <a:tcPr marL="54762" marR="54762" marT="27382" marB="2738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b="0" dirty="0">
                          <a:solidFill>
                            <a:schemeClr val="bg1"/>
                          </a:solidFill>
                        </a:rPr>
                        <a:t>from</a:t>
                      </a:r>
                      <a:endParaRPr lang="en-US" sz="400" b="0" dirty="0">
                        <a:solidFill>
                          <a:schemeClr val="bg1"/>
                        </a:solidFill>
                        <a:latin typeface="Abadi" panose="020B0604020104020204" pitchFamily="34" charset="0"/>
                      </a:endParaRPr>
                    </a:p>
                  </a:txBody>
                  <a:tcPr marL="54762" marR="54762" marT="27382" marB="27382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b="0" dirty="0">
                          <a:solidFill>
                            <a:schemeClr val="bg1"/>
                          </a:solidFill>
                        </a:rPr>
                        <a:t>to</a:t>
                      </a:r>
                      <a:endParaRPr lang="en-US" sz="400" b="0" dirty="0">
                        <a:solidFill>
                          <a:schemeClr val="bg1"/>
                        </a:solidFill>
                        <a:latin typeface="Abadi" panose="020B0604020104020204" pitchFamily="34" charset="0"/>
                      </a:endParaRPr>
                    </a:p>
                  </a:txBody>
                  <a:tcPr marL="54762" marR="54762" marT="27382" marB="27382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b="0" dirty="0">
                          <a:solidFill>
                            <a:schemeClr val="bg1"/>
                          </a:solidFill>
                        </a:rPr>
                        <a:t>amount</a:t>
                      </a:r>
                      <a:endParaRPr lang="en-US" sz="400" b="0" dirty="0">
                        <a:solidFill>
                          <a:schemeClr val="bg1"/>
                        </a:solidFill>
                        <a:latin typeface="Abadi" panose="020B0604020104020204" pitchFamily="34" charset="0"/>
                      </a:endParaRPr>
                    </a:p>
                  </a:txBody>
                  <a:tcPr marL="54762" marR="54762" marT="27382" marB="27382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6061450"/>
                  </a:ext>
                </a:extLst>
              </a:tr>
            </a:tbl>
          </a:graphicData>
        </a:graphic>
      </p:graphicFrame>
      <p:graphicFrame>
        <p:nvGraphicFramePr>
          <p:cNvPr id="140" name="Table 139">
            <a:extLst>
              <a:ext uri="{FF2B5EF4-FFF2-40B4-BE49-F238E27FC236}">
                <a16:creationId xmlns:a16="http://schemas.microsoft.com/office/drawing/2014/main" id="{23EB3148-E093-4E19-B00F-515C309016D6}"/>
              </a:ext>
            </a:extLst>
          </p:cNvPr>
          <p:cNvGraphicFramePr>
            <a:graphicFrameLocks noGrp="1"/>
          </p:cNvGraphicFramePr>
          <p:nvPr/>
        </p:nvGraphicFramePr>
        <p:xfrm>
          <a:off x="9272480" y="1610740"/>
          <a:ext cx="1015550" cy="97536"/>
        </p:xfrm>
        <a:graphic>
          <a:graphicData uri="http://schemas.openxmlformats.org/drawingml/2006/table">
            <a:tbl>
              <a:tblPr/>
              <a:tblGrid>
                <a:gridCol w="184868">
                  <a:extLst>
                    <a:ext uri="{9D8B030D-6E8A-4147-A177-3AD203B41FA5}">
                      <a16:colId xmlns:a16="http://schemas.microsoft.com/office/drawing/2014/main" val="3196073436"/>
                    </a:ext>
                  </a:extLst>
                </a:gridCol>
                <a:gridCol w="320156">
                  <a:extLst>
                    <a:ext uri="{9D8B030D-6E8A-4147-A177-3AD203B41FA5}">
                      <a16:colId xmlns:a16="http://schemas.microsoft.com/office/drawing/2014/main" val="2046397748"/>
                    </a:ext>
                  </a:extLst>
                </a:gridCol>
                <a:gridCol w="276654">
                  <a:extLst>
                    <a:ext uri="{9D8B030D-6E8A-4147-A177-3AD203B41FA5}">
                      <a16:colId xmlns:a16="http://schemas.microsoft.com/office/drawing/2014/main" val="2273406638"/>
                    </a:ext>
                  </a:extLst>
                </a:gridCol>
                <a:gridCol w="233872">
                  <a:extLst>
                    <a:ext uri="{9D8B030D-6E8A-4147-A177-3AD203B41FA5}">
                      <a16:colId xmlns:a16="http://schemas.microsoft.com/office/drawing/2014/main" val="3325124574"/>
                    </a:ext>
                  </a:extLst>
                </a:gridCol>
              </a:tblGrid>
              <a:tr h="89400"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1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Alice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Bob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2$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mpd="sng">
                      <a:solidFill>
                        <a:srgbClr val="00FFFF"/>
                      </a:solidFill>
                      <a:prstDash val="soli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021517"/>
                  </a:ext>
                </a:extLst>
              </a:tr>
            </a:tbl>
          </a:graphicData>
        </a:graphic>
      </p:graphicFrame>
      <p:graphicFrame>
        <p:nvGraphicFramePr>
          <p:cNvPr id="141" name="Table 140">
            <a:extLst>
              <a:ext uri="{FF2B5EF4-FFF2-40B4-BE49-F238E27FC236}">
                <a16:creationId xmlns:a16="http://schemas.microsoft.com/office/drawing/2014/main" id="{873C8D73-CF26-4987-9D55-A8F536F0209D}"/>
              </a:ext>
            </a:extLst>
          </p:cNvPr>
          <p:cNvGraphicFramePr>
            <a:graphicFrameLocks noGrp="1"/>
          </p:cNvGraphicFramePr>
          <p:nvPr/>
        </p:nvGraphicFramePr>
        <p:xfrm>
          <a:off x="9272480" y="1733259"/>
          <a:ext cx="1015550" cy="97536"/>
        </p:xfrm>
        <a:graphic>
          <a:graphicData uri="http://schemas.openxmlformats.org/drawingml/2006/table">
            <a:tbl>
              <a:tblPr/>
              <a:tblGrid>
                <a:gridCol w="184868">
                  <a:extLst>
                    <a:ext uri="{9D8B030D-6E8A-4147-A177-3AD203B41FA5}">
                      <a16:colId xmlns:a16="http://schemas.microsoft.com/office/drawing/2014/main" val="3196073436"/>
                    </a:ext>
                  </a:extLst>
                </a:gridCol>
                <a:gridCol w="320156">
                  <a:extLst>
                    <a:ext uri="{9D8B030D-6E8A-4147-A177-3AD203B41FA5}">
                      <a16:colId xmlns:a16="http://schemas.microsoft.com/office/drawing/2014/main" val="2046397748"/>
                    </a:ext>
                  </a:extLst>
                </a:gridCol>
                <a:gridCol w="276654">
                  <a:extLst>
                    <a:ext uri="{9D8B030D-6E8A-4147-A177-3AD203B41FA5}">
                      <a16:colId xmlns:a16="http://schemas.microsoft.com/office/drawing/2014/main" val="2273406638"/>
                    </a:ext>
                  </a:extLst>
                </a:gridCol>
                <a:gridCol w="233872">
                  <a:extLst>
                    <a:ext uri="{9D8B030D-6E8A-4147-A177-3AD203B41FA5}">
                      <a16:colId xmlns:a16="http://schemas.microsoft.com/office/drawing/2014/main" val="3325124574"/>
                    </a:ext>
                  </a:extLst>
                </a:gridCol>
              </a:tblGrid>
              <a:tr h="89400"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2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Alice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Dave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5$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mpd="sng">
                      <a:solidFill>
                        <a:srgbClr val="00FFFF"/>
                      </a:solidFill>
                      <a:prstDash val="soli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021517"/>
                  </a:ext>
                </a:extLst>
              </a:tr>
            </a:tbl>
          </a:graphicData>
        </a:graphic>
      </p:graphicFrame>
      <p:graphicFrame>
        <p:nvGraphicFramePr>
          <p:cNvPr id="142" name="Table 141">
            <a:extLst>
              <a:ext uri="{FF2B5EF4-FFF2-40B4-BE49-F238E27FC236}">
                <a16:creationId xmlns:a16="http://schemas.microsoft.com/office/drawing/2014/main" id="{98B36B10-B627-4957-A3C0-F1818230EA35}"/>
              </a:ext>
            </a:extLst>
          </p:cNvPr>
          <p:cNvGraphicFramePr>
            <a:graphicFrameLocks noGrp="1"/>
          </p:cNvGraphicFramePr>
          <p:nvPr/>
        </p:nvGraphicFramePr>
        <p:xfrm>
          <a:off x="9274449" y="1857137"/>
          <a:ext cx="1015550" cy="97536"/>
        </p:xfrm>
        <a:graphic>
          <a:graphicData uri="http://schemas.openxmlformats.org/drawingml/2006/table">
            <a:tbl>
              <a:tblPr/>
              <a:tblGrid>
                <a:gridCol w="184868">
                  <a:extLst>
                    <a:ext uri="{9D8B030D-6E8A-4147-A177-3AD203B41FA5}">
                      <a16:colId xmlns:a16="http://schemas.microsoft.com/office/drawing/2014/main" val="3196073436"/>
                    </a:ext>
                  </a:extLst>
                </a:gridCol>
                <a:gridCol w="320156">
                  <a:extLst>
                    <a:ext uri="{9D8B030D-6E8A-4147-A177-3AD203B41FA5}">
                      <a16:colId xmlns:a16="http://schemas.microsoft.com/office/drawing/2014/main" val="2046397748"/>
                    </a:ext>
                  </a:extLst>
                </a:gridCol>
                <a:gridCol w="276654">
                  <a:extLst>
                    <a:ext uri="{9D8B030D-6E8A-4147-A177-3AD203B41FA5}">
                      <a16:colId xmlns:a16="http://schemas.microsoft.com/office/drawing/2014/main" val="2273406638"/>
                    </a:ext>
                  </a:extLst>
                </a:gridCol>
                <a:gridCol w="233872">
                  <a:extLst>
                    <a:ext uri="{9D8B030D-6E8A-4147-A177-3AD203B41FA5}">
                      <a16:colId xmlns:a16="http://schemas.microsoft.com/office/drawing/2014/main" val="3325124574"/>
                    </a:ext>
                  </a:extLst>
                </a:gridCol>
              </a:tblGrid>
              <a:tr h="89400"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3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Dave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Bob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1$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mpd="sng">
                      <a:solidFill>
                        <a:srgbClr val="00FFFF"/>
                      </a:solidFill>
                      <a:prstDash val="soli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021517"/>
                  </a:ext>
                </a:extLst>
              </a:tr>
            </a:tbl>
          </a:graphicData>
        </a:graphic>
      </p:graphicFrame>
      <p:graphicFrame>
        <p:nvGraphicFramePr>
          <p:cNvPr id="143" name="Table 142">
            <a:extLst>
              <a:ext uri="{FF2B5EF4-FFF2-40B4-BE49-F238E27FC236}">
                <a16:creationId xmlns:a16="http://schemas.microsoft.com/office/drawing/2014/main" id="{1A5A7D7E-AD28-45F2-9AF1-476016DEC61A}"/>
              </a:ext>
            </a:extLst>
          </p:cNvPr>
          <p:cNvGraphicFramePr>
            <a:graphicFrameLocks noGrp="1"/>
          </p:cNvGraphicFramePr>
          <p:nvPr/>
        </p:nvGraphicFramePr>
        <p:xfrm>
          <a:off x="9272480" y="1979766"/>
          <a:ext cx="1015550" cy="97536"/>
        </p:xfrm>
        <a:graphic>
          <a:graphicData uri="http://schemas.openxmlformats.org/drawingml/2006/table">
            <a:tbl>
              <a:tblPr/>
              <a:tblGrid>
                <a:gridCol w="184868">
                  <a:extLst>
                    <a:ext uri="{9D8B030D-6E8A-4147-A177-3AD203B41FA5}">
                      <a16:colId xmlns:a16="http://schemas.microsoft.com/office/drawing/2014/main" val="3196073436"/>
                    </a:ext>
                  </a:extLst>
                </a:gridCol>
                <a:gridCol w="320156">
                  <a:extLst>
                    <a:ext uri="{9D8B030D-6E8A-4147-A177-3AD203B41FA5}">
                      <a16:colId xmlns:a16="http://schemas.microsoft.com/office/drawing/2014/main" val="2046397748"/>
                    </a:ext>
                  </a:extLst>
                </a:gridCol>
                <a:gridCol w="276654">
                  <a:extLst>
                    <a:ext uri="{9D8B030D-6E8A-4147-A177-3AD203B41FA5}">
                      <a16:colId xmlns:a16="http://schemas.microsoft.com/office/drawing/2014/main" val="2273406638"/>
                    </a:ext>
                  </a:extLst>
                </a:gridCol>
                <a:gridCol w="233872">
                  <a:extLst>
                    <a:ext uri="{9D8B030D-6E8A-4147-A177-3AD203B41FA5}">
                      <a16:colId xmlns:a16="http://schemas.microsoft.com/office/drawing/2014/main" val="3325124574"/>
                    </a:ext>
                  </a:extLst>
                </a:gridCol>
              </a:tblGrid>
              <a:tr h="89400"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4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Charlie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Alice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8$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mpd="sng">
                      <a:solidFill>
                        <a:srgbClr val="00FFFF"/>
                      </a:solidFill>
                      <a:prstDash val="soli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021517"/>
                  </a:ext>
                </a:extLst>
              </a:tr>
            </a:tbl>
          </a:graphicData>
        </a:graphic>
      </p:graphicFrame>
      <p:grpSp>
        <p:nvGrpSpPr>
          <p:cNvPr id="144" name="Group 143">
            <a:extLst>
              <a:ext uri="{FF2B5EF4-FFF2-40B4-BE49-F238E27FC236}">
                <a16:creationId xmlns:a16="http://schemas.microsoft.com/office/drawing/2014/main" id="{19D684DE-5635-41CE-8BBE-C3E4846ADA54}"/>
              </a:ext>
            </a:extLst>
          </p:cNvPr>
          <p:cNvGrpSpPr/>
          <p:nvPr/>
        </p:nvGrpSpPr>
        <p:grpSpPr>
          <a:xfrm>
            <a:off x="10499685" y="2074041"/>
            <a:ext cx="1196274" cy="819343"/>
            <a:chOff x="3836513" y="3324790"/>
            <a:chExt cx="3359051" cy="2353400"/>
          </a:xfrm>
          <a:noFill/>
        </p:grpSpPr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887234E4-0B5F-4D61-8403-4BD13B0FAF3C}"/>
                </a:ext>
              </a:extLst>
            </p:cNvPr>
            <p:cNvSpPr/>
            <p:nvPr/>
          </p:nvSpPr>
          <p:spPr>
            <a:xfrm>
              <a:off x="3836513" y="3324790"/>
              <a:ext cx="3359051" cy="2353400"/>
            </a:xfrm>
            <a:prstGeom prst="rect">
              <a:avLst/>
            </a:prstGeom>
            <a:grpFill/>
            <a:ln w="28575">
              <a:solidFill>
                <a:srgbClr val="FF9966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296CE7DE-B2B1-413E-AD87-DCA2AE7237B9}"/>
                </a:ext>
              </a:extLst>
            </p:cNvPr>
            <p:cNvSpPr txBox="1"/>
            <p:nvPr/>
          </p:nvSpPr>
          <p:spPr>
            <a:xfrm>
              <a:off x="4686813" y="3324790"/>
              <a:ext cx="1609520" cy="648225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  <a:latin typeface="Abadi" panose="020B0604020104020204" pitchFamily="34" charset="0"/>
                </a:rPr>
                <a:t>Ledger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2142D3C9-0DBD-4CB4-99CC-C9C85473748D}"/>
                </a:ext>
              </a:extLst>
            </p:cNvPr>
            <p:cNvCxnSpPr>
              <a:cxnSpLocks/>
            </p:cNvCxnSpPr>
            <p:nvPr/>
          </p:nvCxnSpPr>
          <p:spPr>
            <a:xfrm>
              <a:off x="4005433" y="3918758"/>
              <a:ext cx="2993484" cy="0"/>
            </a:xfrm>
            <a:prstGeom prst="line">
              <a:avLst/>
            </a:prstGeom>
            <a:grpFill/>
            <a:ln w="12700">
              <a:solidFill>
                <a:srgbClr val="FF99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48" name="Table 41">
            <a:extLst>
              <a:ext uri="{FF2B5EF4-FFF2-40B4-BE49-F238E27FC236}">
                <a16:creationId xmlns:a16="http://schemas.microsoft.com/office/drawing/2014/main" id="{98566A7A-997F-4D15-99D0-09687955B1A4}"/>
              </a:ext>
            </a:extLst>
          </p:cNvPr>
          <p:cNvGraphicFramePr>
            <a:graphicFrameLocks noGrp="1"/>
          </p:cNvGraphicFramePr>
          <p:nvPr/>
        </p:nvGraphicFramePr>
        <p:xfrm>
          <a:off x="10591949" y="2242408"/>
          <a:ext cx="1055209" cy="176684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40878">
                  <a:extLst>
                    <a:ext uri="{9D8B030D-6E8A-4147-A177-3AD203B41FA5}">
                      <a16:colId xmlns:a16="http://schemas.microsoft.com/office/drawing/2014/main" val="529969344"/>
                    </a:ext>
                  </a:extLst>
                </a:gridCol>
                <a:gridCol w="353752">
                  <a:extLst>
                    <a:ext uri="{9D8B030D-6E8A-4147-A177-3AD203B41FA5}">
                      <a16:colId xmlns:a16="http://schemas.microsoft.com/office/drawing/2014/main" val="4165621018"/>
                    </a:ext>
                  </a:extLst>
                </a:gridCol>
                <a:gridCol w="304566">
                  <a:extLst>
                    <a:ext uri="{9D8B030D-6E8A-4147-A177-3AD203B41FA5}">
                      <a16:colId xmlns:a16="http://schemas.microsoft.com/office/drawing/2014/main" val="2028900302"/>
                    </a:ext>
                  </a:extLst>
                </a:gridCol>
                <a:gridCol w="256013">
                  <a:extLst>
                    <a:ext uri="{9D8B030D-6E8A-4147-A177-3AD203B41FA5}">
                      <a16:colId xmlns:a16="http://schemas.microsoft.com/office/drawing/2014/main" val="1762467311"/>
                    </a:ext>
                  </a:extLst>
                </a:gridCol>
              </a:tblGrid>
              <a:tr h="106070">
                <a:tc>
                  <a:txBody>
                    <a:bodyPr/>
                    <a:lstStyle/>
                    <a:p>
                      <a:pPr algn="l"/>
                      <a:r>
                        <a:rPr lang="en-US" sz="400" b="0" dirty="0">
                          <a:solidFill>
                            <a:schemeClr val="bg1"/>
                          </a:solidFill>
                        </a:rPr>
                        <a:t>#</a:t>
                      </a:r>
                      <a:endParaRPr lang="en-US" sz="400" b="0" dirty="0">
                        <a:solidFill>
                          <a:schemeClr val="bg1"/>
                        </a:solidFill>
                        <a:latin typeface="Abadi" panose="020B0604020104020204" pitchFamily="34" charset="0"/>
                      </a:endParaRPr>
                    </a:p>
                  </a:txBody>
                  <a:tcPr marL="54762" marR="54762" marT="27382" marB="2738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b="0" dirty="0">
                          <a:solidFill>
                            <a:schemeClr val="bg1"/>
                          </a:solidFill>
                        </a:rPr>
                        <a:t>from</a:t>
                      </a:r>
                      <a:endParaRPr lang="en-US" sz="400" b="0" dirty="0">
                        <a:solidFill>
                          <a:schemeClr val="bg1"/>
                        </a:solidFill>
                        <a:latin typeface="Abadi" panose="020B0604020104020204" pitchFamily="34" charset="0"/>
                      </a:endParaRPr>
                    </a:p>
                  </a:txBody>
                  <a:tcPr marL="54762" marR="54762" marT="27382" marB="27382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b="0" dirty="0">
                          <a:solidFill>
                            <a:schemeClr val="bg1"/>
                          </a:solidFill>
                        </a:rPr>
                        <a:t>to</a:t>
                      </a:r>
                      <a:endParaRPr lang="en-US" sz="400" b="0" dirty="0">
                        <a:solidFill>
                          <a:schemeClr val="bg1"/>
                        </a:solidFill>
                        <a:latin typeface="Abadi" panose="020B0604020104020204" pitchFamily="34" charset="0"/>
                      </a:endParaRPr>
                    </a:p>
                  </a:txBody>
                  <a:tcPr marL="54762" marR="54762" marT="27382" marB="27382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b="0" dirty="0">
                          <a:solidFill>
                            <a:schemeClr val="bg1"/>
                          </a:solidFill>
                        </a:rPr>
                        <a:t>amount</a:t>
                      </a:r>
                      <a:endParaRPr lang="en-US" sz="400" b="0" dirty="0">
                        <a:solidFill>
                          <a:schemeClr val="bg1"/>
                        </a:solidFill>
                        <a:latin typeface="Abadi" panose="020B0604020104020204" pitchFamily="34" charset="0"/>
                      </a:endParaRPr>
                    </a:p>
                  </a:txBody>
                  <a:tcPr marL="54762" marR="54762" marT="27382" marB="27382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6061450"/>
                  </a:ext>
                </a:extLst>
              </a:tr>
            </a:tbl>
          </a:graphicData>
        </a:graphic>
      </p:graphicFrame>
      <p:graphicFrame>
        <p:nvGraphicFramePr>
          <p:cNvPr id="149" name="Table 148">
            <a:extLst>
              <a:ext uri="{FF2B5EF4-FFF2-40B4-BE49-F238E27FC236}">
                <a16:creationId xmlns:a16="http://schemas.microsoft.com/office/drawing/2014/main" id="{48C8B961-511E-4674-A189-C341A9C1FAE8}"/>
              </a:ext>
            </a:extLst>
          </p:cNvPr>
          <p:cNvGraphicFramePr>
            <a:graphicFrameLocks noGrp="1"/>
          </p:cNvGraphicFramePr>
          <p:nvPr/>
        </p:nvGraphicFramePr>
        <p:xfrm>
          <a:off x="10601491" y="2364553"/>
          <a:ext cx="1015550" cy="97536"/>
        </p:xfrm>
        <a:graphic>
          <a:graphicData uri="http://schemas.openxmlformats.org/drawingml/2006/table">
            <a:tbl>
              <a:tblPr/>
              <a:tblGrid>
                <a:gridCol w="184868">
                  <a:extLst>
                    <a:ext uri="{9D8B030D-6E8A-4147-A177-3AD203B41FA5}">
                      <a16:colId xmlns:a16="http://schemas.microsoft.com/office/drawing/2014/main" val="3196073436"/>
                    </a:ext>
                  </a:extLst>
                </a:gridCol>
                <a:gridCol w="320156">
                  <a:extLst>
                    <a:ext uri="{9D8B030D-6E8A-4147-A177-3AD203B41FA5}">
                      <a16:colId xmlns:a16="http://schemas.microsoft.com/office/drawing/2014/main" val="2046397748"/>
                    </a:ext>
                  </a:extLst>
                </a:gridCol>
                <a:gridCol w="276654">
                  <a:extLst>
                    <a:ext uri="{9D8B030D-6E8A-4147-A177-3AD203B41FA5}">
                      <a16:colId xmlns:a16="http://schemas.microsoft.com/office/drawing/2014/main" val="2273406638"/>
                    </a:ext>
                  </a:extLst>
                </a:gridCol>
                <a:gridCol w="233872">
                  <a:extLst>
                    <a:ext uri="{9D8B030D-6E8A-4147-A177-3AD203B41FA5}">
                      <a16:colId xmlns:a16="http://schemas.microsoft.com/office/drawing/2014/main" val="3325124574"/>
                    </a:ext>
                  </a:extLst>
                </a:gridCol>
              </a:tblGrid>
              <a:tr h="89400"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1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Alice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Bob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2$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mpd="sng">
                      <a:solidFill>
                        <a:srgbClr val="00FFFF"/>
                      </a:solidFill>
                      <a:prstDash val="soli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021517"/>
                  </a:ext>
                </a:extLst>
              </a:tr>
            </a:tbl>
          </a:graphicData>
        </a:graphic>
      </p:graphicFrame>
      <p:graphicFrame>
        <p:nvGraphicFramePr>
          <p:cNvPr id="150" name="Table 149">
            <a:extLst>
              <a:ext uri="{FF2B5EF4-FFF2-40B4-BE49-F238E27FC236}">
                <a16:creationId xmlns:a16="http://schemas.microsoft.com/office/drawing/2014/main" id="{267E5096-8046-4801-B1B6-23D93BCACCC3}"/>
              </a:ext>
            </a:extLst>
          </p:cNvPr>
          <p:cNvGraphicFramePr>
            <a:graphicFrameLocks noGrp="1"/>
          </p:cNvGraphicFramePr>
          <p:nvPr/>
        </p:nvGraphicFramePr>
        <p:xfrm>
          <a:off x="10601491" y="2487072"/>
          <a:ext cx="1015550" cy="97536"/>
        </p:xfrm>
        <a:graphic>
          <a:graphicData uri="http://schemas.openxmlformats.org/drawingml/2006/table">
            <a:tbl>
              <a:tblPr/>
              <a:tblGrid>
                <a:gridCol w="184868">
                  <a:extLst>
                    <a:ext uri="{9D8B030D-6E8A-4147-A177-3AD203B41FA5}">
                      <a16:colId xmlns:a16="http://schemas.microsoft.com/office/drawing/2014/main" val="3196073436"/>
                    </a:ext>
                  </a:extLst>
                </a:gridCol>
                <a:gridCol w="320156">
                  <a:extLst>
                    <a:ext uri="{9D8B030D-6E8A-4147-A177-3AD203B41FA5}">
                      <a16:colId xmlns:a16="http://schemas.microsoft.com/office/drawing/2014/main" val="2046397748"/>
                    </a:ext>
                  </a:extLst>
                </a:gridCol>
                <a:gridCol w="276654">
                  <a:extLst>
                    <a:ext uri="{9D8B030D-6E8A-4147-A177-3AD203B41FA5}">
                      <a16:colId xmlns:a16="http://schemas.microsoft.com/office/drawing/2014/main" val="2273406638"/>
                    </a:ext>
                  </a:extLst>
                </a:gridCol>
                <a:gridCol w="233872">
                  <a:extLst>
                    <a:ext uri="{9D8B030D-6E8A-4147-A177-3AD203B41FA5}">
                      <a16:colId xmlns:a16="http://schemas.microsoft.com/office/drawing/2014/main" val="3325124574"/>
                    </a:ext>
                  </a:extLst>
                </a:gridCol>
              </a:tblGrid>
              <a:tr h="89400"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2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Alice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Dave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5$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mpd="sng">
                      <a:solidFill>
                        <a:srgbClr val="00FFFF"/>
                      </a:solidFill>
                      <a:prstDash val="soli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021517"/>
                  </a:ext>
                </a:extLst>
              </a:tr>
            </a:tbl>
          </a:graphicData>
        </a:graphic>
      </p:graphicFrame>
      <p:graphicFrame>
        <p:nvGraphicFramePr>
          <p:cNvPr id="151" name="Table 150">
            <a:extLst>
              <a:ext uri="{FF2B5EF4-FFF2-40B4-BE49-F238E27FC236}">
                <a16:creationId xmlns:a16="http://schemas.microsoft.com/office/drawing/2014/main" id="{D106026D-755B-4B45-AFD9-A0089896EE3D}"/>
              </a:ext>
            </a:extLst>
          </p:cNvPr>
          <p:cNvGraphicFramePr>
            <a:graphicFrameLocks noGrp="1"/>
          </p:cNvGraphicFramePr>
          <p:nvPr/>
        </p:nvGraphicFramePr>
        <p:xfrm>
          <a:off x="10603460" y="2610950"/>
          <a:ext cx="1015550" cy="97536"/>
        </p:xfrm>
        <a:graphic>
          <a:graphicData uri="http://schemas.openxmlformats.org/drawingml/2006/table">
            <a:tbl>
              <a:tblPr/>
              <a:tblGrid>
                <a:gridCol w="184868">
                  <a:extLst>
                    <a:ext uri="{9D8B030D-6E8A-4147-A177-3AD203B41FA5}">
                      <a16:colId xmlns:a16="http://schemas.microsoft.com/office/drawing/2014/main" val="3196073436"/>
                    </a:ext>
                  </a:extLst>
                </a:gridCol>
                <a:gridCol w="320156">
                  <a:extLst>
                    <a:ext uri="{9D8B030D-6E8A-4147-A177-3AD203B41FA5}">
                      <a16:colId xmlns:a16="http://schemas.microsoft.com/office/drawing/2014/main" val="2046397748"/>
                    </a:ext>
                  </a:extLst>
                </a:gridCol>
                <a:gridCol w="276654">
                  <a:extLst>
                    <a:ext uri="{9D8B030D-6E8A-4147-A177-3AD203B41FA5}">
                      <a16:colId xmlns:a16="http://schemas.microsoft.com/office/drawing/2014/main" val="2273406638"/>
                    </a:ext>
                  </a:extLst>
                </a:gridCol>
                <a:gridCol w="233872">
                  <a:extLst>
                    <a:ext uri="{9D8B030D-6E8A-4147-A177-3AD203B41FA5}">
                      <a16:colId xmlns:a16="http://schemas.microsoft.com/office/drawing/2014/main" val="3325124574"/>
                    </a:ext>
                  </a:extLst>
                </a:gridCol>
              </a:tblGrid>
              <a:tr h="89400"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3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Dave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Bob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1$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mpd="sng">
                      <a:solidFill>
                        <a:srgbClr val="00FFFF"/>
                      </a:solidFill>
                      <a:prstDash val="soli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021517"/>
                  </a:ext>
                </a:extLst>
              </a:tr>
            </a:tbl>
          </a:graphicData>
        </a:graphic>
      </p:graphicFrame>
      <p:graphicFrame>
        <p:nvGraphicFramePr>
          <p:cNvPr id="152" name="Table 151">
            <a:extLst>
              <a:ext uri="{FF2B5EF4-FFF2-40B4-BE49-F238E27FC236}">
                <a16:creationId xmlns:a16="http://schemas.microsoft.com/office/drawing/2014/main" id="{6886C10E-2792-453D-B226-5AEC002F8B5E}"/>
              </a:ext>
            </a:extLst>
          </p:cNvPr>
          <p:cNvGraphicFramePr>
            <a:graphicFrameLocks noGrp="1"/>
          </p:cNvGraphicFramePr>
          <p:nvPr/>
        </p:nvGraphicFramePr>
        <p:xfrm>
          <a:off x="10601491" y="2733579"/>
          <a:ext cx="1015550" cy="97536"/>
        </p:xfrm>
        <a:graphic>
          <a:graphicData uri="http://schemas.openxmlformats.org/drawingml/2006/table">
            <a:tbl>
              <a:tblPr/>
              <a:tblGrid>
                <a:gridCol w="184868">
                  <a:extLst>
                    <a:ext uri="{9D8B030D-6E8A-4147-A177-3AD203B41FA5}">
                      <a16:colId xmlns:a16="http://schemas.microsoft.com/office/drawing/2014/main" val="3196073436"/>
                    </a:ext>
                  </a:extLst>
                </a:gridCol>
                <a:gridCol w="320156">
                  <a:extLst>
                    <a:ext uri="{9D8B030D-6E8A-4147-A177-3AD203B41FA5}">
                      <a16:colId xmlns:a16="http://schemas.microsoft.com/office/drawing/2014/main" val="2046397748"/>
                    </a:ext>
                  </a:extLst>
                </a:gridCol>
                <a:gridCol w="276654">
                  <a:extLst>
                    <a:ext uri="{9D8B030D-6E8A-4147-A177-3AD203B41FA5}">
                      <a16:colId xmlns:a16="http://schemas.microsoft.com/office/drawing/2014/main" val="2273406638"/>
                    </a:ext>
                  </a:extLst>
                </a:gridCol>
                <a:gridCol w="233872">
                  <a:extLst>
                    <a:ext uri="{9D8B030D-6E8A-4147-A177-3AD203B41FA5}">
                      <a16:colId xmlns:a16="http://schemas.microsoft.com/office/drawing/2014/main" val="3325124574"/>
                    </a:ext>
                  </a:extLst>
                </a:gridCol>
              </a:tblGrid>
              <a:tr h="89400"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4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Charlie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Alice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8$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mpd="sng">
                      <a:solidFill>
                        <a:srgbClr val="00FFFF"/>
                      </a:solidFill>
                      <a:prstDash val="soli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021517"/>
                  </a:ext>
                </a:extLst>
              </a:tr>
            </a:tbl>
          </a:graphicData>
        </a:graphic>
      </p:graphicFrame>
      <p:grpSp>
        <p:nvGrpSpPr>
          <p:cNvPr id="153" name="Group 152">
            <a:extLst>
              <a:ext uri="{FF2B5EF4-FFF2-40B4-BE49-F238E27FC236}">
                <a16:creationId xmlns:a16="http://schemas.microsoft.com/office/drawing/2014/main" id="{DBA722F6-7B17-43B9-8644-FC23E9276C38}"/>
              </a:ext>
            </a:extLst>
          </p:cNvPr>
          <p:cNvGrpSpPr/>
          <p:nvPr/>
        </p:nvGrpSpPr>
        <p:grpSpPr>
          <a:xfrm>
            <a:off x="10773571" y="3303682"/>
            <a:ext cx="1196274" cy="819343"/>
            <a:chOff x="3836513" y="3324790"/>
            <a:chExt cx="3359051" cy="2353400"/>
          </a:xfrm>
          <a:noFill/>
        </p:grpSpPr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E0C7DBD2-B14A-432D-921B-0D9B4E16FAE9}"/>
                </a:ext>
              </a:extLst>
            </p:cNvPr>
            <p:cNvSpPr/>
            <p:nvPr/>
          </p:nvSpPr>
          <p:spPr>
            <a:xfrm>
              <a:off x="3836513" y="3324790"/>
              <a:ext cx="3359051" cy="2353400"/>
            </a:xfrm>
            <a:prstGeom prst="rect">
              <a:avLst/>
            </a:prstGeom>
            <a:grpFill/>
            <a:ln w="28575">
              <a:solidFill>
                <a:srgbClr val="FF9966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E338BCDF-4455-4367-A337-52FD95EB1804}"/>
                </a:ext>
              </a:extLst>
            </p:cNvPr>
            <p:cNvSpPr txBox="1"/>
            <p:nvPr/>
          </p:nvSpPr>
          <p:spPr>
            <a:xfrm>
              <a:off x="4686813" y="3324790"/>
              <a:ext cx="1609520" cy="648225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  <a:latin typeface="Abadi" panose="020B0604020104020204" pitchFamily="34" charset="0"/>
                </a:rPr>
                <a:t>Ledger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C95D75E2-85DF-4AB0-BB65-E158DFF918AF}"/>
                </a:ext>
              </a:extLst>
            </p:cNvPr>
            <p:cNvCxnSpPr>
              <a:cxnSpLocks/>
            </p:cNvCxnSpPr>
            <p:nvPr/>
          </p:nvCxnSpPr>
          <p:spPr>
            <a:xfrm>
              <a:off x="4005433" y="3918758"/>
              <a:ext cx="2993484" cy="0"/>
            </a:xfrm>
            <a:prstGeom prst="line">
              <a:avLst/>
            </a:prstGeom>
            <a:grpFill/>
            <a:ln w="12700">
              <a:solidFill>
                <a:srgbClr val="FF99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57" name="Table 41">
            <a:extLst>
              <a:ext uri="{FF2B5EF4-FFF2-40B4-BE49-F238E27FC236}">
                <a16:creationId xmlns:a16="http://schemas.microsoft.com/office/drawing/2014/main" id="{BFFCF832-5D50-4B51-A731-3FBD58018BF6}"/>
              </a:ext>
            </a:extLst>
          </p:cNvPr>
          <p:cNvGraphicFramePr>
            <a:graphicFrameLocks noGrp="1"/>
          </p:cNvGraphicFramePr>
          <p:nvPr/>
        </p:nvGraphicFramePr>
        <p:xfrm>
          <a:off x="10865835" y="3472049"/>
          <a:ext cx="1055209" cy="176684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40878">
                  <a:extLst>
                    <a:ext uri="{9D8B030D-6E8A-4147-A177-3AD203B41FA5}">
                      <a16:colId xmlns:a16="http://schemas.microsoft.com/office/drawing/2014/main" val="529969344"/>
                    </a:ext>
                  </a:extLst>
                </a:gridCol>
                <a:gridCol w="353752">
                  <a:extLst>
                    <a:ext uri="{9D8B030D-6E8A-4147-A177-3AD203B41FA5}">
                      <a16:colId xmlns:a16="http://schemas.microsoft.com/office/drawing/2014/main" val="4165621018"/>
                    </a:ext>
                  </a:extLst>
                </a:gridCol>
                <a:gridCol w="304566">
                  <a:extLst>
                    <a:ext uri="{9D8B030D-6E8A-4147-A177-3AD203B41FA5}">
                      <a16:colId xmlns:a16="http://schemas.microsoft.com/office/drawing/2014/main" val="2028900302"/>
                    </a:ext>
                  </a:extLst>
                </a:gridCol>
                <a:gridCol w="256013">
                  <a:extLst>
                    <a:ext uri="{9D8B030D-6E8A-4147-A177-3AD203B41FA5}">
                      <a16:colId xmlns:a16="http://schemas.microsoft.com/office/drawing/2014/main" val="1762467311"/>
                    </a:ext>
                  </a:extLst>
                </a:gridCol>
              </a:tblGrid>
              <a:tr h="106070">
                <a:tc>
                  <a:txBody>
                    <a:bodyPr/>
                    <a:lstStyle/>
                    <a:p>
                      <a:pPr algn="l"/>
                      <a:r>
                        <a:rPr lang="en-US" sz="400" b="0" dirty="0">
                          <a:solidFill>
                            <a:schemeClr val="bg1"/>
                          </a:solidFill>
                        </a:rPr>
                        <a:t>#</a:t>
                      </a:r>
                      <a:endParaRPr lang="en-US" sz="400" b="0" dirty="0">
                        <a:solidFill>
                          <a:schemeClr val="bg1"/>
                        </a:solidFill>
                        <a:latin typeface="Abadi" panose="020B0604020104020204" pitchFamily="34" charset="0"/>
                      </a:endParaRPr>
                    </a:p>
                  </a:txBody>
                  <a:tcPr marL="54762" marR="54762" marT="27382" marB="2738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b="0" dirty="0">
                          <a:solidFill>
                            <a:schemeClr val="bg1"/>
                          </a:solidFill>
                        </a:rPr>
                        <a:t>from</a:t>
                      </a:r>
                      <a:endParaRPr lang="en-US" sz="400" b="0" dirty="0">
                        <a:solidFill>
                          <a:schemeClr val="bg1"/>
                        </a:solidFill>
                        <a:latin typeface="Abadi" panose="020B0604020104020204" pitchFamily="34" charset="0"/>
                      </a:endParaRPr>
                    </a:p>
                  </a:txBody>
                  <a:tcPr marL="54762" marR="54762" marT="27382" marB="27382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b="0" dirty="0">
                          <a:solidFill>
                            <a:schemeClr val="bg1"/>
                          </a:solidFill>
                        </a:rPr>
                        <a:t>to</a:t>
                      </a:r>
                      <a:endParaRPr lang="en-US" sz="400" b="0" dirty="0">
                        <a:solidFill>
                          <a:schemeClr val="bg1"/>
                        </a:solidFill>
                        <a:latin typeface="Abadi" panose="020B0604020104020204" pitchFamily="34" charset="0"/>
                      </a:endParaRPr>
                    </a:p>
                  </a:txBody>
                  <a:tcPr marL="54762" marR="54762" marT="27382" marB="27382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b="0" dirty="0">
                          <a:solidFill>
                            <a:schemeClr val="bg1"/>
                          </a:solidFill>
                        </a:rPr>
                        <a:t>amount</a:t>
                      </a:r>
                      <a:endParaRPr lang="en-US" sz="400" b="0" dirty="0">
                        <a:solidFill>
                          <a:schemeClr val="bg1"/>
                        </a:solidFill>
                        <a:latin typeface="Abadi" panose="020B0604020104020204" pitchFamily="34" charset="0"/>
                      </a:endParaRPr>
                    </a:p>
                  </a:txBody>
                  <a:tcPr marL="54762" marR="54762" marT="27382" marB="27382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6061450"/>
                  </a:ext>
                </a:extLst>
              </a:tr>
            </a:tbl>
          </a:graphicData>
        </a:graphic>
      </p:graphicFrame>
      <p:graphicFrame>
        <p:nvGraphicFramePr>
          <p:cNvPr id="158" name="Table 157">
            <a:extLst>
              <a:ext uri="{FF2B5EF4-FFF2-40B4-BE49-F238E27FC236}">
                <a16:creationId xmlns:a16="http://schemas.microsoft.com/office/drawing/2014/main" id="{DF0EB0FA-E360-43E4-AEF6-BB532DC9C140}"/>
              </a:ext>
            </a:extLst>
          </p:cNvPr>
          <p:cNvGraphicFramePr>
            <a:graphicFrameLocks noGrp="1"/>
          </p:cNvGraphicFramePr>
          <p:nvPr/>
        </p:nvGraphicFramePr>
        <p:xfrm>
          <a:off x="10875377" y="3594194"/>
          <a:ext cx="1015550" cy="97536"/>
        </p:xfrm>
        <a:graphic>
          <a:graphicData uri="http://schemas.openxmlformats.org/drawingml/2006/table">
            <a:tbl>
              <a:tblPr/>
              <a:tblGrid>
                <a:gridCol w="184868">
                  <a:extLst>
                    <a:ext uri="{9D8B030D-6E8A-4147-A177-3AD203B41FA5}">
                      <a16:colId xmlns:a16="http://schemas.microsoft.com/office/drawing/2014/main" val="3196073436"/>
                    </a:ext>
                  </a:extLst>
                </a:gridCol>
                <a:gridCol w="320156">
                  <a:extLst>
                    <a:ext uri="{9D8B030D-6E8A-4147-A177-3AD203B41FA5}">
                      <a16:colId xmlns:a16="http://schemas.microsoft.com/office/drawing/2014/main" val="2046397748"/>
                    </a:ext>
                  </a:extLst>
                </a:gridCol>
                <a:gridCol w="276654">
                  <a:extLst>
                    <a:ext uri="{9D8B030D-6E8A-4147-A177-3AD203B41FA5}">
                      <a16:colId xmlns:a16="http://schemas.microsoft.com/office/drawing/2014/main" val="2273406638"/>
                    </a:ext>
                  </a:extLst>
                </a:gridCol>
                <a:gridCol w="233872">
                  <a:extLst>
                    <a:ext uri="{9D8B030D-6E8A-4147-A177-3AD203B41FA5}">
                      <a16:colId xmlns:a16="http://schemas.microsoft.com/office/drawing/2014/main" val="3325124574"/>
                    </a:ext>
                  </a:extLst>
                </a:gridCol>
              </a:tblGrid>
              <a:tr h="89400"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1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Alice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Bob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2$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mpd="sng">
                      <a:solidFill>
                        <a:srgbClr val="00FFFF"/>
                      </a:solidFill>
                      <a:prstDash val="soli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021517"/>
                  </a:ext>
                </a:extLst>
              </a:tr>
            </a:tbl>
          </a:graphicData>
        </a:graphic>
      </p:graphicFrame>
      <p:graphicFrame>
        <p:nvGraphicFramePr>
          <p:cNvPr id="159" name="Table 158">
            <a:extLst>
              <a:ext uri="{FF2B5EF4-FFF2-40B4-BE49-F238E27FC236}">
                <a16:creationId xmlns:a16="http://schemas.microsoft.com/office/drawing/2014/main" id="{85FF5FE9-9519-42D1-AC1E-CF9E599DB343}"/>
              </a:ext>
            </a:extLst>
          </p:cNvPr>
          <p:cNvGraphicFramePr>
            <a:graphicFrameLocks noGrp="1"/>
          </p:cNvGraphicFramePr>
          <p:nvPr/>
        </p:nvGraphicFramePr>
        <p:xfrm>
          <a:off x="10875377" y="3716713"/>
          <a:ext cx="1015550" cy="97536"/>
        </p:xfrm>
        <a:graphic>
          <a:graphicData uri="http://schemas.openxmlformats.org/drawingml/2006/table">
            <a:tbl>
              <a:tblPr/>
              <a:tblGrid>
                <a:gridCol w="184868">
                  <a:extLst>
                    <a:ext uri="{9D8B030D-6E8A-4147-A177-3AD203B41FA5}">
                      <a16:colId xmlns:a16="http://schemas.microsoft.com/office/drawing/2014/main" val="3196073436"/>
                    </a:ext>
                  </a:extLst>
                </a:gridCol>
                <a:gridCol w="320156">
                  <a:extLst>
                    <a:ext uri="{9D8B030D-6E8A-4147-A177-3AD203B41FA5}">
                      <a16:colId xmlns:a16="http://schemas.microsoft.com/office/drawing/2014/main" val="2046397748"/>
                    </a:ext>
                  </a:extLst>
                </a:gridCol>
                <a:gridCol w="276654">
                  <a:extLst>
                    <a:ext uri="{9D8B030D-6E8A-4147-A177-3AD203B41FA5}">
                      <a16:colId xmlns:a16="http://schemas.microsoft.com/office/drawing/2014/main" val="2273406638"/>
                    </a:ext>
                  </a:extLst>
                </a:gridCol>
                <a:gridCol w="233872">
                  <a:extLst>
                    <a:ext uri="{9D8B030D-6E8A-4147-A177-3AD203B41FA5}">
                      <a16:colId xmlns:a16="http://schemas.microsoft.com/office/drawing/2014/main" val="3325124574"/>
                    </a:ext>
                  </a:extLst>
                </a:gridCol>
              </a:tblGrid>
              <a:tr h="89400"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2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Alice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Dave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5$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mpd="sng">
                      <a:solidFill>
                        <a:srgbClr val="00FFFF"/>
                      </a:solidFill>
                      <a:prstDash val="soli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021517"/>
                  </a:ext>
                </a:extLst>
              </a:tr>
            </a:tbl>
          </a:graphicData>
        </a:graphic>
      </p:graphicFrame>
      <p:graphicFrame>
        <p:nvGraphicFramePr>
          <p:cNvPr id="160" name="Table 159">
            <a:extLst>
              <a:ext uri="{FF2B5EF4-FFF2-40B4-BE49-F238E27FC236}">
                <a16:creationId xmlns:a16="http://schemas.microsoft.com/office/drawing/2014/main" id="{3C6B7EFA-FF86-4A2C-AA99-D1BA20DCB138}"/>
              </a:ext>
            </a:extLst>
          </p:cNvPr>
          <p:cNvGraphicFramePr>
            <a:graphicFrameLocks noGrp="1"/>
          </p:cNvGraphicFramePr>
          <p:nvPr/>
        </p:nvGraphicFramePr>
        <p:xfrm>
          <a:off x="10877346" y="3840591"/>
          <a:ext cx="1015550" cy="97536"/>
        </p:xfrm>
        <a:graphic>
          <a:graphicData uri="http://schemas.openxmlformats.org/drawingml/2006/table">
            <a:tbl>
              <a:tblPr/>
              <a:tblGrid>
                <a:gridCol w="184868">
                  <a:extLst>
                    <a:ext uri="{9D8B030D-6E8A-4147-A177-3AD203B41FA5}">
                      <a16:colId xmlns:a16="http://schemas.microsoft.com/office/drawing/2014/main" val="3196073436"/>
                    </a:ext>
                  </a:extLst>
                </a:gridCol>
                <a:gridCol w="320156">
                  <a:extLst>
                    <a:ext uri="{9D8B030D-6E8A-4147-A177-3AD203B41FA5}">
                      <a16:colId xmlns:a16="http://schemas.microsoft.com/office/drawing/2014/main" val="2046397748"/>
                    </a:ext>
                  </a:extLst>
                </a:gridCol>
                <a:gridCol w="276654">
                  <a:extLst>
                    <a:ext uri="{9D8B030D-6E8A-4147-A177-3AD203B41FA5}">
                      <a16:colId xmlns:a16="http://schemas.microsoft.com/office/drawing/2014/main" val="2273406638"/>
                    </a:ext>
                  </a:extLst>
                </a:gridCol>
                <a:gridCol w="233872">
                  <a:extLst>
                    <a:ext uri="{9D8B030D-6E8A-4147-A177-3AD203B41FA5}">
                      <a16:colId xmlns:a16="http://schemas.microsoft.com/office/drawing/2014/main" val="3325124574"/>
                    </a:ext>
                  </a:extLst>
                </a:gridCol>
              </a:tblGrid>
              <a:tr h="89400"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3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Dave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Bob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1$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mpd="sng">
                      <a:solidFill>
                        <a:srgbClr val="00FFFF"/>
                      </a:solidFill>
                      <a:prstDash val="soli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021517"/>
                  </a:ext>
                </a:extLst>
              </a:tr>
            </a:tbl>
          </a:graphicData>
        </a:graphic>
      </p:graphicFrame>
      <p:graphicFrame>
        <p:nvGraphicFramePr>
          <p:cNvPr id="161" name="Table 160">
            <a:extLst>
              <a:ext uri="{FF2B5EF4-FFF2-40B4-BE49-F238E27FC236}">
                <a16:creationId xmlns:a16="http://schemas.microsoft.com/office/drawing/2014/main" id="{A2C8B696-167B-4584-B17C-07B5351B9B3E}"/>
              </a:ext>
            </a:extLst>
          </p:cNvPr>
          <p:cNvGraphicFramePr>
            <a:graphicFrameLocks noGrp="1"/>
          </p:cNvGraphicFramePr>
          <p:nvPr/>
        </p:nvGraphicFramePr>
        <p:xfrm>
          <a:off x="10875377" y="3963220"/>
          <a:ext cx="1015550" cy="97536"/>
        </p:xfrm>
        <a:graphic>
          <a:graphicData uri="http://schemas.openxmlformats.org/drawingml/2006/table">
            <a:tbl>
              <a:tblPr/>
              <a:tblGrid>
                <a:gridCol w="184868">
                  <a:extLst>
                    <a:ext uri="{9D8B030D-6E8A-4147-A177-3AD203B41FA5}">
                      <a16:colId xmlns:a16="http://schemas.microsoft.com/office/drawing/2014/main" val="3196073436"/>
                    </a:ext>
                  </a:extLst>
                </a:gridCol>
                <a:gridCol w="320156">
                  <a:extLst>
                    <a:ext uri="{9D8B030D-6E8A-4147-A177-3AD203B41FA5}">
                      <a16:colId xmlns:a16="http://schemas.microsoft.com/office/drawing/2014/main" val="2046397748"/>
                    </a:ext>
                  </a:extLst>
                </a:gridCol>
                <a:gridCol w="276654">
                  <a:extLst>
                    <a:ext uri="{9D8B030D-6E8A-4147-A177-3AD203B41FA5}">
                      <a16:colId xmlns:a16="http://schemas.microsoft.com/office/drawing/2014/main" val="2273406638"/>
                    </a:ext>
                  </a:extLst>
                </a:gridCol>
                <a:gridCol w="233872">
                  <a:extLst>
                    <a:ext uri="{9D8B030D-6E8A-4147-A177-3AD203B41FA5}">
                      <a16:colId xmlns:a16="http://schemas.microsoft.com/office/drawing/2014/main" val="3325124574"/>
                    </a:ext>
                  </a:extLst>
                </a:gridCol>
              </a:tblGrid>
              <a:tr h="89400"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4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Charlie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Alice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8$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mpd="sng">
                      <a:solidFill>
                        <a:srgbClr val="00FFFF"/>
                      </a:solidFill>
                      <a:prstDash val="soli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021517"/>
                  </a:ext>
                </a:extLst>
              </a:tr>
            </a:tbl>
          </a:graphicData>
        </a:graphic>
      </p:graphicFrame>
      <p:grpSp>
        <p:nvGrpSpPr>
          <p:cNvPr id="162" name="Group 161">
            <a:extLst>
              <a:ext uri="{FF2B5EF4-FFF2-40B4-BE49-F238E27FC236}">
                <a16:creationId xmlns:a16="http://schemas.microsoft.com/office/drawing/2014/main" id="{2E8EAA75-E099-4149-BE6A-CD4413588E8A}"/>
              </a:ext>
            </a:extLst>
          </p:cNvPr>
          <p:cNvGrpSpPr/>
          <p:nvPr/>
        </p:nvGrpSpPr>
        <p:grpSpPr>
          <a:xfrm>
            <a:off x="10578603" y="4694744"/>
            <a:ext cx="1196274" cy="819343"/>
            <a:chOff x="3836513" y="3324790"/>
            <a:chExt cx="3359051" cy="2353400"/>
          </a:xfrm>
          <a:noFill/>
        </p:grpSpPr>
        <p:sp>
          <p:nvSpPr>
            <p:cNvPr id="163" name="Rectangle 162">
              <a:extLst>
                <a:ext uri="{FF2B5EF4-FFF2-40B4-BE49-F238E27FC236}">
                  <a16:creationId xmlns:a16="http://schemas.microsoft.com/office/drawing/2014/main" id="{09C83CC7-9B73-44B3-813C-330EFEF30C83}"/>
                </a:ext>
              </a:extLst>
            </p:cNvPr>
            <p:cNvSpPr/>
            <p:nvPr/>
          </p:nvSpPr>
          <p:spPr>
            <a:xfrm>
              <a:off x="3836513" y="3324790"/>
              <a:ext cx="3359051" cy="2353400"/>
            </a:xfrm>
            <a:prstGeom prst="rect">
              <a:avLst/>
            </a:prstGeom>
            <a:grpFill/>
            <a:ln w="28575">
              <a:solidFill>
                <a:srgbClr val="FFFF66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16E1F9A5-1621-4EFE-8AD0-A618043F06E6}"/>
                </a:ext>
              </a:extLst>
            </p:cNvPr>
            <p:cNvSpPr txBox="1"/>
            <p:nvPr/>
          </p:nvSpPr>
          <p:spPr>
            <a:xfrm>
              <a:off x="4686813" y="3324790"/>
              <a:ext cx="1609520" cy="648225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  <a:latin typeface="Abadi" panose="020B0604020104020204" pitchFamily="34" charset="0"/>
                </a:rPr>
                <a:t>Ledger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5AA9B982-F31E-4132-B388-A1F683F85EC6}"/>
                </a:ext>
              </a:extLst>
            </p:cNvPr>
            <p:cNvCxnSpPr>
              <a:cxnSpLocks/>
            </p:cNvCxnSpPr>
            <p:nvPr/>
          </p:nvCxnSpPr>
          <p:spPr>
            <a:xfrm>
              <a:off x="4005433" y="3918758"/>
              <a:ext cx="2993484" cy="0"/>
            </a:xfrm>
            <a:prstGeom prst="line">
              <a:avLst/>
            </a:prstGeom>
            <a:grpFill/>
            <a:ln w="12700">
              <a:solidFill>
                <a:srgbClr val="FFFF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66" name="Table 41">
            <a:extLst>
              <a:ext uri="{FF2B5EF4-FFF2-40B4-BE49-F238E27FC236}">
                <a16:creationId xmlns:a16="http://schemas.microsoft.com/office/drawing/2014/main" id="{52FA3C58-AE9B-4EDF-8AF7-BAFCDD447CAB}"/>
              </a:ext>
            </a:extLst>
          </p:cNvPr>
          <p:cNvGraphicFramePr>
            <a:graphicFrameLocks noGrp="1"/>
          </p:cNvGraphicFramePr>
          <p:nvPr/>
        </p:nvGraphicFramePr>
        <p:xfrm>
          <a:off x="10670867" y="4863111"/>
          <a:ext cx="1055209" cy="176684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40878">
                  <a:extLst>
                    <a:ext uri="{9D8B030D-6E8A-4147-A177-3AD203B41FA5}">
                      <a16:colId xmlns:a16="http://schemas.microsoft.com/office/drawing/2014/main" val="529969344"/>
                    </a:ext>
                  </a:extLst>
                </a:gridCol>
                <a:gridCol w="353752">
                  <a:extLst>
                    <a:ext uri="{9D8B030D-6E8A-4147-A177-3AD203B41FA5}">
                      <a16:colId xmlns:a16="http://schemas.microsoft.com/office/drawing/2014/main" val="4165621018"/>
                    </a:ext>
                  </a:extLst>
                </a:gridCol>
                <a:gridCol w="304566">
                  <a:extLst>
                    <a:ext uri="{9D8B030D-6E8A-4147-A177-3AD203B41FA5}">
                      <a16:colId xmlns:a16="http://schemas.microsoft.com/office/drawing/2014/main" val="2028900302"/>
                    </a:ext>
                  </a:extLst>
                </a:gridCol>
                <a:gridCol w="256013">
                  <a:extLst>
                    <a:ext uri="{9D8B030D-6E8A-4147-A177-3AD203B41FA5}">
                      <a16:colId xmlns:a16="http://schemas.microsoft.com/office/drawing/2014/main" val="1762467311"/>
                    </a:ext>
                  </a:extLst>
                </a:gridCol>
              </a:tblGrid>
              <a:tr h="106070">
                <a:tc>
                  <a:txBody>
                    <a:bodyPr/>
                    <a:lstStyle/>
                    <a:p>
                      <a:pPr algn="l"/>
                      <a:r>
                        <a:rPr lang="en-US" sz="400" b="0" dirty="0">
                          <a:solidFill>
                            <a:schemeClr val="bg1"/>
                          </a:solidFill>
                        </a:rPr>
                        <a:t>#</a:t>
                      </a:r>
                      <a:endParaRPr lang="en-US" sz="400" b="0" dirty="0">
                        <a:solidFill>
                          <a:schemeClr val="bg1"/>
                        </a:solidFill>
                        <a:latin typeface="Abadi" panose="020B0604020104020204" pitchFamily="34" charset="0"/>
                      </a:endParaRPr>
                    </a:p>
                  </a:txBody>
                  <a:tcPr marL="54762" marR="54762" marT="27382" marB="2738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b="0" dirty="0">
                          <a:solidFill>
                            <a:schemeClr val="bg1"/>
                          </a:solidFill>
                        </a:rPr>
                        <a:t>from</a:t>
                      </a:r>
                      <a:endParaRPr lang="en-US" sz="400" b="0" dirty="0">
                        <a:solidFill>
                          <a:schemeClr val="bg1"/>
                        </a:solidFill>
                        <a:latin typeface="Abadi" panose="020B0604020104020204" pitchFamily="34" charset="0"/>
                      </a:endParaRPr>
                    </a:p>
                  </a:txBody>
                  <a:tcPr marL="54762" marR="54762" marT="27382" marB="27382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b="0" dirty="0">
                          <a:solidFill>
                            <a:schemeClr val="bg1"/>
                          </a:solidFill>
                        </a:rPr>
                        <a:t>to</a:t>
                      </a:r>
                      <a:endParaRPr lang="en-US" sz="400" b="0" dirty="0">
                        <a:solidFill>
                          <a:schemeClr val="bg1"/>
                        </a:solidFill>
                        <a:latin typeface="Abadi" panose="020B0604020104020204" pitchFamily="34" charset="0"/>
                      </a:endParaRPr>
                    </a:p>
                  </a:txBody>
                  <a:tcPr marL="54762" marR="54762" marT="27382" marB="27382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b="0" dirty="0">
                          <a:solidFill>
                            <a:schemeClr val="bg1"/>
                          </a:solidFill>
                        </a:rPr>
                        <a:t>amount</a:t>
                      </a:r>
                      <a:endParaRPr lang="en-US" sz="400" b="0" dirty="0">
                        <a:solidFill>
                          <a:schemeClr val="bg1"/>
                        </a:solidFill>
                        <a:latin typeface="Abadi" panose="020B0604020104020204" pitchFamily="34" charset="0"/>
                      </a:endParaRPr>
                    </a:p>
                  </a:txBody>
                  <a:tcPr marL="54762" marR="54762" marT="27382" marB="27382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6061450"/>
                  </a:ext>
                </a:extLst>
              </a:tr>
            </a:tbl>
          </a:graphicData>
        </a:graphic>
      </p:graphicFrame>
      <p:graphicFrame>
        <p:nvGraphicFramePr>
          <p:cNvPr id="167" name="Table 166">
            <a:extLst>
              <a:ext uri="{FF2B5EF4-FFF2-40B4-BE49-F238E27FC236}">
                <a16:creationId xmlns:a16="http://schemas.microsoft.com/office/drawing/2014/main" id="{DF6AA1D2-DCC6-47CF-9D4E-A3296B0923BE}"/>
              </a:ext>
            </a:extLst>
          </p:cNvPr>
          <p:cNvGraphicFramePr>
            <a:graphicFrameLocks noGrp="1"/>
          </p:cNvGraphicFramePr>
          <p:nvPr/>
        </p:nvGraphicFramePr>
        <p:xfrm>
          <a:off x="10680409" y="4985256"/>
          <a:ext cx="1015550" cy="97536"/>
        </p:xfrm>
        <a:graphic>
          <a:graphicData uri="http://schemas.openxmlformats.org/drawingml/2006/table">
            <a:tbl>
              <a:tblPr/>
              <a:tblGrid>
                <a:gridCol w="184868">
                  <a:extLst>
                    <a:ext uri="{9D8B030D-6E8A-4147-A177-3AD203B41FA5}">
                      <a16:colId xmlns:a16="http://schemas.microsoft.com/office/drawing/2014/main" val="3196073436"/>
                    </a:ext>
                  </a:extLst>
                </a:gridCol>
                <a:gridCol w="320156">
                  <a:extLst>
                    <a:ext uri="{9D8B030D-6E8A-4147-A177-3AD203B41FA5}">
                      <a16:colId xmlns:a16="http://schemas.microsoft.com/office/drawing/2014/main" val="2046397748"/>
                    </a:ext>
                  </a:extLst>
                </a:gridCol>
                <a:gridCol w="276654">
                  <a:extLst>
                    <a:ext uri="{9D8B030D-6E8A-4147-A177-3AD203B41FA5}">
                      <a16:colId xmlns:a16="http://schemas.microsoft.com/office/drawing/2014/main" val="2273406638"/>
                    </a:ext>
                  </a:extLst>
                </a:gridCol>
                <a:gridCol w="233872">
                  <a:extLst>
                    <a:ext uri="{9D8B030D-6E8A-4147-A177-3AD203B41FA5}">
                      <a16:colId xmlns:a16="http://schemas.microsoft.com/office/drawing/2014/main" val="3325124574"/>
                    </a:ext>
                  </a:extLst>
                </a:gridCol>
              </a:tblGrid>
              <a:tr h="89400"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1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Alice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Bob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2$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mpd="sng">
                      <a:solidFill>
                        <a:srgbClr val="00FFFF"/>
                      </a:solidFill>
                      <a:prstDash val="soli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021517"/>
                  </a:ext>
                </a:extLst>
              </a:tr>
            </a:tbl>
          </a:graphicData>
        </a:graphic>
      </p:graphicFrame>
      <p:graphicFrame>
        <p:nvGraphicFramePr>
          <p:cNvPr id="168" name="Table 167">
            <a:extLst>
              <a:ext uri="{FF2B5EF4-FFF2-40B4-BE49-F238E27FC236}">
                <a16:creationId xmlns:a16="http://schemas.microsoft.com/office/drawing/2014/main" id="{02CDD218-A51B-4242-83F7-65D5C1C474D3}"/>
              </a:ext>
            </a:extLst>
          </p:cNvPr>
          <p:cNvGraphicFramePr>
            <a:graphicFrameLocks noGrp="1"/>
          </p:cNvGraphicFramePr>
          <p:nvPr/>
        </p:nvGraphicFramePr>
        <p:xfrm>
          <a:off x="10680409" y="5107775"/>
          <a:ext cx="1015550" cy="97536"/>
        </p:xfrm>
        <a:graphic>
          <a:graphicData uri="http://schemas.openxmlformats.org/drawingml/2006/table">
            <a:tbl>
              <a:tblPr/>
              <a:tblGrid>
                <a:gridCol w="184868">
                  <a:extLst>
                    <a:ext uri="{9D8B030D-6E8A-4147-A177-3AD203B41FA5}">
                      <a16:colId xmlns:a16="http://schemas.microsoft.com/office/drawing/2014/main" val="3196073436"/>
                    </a:ext>
                  </a:extLst>
                </a:gridCol>
                <a:gridCol w="320156">
                  <a:extLst>
                    <a:ext uri="{9D8B030D-6E8A-4147-A177-3AD203B41FA5}">
                      <a16:colId xmlns:a16="http://schemas.microsoft.com/office/drawing/2014/main" val="2046397748"/>
                    </a:ext>
                  </a:extLst>
                </a:gridCol>
                <a:gridCol w="276654">
                  <a:extLst>
                    <a:ext uri="{9D8B030D-6E8A-4147-A177-3AD203B41FA5}">
                      <a16:colId xmlns:a16="http://schemas.microsoft.com/office/drawing/2014/main" val="2273406638"/>
                    </a:ext>
                  </a:extLst>
                </a:gridCol>
                <a:gridCol w="233872">
                  <a:extLst>
                    <a:ext uri="{9D8B030D-6E8A-4147-A177-3AD203B41FA5}">
                      <a16:colId xmlns:a16="http://schemas.microsoft.com/office/drawing/2014/main" val="3325124574"/>
                    </a:ext>
                  </a:extLst>
                </a:gridCol>
              </a:tblGrid>
              <a:tr h="89400"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2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Alice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Dave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5$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mpd="sng">
                      <a:solidFill>
                        <a:srgbClr val="00FFFF"/>
                      </a:solidFill>
                      <a:prstDash val="soli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021517"/>
                  </a:ext>
                </a:extLst>
              </a:tr>
            </a:tbl>
          </a:graphicData>
        </a:graphic>
      </p:graphicFrame>
      <p:graphicFrame>
        <p:nvGraphicFramePr>
          <p:cNvPr id="169" name="Table 168">
            <a:extLst>
              <a:ext uri="{FF2B5EF4-FFF2-40B4-BE49-F238E27FC236}">
                <a16:creationId xmlns:a16="http://schemas.microsoft.com/office/drawing/2014/main" id="{C2793F3A-CFC9-46E7-B0F3-FDA19BD89CE8}"/>
              </a:ext>
            </a:extLst>
          </p:cNvPr>
          <p:cNvGraphicFramePr>
            <a:graphicFrameLocks noGrp="1"/>
          </p:cNvGraphicFramePr>
          <p:nvPr/>
        </p:nvGraphicFramePr>
        <p:xfrm>
          <a:off x="10682378" y="5231653"/>
          <a:ext cx="1015550" cy="97536"/>
        </p:xfrm>
        <a:graphic>
          <a:graphicData uri="http://schemas.openxmlformats.org/drawingml/2006/table">
            <a:tbl>
              <a:tblPr/>
              <a:tblGrid>
                <a:gridCol w="184868">
                  <a:extLst>
                    <a:ext uri="{9D8B030D-6E8A-4147-A177-3AD203B41FA5}">
                      <a16:colId xmlns:a16="http://schemas.microsoft.com/office/drawing/2014/main" val="3196073436"/>
                    </a:ext>
                  </a:extLst>
                </a:gridCol>
                <a:gridCol w="320156">
                  <a:extLst>
                    <a:ext uri="{9D8B030D-6E8A-4147-A177-3AD203B41FA5}">
                      <a16:colId xmlns:a16="http://schemas.microsoft.com/office/drawing/2014/main" val="2046397748"/>
                    </a:ext>
                  </a:extLst>
                </a:gridCol>
                <a:gridCol w="276654">
                  <a:extLst>
                    <a:ext uri="{9D8B030D-6E8A-4147-A177-3AD203B41FA5}">
                      <a16:colId xmlns:a16="http://schemas.microsoft.com/office/drawing/2014/main" val="2273406638"/>
                    </a:ext>
                  </a:extLst>
                </a:gridCol>
                <a:gridCol w="233872">
                  <a:extLst>
                    <a:ext uri="{9D8B030D-6E8A-4147-A177-3AD203B41FA5}">
                      <a16:colId xmlns:a16="http://schemas.microsoft.com/office/drawing/2014/main" val="3325124574"/>
                    </a:ext>
                  </a:extLst>
                </a:gridCol>
              </a:tblGrid>
              <a:tr h="89400"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3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Dave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Bob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1$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mpd="sng">
                      <a:solidFill>
                        <a:srgbClr val="00FFFF"/>
                      </a:solidFill>
                      <a:prstDash val="soli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021517"/>
                  </a:ext>
                </a:extLst>
              </a:tr>
            </a:tbl>
          </a:graphicData>
        </a:graphic>
      </p:graphicFrame>
      <p:graphicFrame>
        <p:nvGraphicFramePr>
          <p:cNvPr id="170" name="Table 169">
            <a:extLst>
              <a:ext uri="{FF2B5EF4-FFF2-40B4-BE49-F238E27FC236}">
                <a16:creationId xmlns:a16="http://schemas.microsoft.com/office/drawing/2014/main" id="{C7A45BA2-A5EF-44A0-A6E9-989C007F4A94}"/>
              </a:ext>
            </a:extLst>
          </p:cNvPr>
          <p:cNvGraphicFramePr>
            <a:graphicFrameLocks noGrp="1"/>
          </p:cNvGraphicFramePr>
          <p:nvPr/>
        </p:nvGraphicFramePr>
        <p:xfrm>
          <a:off x="10680409" y="5354282"/>
          <a:ext cx="1015550" cy="97536"/>
        </p:xfrm>
        <a:graphic>
          <a:graphicData uri="http://schemas.openxmlformats.org/drawingml/2006/table">
            <a:tbl>
              <a:tblPr/>
              <a:tblGrid>
                <a:gridCol w="184868">
                  <a:extLst>
                    <a:ext uri="{9D8B030D-6E8A-4147-A177-3AD203B41FA5}">
                      <a16:colId xmlns:a16="http://schemas.microsoft.com/office/drawing/2014/main" val="3196073436"/>
                    </a:ext>
                  </a:extLst>
                </a:gridCol>
                <a:gridCol w="320156">
                  <a:extLst>
                    <a:ext uri="{9D8B030D-6E8A-4147-A177-3AD203B41FA5}">
                      <a16:colId xmlns:a16="http://schemas.microsoft.com/office/drawing/2014/main" val="2046397748"/>
                    </a:ext>
                  </a:extLst>
                </a:gridCol>
                <a:gridCol w="276654">
                  <a:extLst>
                    <a:ext uri="{9D8B030D-6E8A-4147-A177-3AD203B41FA5}">
                      <a16:colId xmlns:a16="http://schemas.microsoft.com/office/drawing/2014/main" val="2273406638"/>
                    </a:ext>
                  </a:extLst>
                </a:gridCol>
                <a:gridCol w="233872">
                  <a:extLst>
                    <a:ext uri="{9D8B030D-6E8A-4147-A177-3AD203B41FA5}">
                      <a16:colId xmlns:a16="http://schemas.microsoft.com/office/drawing/2014/main" val="3325124574"/>
                    </a:ext>
                  </a:extLst>
                </a:gridCol>
              </a:tblGrid>
              <a:tr h="89400"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4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Charlie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Alice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8$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mpd="sng">
                      <a:solidFill>
                        <a:srgbClr val="00FFFF"/>
                      </a:solidFill>
                      <a:prstDash val="soli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021517"/>
                  </a:ext>
                </a:extLst>
              </a:tr>
            </a:tbl>
          </a:graphicData>
        </a:graphic>
      </p:graphicFrame>
      <p:grpSp>
        <p:nvGrpSpPr>
          <p:cNvPr id="171" name="Group 170">
            <a:extLst>
              <a:ext uri="{FF2B5EF4-FFF2-40B4-BE49-F238E27FC236}">
                <a16:creationId xmlns:a16="http://schemas.microsoft.com/office/drawing/2014/main" id="{3261DC63-FDC7-41C8-94AA-9865CFE05FF4}"/>
              </a:ext>
            </a:extLst>
          </p:cNvPr>
          <p:cNvGrpSpPr/>
          <p:nvPr/>
        </p:nvGrpSpPr>
        <p:grpSpPr>
          <a:xfrm>
            <a:off x="6388222" y="4751870"/>
            <a:ext cx="1196274" cy="819343"/>
            <a:chOff x="3836513" y="3324790"/>
            <a:chExt cx="3359051" cy="2353400"/>
          </a:xfrm>
          <a:noFill/>
        </p:grpSpPr>
        <p:sp>
          <p:nvSpPr>
            <p:cNvPr id="172" name="Rectangle 171">
              <a:extLst>
                <a:ext uri="{FF2B5EF4-FFF2-40B4-BE49-F238E27FC236}">
                  <a16:creationId xmlns:a16="http://schemas.microsoft.com/office/drawing/2014/main" id="{56E9662F-A9FB-4CB6-9DFC-20B96A8C47AC}"/>
                </a:ext>
              </a:extLst>
            </p:cNvPr>
            <p:cNvSpPr/>
            <p:nvPr/>
          </p:nvSpPr>
          <p:spPr>
            <a:xfrm>
              <a:off x="3836513" y="3324790"/>
              <a:ext cx="3359051" cy="2353400"/>
            </a:xfrm>
            <a:prstGeom prst="rect">
              <a:avLst/>
            </a:prstGeom>
            <a:grpFill/>
            <a:ln w="28575">
              <a:solidFill>
                <a:srgbClr val="FF9966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28C3A159-2F98-4BBA-A285-A561A571ABB5}"/>
                </a:ext>
              </a:extLst>
            </p:cNvPr>
            <p:cNvSpPr txBox="1"/>
            <p:nvPr/>
          </p:nvSpPr>
          <p:spPr>
            <a:xfrm>
              <a:off x="4686813" y="3324790"/>
              <a:ext cx="1609520" cy="648225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  <a:latin typeface="Abadi" panose="020B0604020104020204" pitchFamily="34" charset="0"/>
                </a:rPr>
                <a:t>Ledger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9508E4AB-20EA-4CC3-B7D5-EC31000270A6}"/>
                </a:ext>
              </a:extLst>
            </p:cNvPr>
            <p:cNvCxnSpPr>
              <a:cxnSpLocks/>
            </p:cNvCxnSpPr>
            <p:nvPr/>
          </p:nvCxnSpPr>
          <p:spPr>
            <a:xfrm>
              <a:off x="4005433" y="3918758"/>
              <a:ext cx="2993484" cy="0"/>
            </a:xfrm>
            <a:prstGeom prst="line">
              <a:avLst/>
            </a:prstGeom>
            <a:grpFill/>
            <a:ln w="12700">
              <a:solidFill>
                <a:srgbClr val="FF99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75" name="Table 41">
            <a:extLst>
              <a:ext uri="{FF2B5EF4-FFF2-40B4-BE49-F238E27FC236}">
                <a16:creationId xmlns:a16="http://schemas.microsoft.com/office/drawing/2014/main" id="{FF0FDD98-58B2-43A6-AFF7-68866E0EF1E8}"/>
              </a:ext>
            </a:extLst>
          </p:cNvPr>
          <p:cNvGraphicFramePr>
            <a:graphicFrameLocks noGrp="1"/>
          </p:cNvGraphicFramePr>
          <p:nvPr/>
        </p:nvGraphicFramePr>
        <p:xfrm>
          <a:off x="6480486" y="4920237"/>
          <a:ext cx="1055209" cy="176684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40878">
                  <a:extLst>
                    <a:ext uri="{9D8B030D-6E8A-4147-A177-3AD203B41FA5}">
                      <a16:colId xmlns:a16="http://schemas.microsoft.com/office/drawing/2014/main" val="529969344"/>
                    </a:ext>
                  </a:extLst>
                </a:gridCol>
                <a:gridCol w="353752">
                  <a:extLst>
                    <a:ext uri="{9D8B030D-6E8A-4147-A177-3AD203B41FA5}">
                      <a16:colId xmlns:a16="http://schemas.microsoft.com/office/drawing/2014/main" val="4165621018"/>
                    </a:ext>
                  </a:extLst>
                </a:gridCol>
                <a:gridCol w="304566">
                  <a:extLst>
                    <a:ext uri="{9D8B030D-6E8A-4147-A177-3AD203B41FA5}">
                      <a16:colId xmlns:a16="http://schemas.microsoft.com/office/drawing/2014/main" val="2028900302"/>
                    </a:ext>
                  </a:extLst>
                </a:gridCol>
                <a:gridCol w="256013">
                  <a:extLst>
                    <a:ext uri="{9D8B030D-6E8A-4147-A177-3AD203B41FA5}">
                      <a16:colId xmlns:a16="http://schemas.microsoft.com/office/drawing/2014/main" val="1762467311"/>
                    </a:ext>
                  </a:extLst>
                </a:gridCol>
              </a:tblGrid>
              <a:tr h="106070">
                <a:tc>
                  <a:txBody>
                    <a:bodyPr/>
                    <a:lstStyle/>
                    <a:p>
                      <a:pPr algn="l"/>
                      <a:r>
                        <a:rPr lang="en-US" sz="400" b="0" dirty="0">
                          <a:solidFill>
                            <a:schemeClr val="bg1"/>
                          </a:solidFill>
                        </a:rPr>
                        <a:t>#</a:t>
                      </a:r>
                      <a:endParaRPr lang="en-US" sz="400" b="0" dirty="0">
                        <a:solidFill>
                          <a:schemeClr val="bg1"/>
                        </a:solidFill>
                        <a:latin typeface="Abadi" panose="020B0604020104020204" pitchFamily="34" charset="0"/>
                      </a:endParaRPr>
                    </a:p>
                  </a:txBody>
                  <a:tcPr marL="54762" marR="54762" marT="27382" marB="2738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b="0" dirty="0">
                          <a:solidFill>
                            <a:schemeClr val="bg1"/>
                          </a:solidFill>
                        </a:rPr>
                        <a:t>from</a:t>
                      </a:r>
                      <a:endParaRPr lang="en-US" sz="400" b="0" dirty="0">
                        <a:solidFill>
                          <a:schemeClr val="bg1"/>
                        </a:solidFill>
                        <a:latin typeface="Abadi" panose="020B0604020104020204" pitchFamily="34" charset="0"/>
                      </a:endParaRPr>
                    </a:p>
                  </a:txBody>
                  <a:tcPr marL="54762" marR="54762" marT="27382" marB="27382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b="0" dirty="0">
                          <a:solidFill>
                            <a:schemeClr val="bg1"/>
                          </a:solidFill>
                        </a:rPr>
                        <a:t>to</a:t>
                      </a:r>
                      <a:endParaRPr lang="en-US" sz="400" b="0" dirty="0">
                        <a:solidFill>
                          <a:schemeClr val="bg1"/>
                        </a:solidFill>
                        <a:latin typeface="Abadi" panose="020B0604020104020204" pitchFamily="34" charset="0"/>
                      </a:endParaRPr>
                    </a:p>
                  </a:txBody>
                  <a:tcPr marL="54762" marR="54762" marT="27382" marB="27382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b="0" dirty="0">
                          <a:solidFill>
                            <a:schemeClr val="bg1"/>
                          </a:solidFill>
                        </a:rPr>
                        <a:t>amount</a:t>
                      </a:r>
                      <a:endParaRPr lang="en-US" sz="400" b="0" dirty="0">
                        <a:solidFill>
                          <a:schemeClr val="bg1"/>
                        </a:solidFill>
                        <a:latin typeface="Abadi" panose="020B0604020104020204" pitchFamily="34" charset="0"/>
                      </a:endParaRPr>
                    </a:p>
                  </a:txBody>
                  <a:tcPr marL="54762" marR="54762" marT="27382" marB="27382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6061450"/>
                  </a:ext>
                </a:extLst>
              </a:tr>
            </a:tbl>
          </a:graphicData>
        </a:graphic>
      </p:graphicFrame>
      <p:graphicFrame>
        <p:nvGraphicFramePr>
          <p:cNvPr id="176" name="Table 175">
            <a:extLst>
              <a:ext uri="{FF2B5EF4-FFF2-40B4-BE49-F238E27FC236}">
                <a16:creationId xmlns:a16="http://schemas.microsoft.com/office/drawing/2014/main" id="{6796915F-3D4D-4B01-99B0-2C16BA82032F}"/>
              </a:ext>
            </a:extLst>
          </p:cNvPr>
          <p:cNvGraphicFramePr>
            <a:graphicFrameLocks noGrp="1"/>
          </p:cNvGraphicFramePr>
          <p:nvPr/>
        </p:nvGraphicFramePr>
        <p:xfrm>
          <a:off x="6490028" y="5042382"/>
          <a:ext cx="1015550" cy="97536"/>
        </p:xfrm>
        <a:graphic>
          <a:graphicData uri="http://schemas.openxmlformats.org/drawingml/2006/table">
            <a:tbl>
              <a:tblPr/>
              <a:tblGrid>
                <a:gridCol w="184868">
                  <a:extLst>
                    <a:ext uri="{9D8B030D-6E8A-4147-A177-3AD203B41FA5}">
                      <a16:colId xmlns:a16="http://schemas.microsoft.com/office/drawing/2014/main" val="3196073436"/>
                    </a:ext>
                  </a:extLst>
                </a:gridCol>
                <a:gridCol w="320156">
                  <a:extLst>
                    <a:ext uri="{9D8B030D-6E8A-4147-A177-3AD203B41FA5}">
                      <a16:colId xmlns:a16="http://schemas.microsoft.com/office/drawing/2014/main" val="2046397748"/>
                    </a:ext>
                  </a:extLst>
                </a:gridCol>
                <a:gridCol w="276654">
                  <a:extLst>
                    <a:ext uri="{9D8B030D-6E8A-4147-A177-3AD203B41FA5}">
                      <a16:colId xmlns:a16="http://schemas.microsoft.com/office/drawing/2014/main" val="2273406638"/>
                    </a:ext>
                  </a:extLst>
                </a:gridCol>
                <a:gridCol w="233872">
                  <a:extLst>
                    <a:ext uri="{9D8B030D-6E8A-4147-A177-3AD203B41FA5}">
                      <a16:colId xmlns:a16="http://schemas.microsoft.com/office/drawing/2014/main" val="3325124574"/>
                    </a:ext>
                  </a:extLst>
                </a:gridCol>
              </a:tblGrid>
              <a:tr h="89400"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1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Alice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Bob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2$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mpd="sng">
                      <a:solidFill>
                        <a:srgbClr val="00FFFF"/>
                      </a:solidFill>
                      <a:prstDash val="soli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021517"/>
                  </a:ext>
                </a:extLst>
              </a:tr>
            </a:tbl>
          </a:graphicData>
        </a:graphic>
      </p:graphicFrame>
      <p:graphicFrame>
        <p:nvGraphicFramePr>
          <p:cNvPr id="177" name="Table 176">
            <a:extLst>
              <a:ext uri="{FF2B5EF4-FFF2-40B4-BE49-F238E27FC236}">
                <a16:creationId xmlns:a16="http://schemas.microsoft.com/office/drawing/2014/main" id="{CE241949-66C9-4A1C-8C58-882A9DC9DEA1}"/>
              </a:ext>
            </a:extLst>
          </p:cNvPr>
          <p:cNvGraphicFramePr>
            <a:graphicFrameLocks noGrp="1"/>
          </p:cNvGraphicFramePr>
          <p:nvPr/>
        </p:nvGraphicFramePr>
        <p:xfrm>
          <a:off x="6490028" y="5164901"/>
          <a:ext cx="1015550" cy="97536"/>
        </p:xfrm>
        <a:graphic>
          <a:graphicData uri="http://schemas.openxmlformats.org/drawingml/2006/table">
            <a:tbl>
              <a:tblPr/>
              <a:tblGrid>
                <a:gridCol w="184868">
                  <a:extLst>
                    <a:ext uri="{9D8B030D-6E8A-4147-A177-3AD203B41FA5}">
                      <a16:colId xmlns:a16="http://schemas.microsoft.com/office/drawing/2014/main" val="3196073436"/>
                    </a:ext>
                  </a:extLst>
                </a:gridCol>
                <a:gridCol w="320156">
                  <a:extLst>
                    <a:ext uri="{9D8B030D-6E8A-4147-A177-3AD203B41FA5}">
                      <a16:colId xmlns:a16="http://schemas.microsoft.com/office/drawing/2014/main" val="2046397748"/>
                    </a:ext>
                  </a:extLst>
                </a:gridCol>
                <a:gridCol w="276654">
                  <a:extLst>
                    <a:ext uri="{9D8B030D-6E8A-4147-A177-3AD203B41FA5}">
                      <a16:colId xmlns:a16="http://schemas.microsoft.com/office/drawing/2014/main" val="2273406638"/>
                    </a:ext>
                  </a:extLst>
                </a:gridCol>
                <a:gridCol w="233872">
                  <a:extLst>
                    <a:ext uri="{9D8B030D-6E8A-4147-A177-3AD203B41FA5}">
                      <a16:colId xmlns:a16="http://schemas.microsoft.com/office/drawing/2014/main" val="3325124574"/>
                    </a:ext>
                  </a:extLst>
                </a:gridCol>
              </a:tblGrid>
              <a:tr h="89400"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2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Alice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Dave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5$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mpd="sng">
                      <a:solidFill>
                        <a:srgbClr val="00FFFF"/>
                      </a:solidFill>
                      <a:prstDash val="soli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021517"/>
                  </a:ext>
                </a:extLst>
              </a:tr>
            </a:tbl>
          </a:graphicData>
        </a:graphic>
      </p:graphicFrame>
      <p:graphicFrame>
        <p:nvGraphicFramePr>
          <p:cNvPr id="178" name="Table 177">
            <a:extLst>
              <a:ext uri="{FF2B5EF4-FFF2-40B4-BE49-F238E27FC236}">
                <a16:creationId xmlns:a16="http://schemas.microsoft.com/office/drawing/2014/main" id="{DD117DDB-092C-4AE4-9271-44FC5A489139}"/>
              </a:ext>
            </a:extLst>
          </p:cNvPr>
          <p:cNvGraphicFramePr>
            <a:graphicFrameLocks noGrp="1"/>
          </p:cNvGraphicFramePr>
          <p:nvPr/>
        </p:nvGraphicFramePr>
        <p:xfrm>
          <a:off x="6491997" y="5288779"/>
          <a:ext cx="1015550" cy="97536"/>
        </p:xfrm>
        <a:graphic>
          <a:graphicData uri="http://schemas.openxmlformats.org/drawingml/2006/table">
            <a:tbl>
              <a:tblPr/>
              <a:tblGrid>
                <a:gridCol w="184868">
                  <a:extLst>
                    <a:ext uri="{9D8B030D-6E8A-4147-A177-3AD203B41FA5}">
                      <a16:colId xmlns:a16="http://schemas.microsoft.com/office/drawing/2014/main" val="3196073436"/>
                    </a:ext>
                  </a:extLst>
                </a:gridCol>
                <a:gridCol w="320156">
                  <a:extLst>
                    <a:ext uri="{9D8B030D-6E8A-4147-A177-3AD203B41FA5}">
                      <a16:colId xmlns:a16="http://schemas.microsoft.com/office/drawing/2014/main" val="2046397748"/>
                    </a:ext>
                  </a:extLst>
                </a:gridCol>
                <a:gridCol w="276654">
                  <a:extLst>
                    <a:ext uri="{9D8B030D-6E8A-4147-A177-3AD203B41FA5}">
                      <a16:colId xmlns:a16="http://schemas.microsoft.com/office/drawing/2014/main" val="2273406638"/>
                    </a:ext>
                  </a:extLst>
                </a:gridCol>
                <a:gridCol w="233872">
                  <a:extLst>
                    <a:ext uri="{9D8B030D-6E8A-4147-A177-3AD203B41FA5}">
                      <a16:colId xmlns:a16="http://schemas.microsoft.com/office/drawing/2014/main" val="3325124574"/>
                    </a:ext>
                  </a:extLst>
                </a:gridCol>
              </a:tblGrid>
              <a:tr h="89400"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3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Dave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Bob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1$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mpd="sng">
                      <a:solidFill>
                        <a:srgbClr val="00FFFF"/>
                      </a:solidFill>
                      <a:prstDash val="soli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021517"/>
                  </a:ext>
                </a:extLst>
              </a:tr>
            </a:tbl>
          </a:graphicData>
        </a:graphic>
      </p:graphicFrame>
      <p:graphicFrame>
        <p:nvGraphicFramePr>
          <p:cNvPr id="179" name="Table 178">
            <a:extLst>
              <a:ext uri="{FF2B5EF4-FFF2-40B4-BE49-F238E27FC236}">
                <a16:creationId xmlns:a16="http://schemas.microsoft.com/office/drawing/2014/main" id="{E5DFBF95-82EB-4C8B-9DF7-6DD4EC85A09F}"/>
              </a:ext>
            </a:extLst>
          </p:cNvPr>
          <p:cNvGraphicFramePr>
            <a:graphicFrameLocks noGrp="1"/>
          </p:cNvGraphicFramePr>
          <p:nvPr/>
        </p:nvGraphicFramePr>
        <p:xfrm>
          <a:off x="6490028" y="5411408"/>
          <a:ext cx="1015550" cy="97536"/>
        </p:xfrm>
        <a:graphic>
          <a:graphicData uri="http://schemas.openxmlformats.org/drawingml/2006/table">
            <a:tbl>
              <a:tblPr/>
              <a:tblGrid>
                <a:gridCol w="184868">
                  <a:extLst>
                    <a:ext uri="{9D8B030D-6E8A-4147-A177-3AD203B41FA5}">
                      <a16:colId xmlns:a16="http://schemas.microsoft.com/office/drawing/2014/main" val="3196073436"/>
                    </a:ext>
                  </a:extLst>
                </a:gridCol>
                <a:gridCol w="320156">
                  <a:extLst>
                    <a:ext uri="{9D8B030D-6E8A-4147-A177-3AD203B41FA5}">
                      <a16:colId xmlns:a16="http://schemas.microsoft.com/office/drawing/2014/main" val="2046397748"/>
                    </a:ext>
                  </a:extLst>
                </a:gridCol>
                <a:gridCol w="276654">
                  <a:extLst>
                    <a:ext uri="{9D8B030D-6E8A-4147-A177-3AD203B41FA5}">
                      <a16:colId xmlns:a16="http://schemas.microsoft.com/office/drawing/2014/main" val="2273406638"/>
                    </a:ext>
                  </a:extLst>
                </a:gridCol>
                <a:gridCol w="233872">
                  <a:extLst>
                    <a:ext uri="{9D8B030D-6E8A-4147-A177-3AD203B41FA5}">
                      <a16:colId xmlns:a16="http://schemas.microsoft.com/office/drawing/2014/main" val="3325124574"/>
                    </a:ext>
                  </a:extLst>
                </a:gridCol>
              </a:tblGrid>
              <a:tr h="89400"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4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Charlie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Alice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8$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mpd="sng">
                      <a:solidFill>
                        <a:srgbClr val="00FFFF"/>
                      </a:solidFill>
                      <a:prstDash val="soli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021517"/>
                  </a:ext>
                </a:extLst>
              </a:tr>
            </a:tbl>
          </a:graphicData>
        </a:graphic>
      </p:graphicFrame>
      <p:grpSp>
        <p:nvGrpSpPr>
          <p:cNvPr id="180" name="Group 179">
            <a:extLst>
              <a:ext uri="{FF2B5EF4-FFF2-40B4-BE49-F238E27FC236}">
                <a16:creationId xmlns:a16="http://schemas.microsoft.com/office/drawing/2014/main" id="{16E59ED8-E33D-42FD-B76F-E91D392DBD4C}"/>
              </a:ext>
            </a:extLst>
          </p:cNvPr>
          <p:cNvGrpSpPr/>
          <p:nvPr/>
        </p:nvGrpSpPr>
        <p:grpSpPr>
          <a:xfrm>
            <a:off x="6032061" y="3451729"/>
            <a:ext cx="1196274" cy="819343"/>
            <a:chOff x="3836513" y="3324790"/>
            <a:chExt cx="3359051" cy="2353400"/>
          </a:xfrm>
          <a:noFill/>
        </p:grpSpPr>
        <p:sp>
          <p:nvSpPr>
            <p:cNvPr id="181" name="Rectangle 180">
              <a:extLst>
                <a:ext uri="{FF2B5EF4-FFF2-40B4-BE49-F238E27FC236}">
                  <a16:creationId xmlns:a16="http://schemas.microsoft.com/office/drawing/2014/main" id="{71EB05B9-1B49-4C07-84CE-B0BEA0734F2F}"/>
                </a:ext>
              </a:extLst>
            </p:cNvPr>
            <p:cNvSpPr/>
            <p:nvPr/>
          </p:nvSpPr>
          <p:spPr>
            <a:xfrm>
              <a:off x="3836513" y="3324790"/>
              <a:ext cx="3359051" cy="2353400"/>
            </a:xfrm>
            <a:prstGeom prst="rect">
              <a:avLst/>
            </a:prstGeom>
            <a:grpFill/>
            <a:ln w="28575">
              <a:solidFill>
                <a:srgbClr val="FF9966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7DC89862-57BB-4A72-A414-2BFE9006585B}"/>
                </a:ext>
              </a:extLst>
            </p:cNvPr>
            <p:cNvSpPr txBox="1"/>
            <p:nvPr/>
          </p:nvSpPr>
          <p:spPr>
            <a:xfrm>
              <a:off x="4686813" y="3324790"/>
              <a:ext cx="1609520" cy="648225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  <a:latin typeface="Abadi" panose="020B0604020104020204" pitchFamily="34" charset="0"/>
                </a:rPr>
                <a:t>Ledger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38C77842-C936-477B-A7F0-7DA6512B5ABB}"/>
                </a:ext>
              </a:extLst>
            </p:cNvPr>
            <p:cNvCxnSpPr>
              <a:cxnSpLocks/>
            </p:cNvCxnSpPr>
            <p:nvPr/>
          </p:nvCxnSpPr>
          <p:spPr>
            <a:xfrm>
              <a:off x="4005433" y="3918758"/>
              <a:ext cx="2993484" cy="0"/>
            </a:xfrm>
            <a:prstGeom prst="line">
              <a:avLst/>
            </a:prstGeom>
            <a:grpFill/>
            <a:ln w="12700">
              <a:solidFill>
                <a:srgbClr val="FF99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84" name="Table 41">
            <a:extLst>
              <a:ext uri="{FF2B5EF4-FFF2-40B4-BE49-F238E27FC236}">
                <a16:creationId xmlns:a16="http://schemas.microsoft.com/office/drawing/2014/main" id="{7583960E-4AAC-4139-844D-C4D207FD5602}"/>
              </a:ext>
            </a:extLst>
          </p:cNvPr>
          <p:cNvGraphicFramePr>
            <a:graphicFrameLocks noGrp="1"/>
          </p:cNvGraphicFramePr>
          <p:nvPr/>
        </p:nvGraphicFramePr>
        <p:xfrm>
          <a:off x="6124325" y="3620096"/>
          <a:ext cx="1055209" cy="176684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40878">
                  <a:extLst>
                    <a:ext uri="{9D8B030D-6E8A-4147-A177-3AD203B41FA5}">
                      <a16:colId xmlns:a16="http://schemas.microsoft.com/office/drawing/2014/main" val="529969344"/>
                    </a:ext>
                  </a:extLst>
                </a:gridCol>
                <a:gridCol w="353752">
                  <a:extLst>
                    <a:ext uri="{9D8B030D-6E8A-4147-A177-3AD203B41FA5}">
                      <a16:colId xmlns:a16="http://schemas.microsoft.com/office/drawing/2014/main" val="4165621018"/>
                    </a:ext>
                  </a:extLst>
                </a:gridCol>
                <a:gridCol w="304566">
                  <a:extLst>
                    <a:ext uri="{9D8B030D-6E8A-4147-A177-3AD203B41FA5}">
                      <a16:colId xmlns:a16="http://schemas.microsoft.com/office/drawing/2014/main" val="2028900302"/>
                    </a:ext>
                  </a:extLst>
                </a:gridCol>
                <a:gridCol w="256013">
                  <a:extLst>
                    <a:ext uri="{9D8B030D-6E8A-4147-A177-3AD203B41FA5}">
                      <a16:colId xmlns:a16="http://schemas.microsoft.com/office/drawing/2014/main" val="1762467311"/>
                    </a:ext>
                  </a:extLst>
                </a:gridCol>
              </a:tblGrid>
              <a:tr h="106070">
                <a:tc>
                  <a:txBody>
                    <a:bodyPr/>
                    <a:lstStyle/>
                    <a:p>
                      <a:pPr algn="l"/>
                      <a:r>
                        <a:rPr lang="en-US" sz="400" b="0" dirty="0">
                          <a:solidFill>
                            <a:schemeClr val="bg1"/>
                          </a:solidFill>
                        </a:rPr>
                        <a:t>#</a:t>
                      </a:r>
                      <a:endParaRPr lang="en-US" sz="400" b="0" dirty="0">
                        <a:solidFill>
                          <a:schemeClr val="bg1"/>
                        </a:solidFill>
                        <a:latin typeface="Abadi" panose="020B0604020104020204" pitchFamily="34" charset="0"/>
                      </a:endParaRPr>
                    </a:p>
                  </a:txBody>
                  <a:tcPr marL="54762" marR="54762" marT="27382" marB="2738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b="0" dirty="0">
                          <a:solidFill>
                            <a:schemeClr val="bg1"/>
                          </a:solidFill>
                        </a:rPr>
                        <a:t>from</a:t>
                      </a:r>
                      <a:endParaRPr lang="en-US" sz="400" b="0" dirty="0">
                        <a:solidFill>
                          <a:schemeClr val="bg1"/>
                        </a:solidFill>
                        <a:latin typeface="Abadi" panose="020B0604020104020204" pitchFamily="34" charset="0"/>
                      </a:endParaRPr>
                    </a:p>
                  </a:txBody>
                  <a:tcPr marL="54762" marR="54762" marT="27382" marB="27382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b="0" dirty="0">
                          <a:solidFill>
                            <a:schemeClr val="bg1"/>
                          </a:solidFill>
                        </a:rPr>
                        <a:t>to</a:t>
                      </a:r>
                      <a:endParaRPr lang="en-US" sz="400" b="0" dirty="0">
                        <a:solidFill>
                          <a:schemeClr val="bg1"/>
                        </a:solidFill>
                        <a:latin typeface="Abadi" panose="020B0604020104020204" pitchFamily="34" charset="0"/>
                      </a:endParaRPr>
                    </a:p>
                  </a:txBody>
                  <a:tcPr marL="54762" marR="54762" marT="27382" marB="27382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b="0" dirty="0">
                          <a:solidFill>
                            <a:schemeClr val="bg1"/>
                          </a:solidFill>
                        </a:rPr>
                        <a:t>amount</a:t>
                      </a:r>
                      <a:endParaRPr lang="en-US" sz="400" b="0" dirty="0">
                        <a:solidFill>
                          <a:schemeClr val="bg1"/>
                        </a:solidFill>
                        <a:latin typeface="Abadi" panose="020B0604020104020204" pitchFamily="34" charset="0"/>
                      </a:endParaRPr>
                    </a:p>
                  </a:txBody>
                  <a:tcPr marL="54762" marR="54762" marT="27382" marB="27382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6061450"/>
                  </a:ext>
                </a:extLst>
              </a:tr>
            </a:tbl>
          </a:graphicData>
        </a:graphic>
      </p:graphicFrame>
      <p:graphicFrame>
        <p:nvGraphicFramePr>
          <p:cNvPr id="185" name="Table 184">
            <a:extLst>
              <a:ext uri="{FF2B5EF4-FFF2-40B4-BE49-F238E27FC236}">
                <a16:creationId xmlns:a16="http://schemas.microsoft.com/office/drawing/2014/main" id="{FF91679B-4037-4BC6-B7E9-E36D54E886D3}"/>
              </a:ext>
            </a:extLst>
          </p:cNvPr>
          <p:cNvGraphicFramePr>
            <a:graphicFrameLocks noGrp="1"/>
          </p:cNvGraphicFramePr>
          <p:nvPr/>
        </p:nvGraphicFramePr>
        <p:xfrm>
          <a:off x="6133867" y="3742241"/>
          <a:ext cx="1015550" cy="97536"/>
        </p:xfrm>
        <a:graphic>
          <a:graphicData uri="http://schemas.openxmlformats.org/drawingml/2006/table">
            <a:tbl>
              <a:tblPr/>
              <a:tblGrid>
                <a:gridCol w="184868">
                  <a:extLst>
                    <a:ext uri="{9D8B030D-6E8A-4147-A177-3AD203B41FA5}">
                      <a16:colId xmlns:a16="http://schemas.microsoft.com/office/drawing/2014/main" val="3196073436"/>
                    </a:ext>
                  </a:extLst>
                </a:gridCol>
                <a:gridCol w="320156">
                  <a:extLst>
                    <a:ext uri="{9D8B030D-6E8A-4147-A177-3AD203B41FA5}">
                      <a16:colId xmlns:a16="http://schemas.microsoft.com/office/drawing/2014/main" val="2046397748"/>
                    </a:ext>
                  </a:extLst>
                </a:gridCol>
                <a:gridCol w="276654">
                  <a:extLst>
                    <a:ext uri="{9D8B030D-6E8A-4147-A177-3AD203B41FA5}">
                      <a16:colId xmlns:a16="http://schemas.microsoft.com/office/drawing/2014/main" val="2273406638"/>
                    </a:ext>
                  </a:extLst>
                </a:gridCol>
                <a:gridCol w="233872">
                  <a:extLst>
                    <a:ext uri="{9D8B030D-6E8A-4147-A177-3AD203B41FA5}">
                      <a16:colId xmlns:a16="http://schemas.microsoft.com/office/drawing/2014/main" val="3325124574"/>
                    </a:ext>
                  </a:extLst>
                </a:gridCol>
              </a:tblGrid>
              <a:tr h="89400"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1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Alice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Bob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2$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mpd="sng">
                      <a:solidFill>
                        <a:srgbClr val="00FFFF"/>
                      </a:solidFill>
                      <a:prstDash val="soli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021517"/>
                  </a:ext>
                </a:extLst>
              </a:tr>
            </a:tbl>
          </a:graphicData>
        </a:graphic>
      </p:graphicFrame>
      <p:graphicFrame>
        <p:nvGraphicFramePr>
          <p:cNvPr id="186" name="Table 185">
            <a:extLst>
              <a:ext uri="{FF2B5EF4-FFF2-40B4-BE49-F238E27FC236}">
                <a16:creationId xmlns:a16="http://schemas.microsoft.com/office/drawing/2014/main" id="{899C5DBB-65C6-43DC-A755-B6C164BEA4C6}"/>
              </a:ext>
            </a:extLst>
          </p:cNvPr>
          <p:cNvGraphicFramePr>
            <a:graphicFrameLocks noGrp="1"/>
          </p:cNvGraphicFramePr>
          <p:nvPr/>
        </p:nvGraphicFramePr>
        <p:xfrm>
          <a:off x="6133867" y="3864760"/>
          <a:ext cx="1015550" cy="97536"/>
        </p:xfrm>
        <a:graphic>
          <a:graphicData uri="http://schemas.openxmlformats.org/drawingml/2006/table">
            <a:tbl>
              <a:tblPr/>
              <a:tblGrid>
                <a:gridCol w="184868">
                  <a:extLst>
                    <a:ext uri="{9D8B030D-6E8A-4147-A177-3AD203B41FA5}">
                      <a16:colId xmlns:a16="http://schemas.microsoft.com/office/drawing/2014/main" val="3196073436"/>
                    </a:ext>
                  </a:extLst>
                </a:gridCol>
                <a:gridCol w="320156">
                  <a:extLst>
                    <a:ext uri="{9D8B030D-6E8A-4147-A177-3AD203B41FA5}">
                      <a16:colId xmlns:a16="http://schemas.microsoft.com/office/drawing/2014/main" val="2046397748"/>
                    </a:ext>
                  </a:extLst>
                </a:gridCol>
                <a:gridCol w="276654">
                  <a:extLst>
                    <a:ext uri="{9D8B030D-6E8A-4147-A177-3AD203B41FA5}">
                      <a16:colId xmlns:a16="http://schemas.microsoft.com/office/drawing/2014/main" val="2273406638"/>
                    </a:ext>
                  </a:extLst>
                </a:gridCol>
                <a:gridCol w="233872">
                  <a:extLst>
                    <a:ext uri="{9D8B030D-6E8A-4147-A177-3AD203B41FA5}">
                      <a16:colId xmlns:a16="http://schemas.microsoft.com/office/drawing/2014/main" val="3325124574"/>
                    </a:ext>
                  </a:extLst>
                </a:gridCol>
              </a:tblGrid>
              <a:tr h="89400"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2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Alice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Dave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5$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mpd="sng">
                      <a:solidFill>
                        <a:srgbClr val="00FFFF"/>
                      </a:solidFill>
                      <a:prstDash val="soli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021517"/>
                  </a:ext>
                </a:extLst>
              </a:tr>
            </a:tbl>
          </a:graphicData>
        </a:graphic>
      </p:graphicFrame>
      <p:graphicFrame>
        <p:nvGraphicFramePr>
          <p:cNvPr id="187" name="Table 186">
            <a:extLst>
              <a:ext uri="{FF2B5EF4-FFF2-40B4-BE49-F238E27FC236}">
                <a16:creationId xmlns:a16="http://schemas.microsoft.com/office/drawing/2014/main" id="{ED341CB5-C2F6-4A1A-AB61-6C754D946F2B}"/>
              </a:ext>
            </a:extLst>
          </p:cNvPr>
          <p:cNvGraphicFramePr>
            <a:graphicFrameLocks noGrp="1"/>
          </p:cNvGraphicFramePr>
          <p:nvPr/>
        </p:nvGraphicFramePr>
        <p:xfrm>
          <a:off x="6135836" y="3988638"/>
          <a:ext cx="1015550" cy="97536"/>
        </p:xfrm>
        <a:graphic>
          <a:graphicData uri="http://schemas.openxmlformats.org/drawingml/2006/table">
            <a:tbl>
              <a:tblPr/>
              <a:tblGrid>
                <a:gridCol w="184868">
                  <a:extLst>
                    <a:ext uri="{9D8B030D-6E8A-4147-A177-3AD203B41FA5}">
                      <a16:colId xmlns:a16="http://schemas.microsoft.com/office/drawing/2014/main" val="3196073436"/>
                    </a:ext>
                  </a:extLst>
                </a:gridCol>
                <a:gridCol w="320156">
                  <a:extLst>
                    <a:ext uri="{9D8B030D-6E8A-4147-A177-3AD203B41FA5}">
                      <a16:colId xmlns:a16="http://schemas.microsoft.com/office/drawing/2014/main" val="2046397748"/>
                    </a:ext>
                  </a:extLst>
                </a:gridCol>
                <a:gridCol w="276654">
                  <a:extLst>
                    <a:ext uri="{9D8B030D-6E8A-4147-A177-3AD203B41FA5}">
                      <a16:colId xmlns:a16="http://schemas.microsoft.com/office/drawing/2014/main" val="2273406638"/>
                    </a:ext>
                  </a:extLst>
                </a:gridCol>
                <a:gridCol w="233872">
                  <a:extLst>
                    <a:ext uri="{9D8B030D-6E8A-4147-A177-3AD203B41FA5}">
                      <a16:colId xmlns:a16="http://schemas.microsoft.com/office/drawing/2014/main" val="3325124574"/>
                    </a:ext>
                  </a:extLst>
                </a:gridCol>
              </a:tblGrid>
              <a:tr h="89400"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3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Dave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Bob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1$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mpd="sng">
                      <a:solidFill>
                        <a:srgbClr val="00FFFF"/>
                      </a:solidFill>
                      <a:prstDash val="soli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021517"/>
                  </a:ext>
                </a:extLst>
              </a:tr>
            </a:tbl>
          </a:graphicData>
        </a:graphic>
      </p:graphicFrame>
      <p:graphicFrame>
        <p:nvGraphicFramePr>
          <p:cNvPr id="188" name="Table 187">
            <a:extLst>
              <a:ext uri="{FF2B5EF4-FFF2-40B4-BE49-F238E27FC236}">
                <a16:creationId xmlns:a16="http://schemas.microsoft.com/office/drawing/2014/main" id="{92097F47-D886-43C4-AB73-9118D5E980EE}"/>
              </a:ext>
            </a:extLst>
          </p:cNvPr>
          <p:cNvGraphicFramePr>
            <a:graphicFrameLocks noGrp="1"/>
          </p:cNvGraphicFramePr>
          <p:nvPr/>
        </p:nvGraphicFramePr>
        <p:xfrm>
          <a:off x="6133867" y="4111267"/>
          <a:ext cx="1015550" cy="97536"/>
        </p:xfrm>
        <a:graphic>
          <a:graphicData uri="http://schemas.openxmlformats.org/drawingml/2006/table">
            <a:tbl>
              <a:tblPr/>
              <a:tblGrid>
                <a:gridCol w="184868">
                  <a:extLst>
                    <a:ext uri="{9D8B030D-6E8A-4147-A177-3AD203B41FA5}">
                      <a16:colId xmlns:a16="http://schemas.microsoft.com/office/drawing/2014/main" val="3196073436"/>
                    </a:ext>
                  </a:extLst>
                </a:gridCol>
                <a:gridCol w="320156">
                  <a:extLst>
                    <a:ext uri="{9D8B030D-6E8A-4147-A177-3AD203B41FA5}">
                      <a16:colId xmlns:a16="http://schemas.microsoft.com/office/drawing/2014/main" val="2046397748"/>
                    </a:ext>
                  </a:extLst>
                </a:gridCol>
                <a:gridCol w="276654">
                  <a:extLst>
                    <a:ext uri="{9D8B030D-6E8A-4147-A177-3AD203B41FA5}">
                      <a16:colId xmlns:a16="http://schemas.microsoft.com/office/drawing/2014/main" val="2273406638"/>
                    </a:ext>
                  </a:extLst>
                </a:gridCol>
                <a:gridCol w="233872">
                  <a:extLst>
                    <a:ext uri="{9D8B030D-6E8A-4147-A177-3AD203B41FA5}">
                      <a16:colId xmlns:a16="http://schemas.microsoft.com/office/drawing/2014/main" val="3325124574"/>
                    </a:ext>
                  </a:extLst>
                </a:gridCol>
              </a:tblGrid>
              <a:tr h="89400"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4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Charlie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Alice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8$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mpd="sng">
                      <a:solidFill>
                        <a:srgbClr val="00FFFF"/>
                      </a:solidFill>
                      <a:prstDash val="soli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021517"/>
                  </a:ext>
                </a:extLst>
              </a:tr>
            </a:tbl>
          </a:graphicData>
        </a:graphic>
      </p:graphicFrame>
      <p:grpSp>
        <p:nvGrpSpPr>
          <p:cNvPr id="189" name="Group 188">
            <a:extLst>
              <a:ext uri="{FF2B5EF4-FFF2-40B4-BE49-F238E27FC236}">
                <a16:creationId xmlns:a16="http://schemas.microsoft.com/office/drawing/2014/main" id="{14E01398-52D0-45D7-988A-123D56873596}"/>
              </a:ext>
            </a:extLst>
          </p:cNvPr>
          <p:cNvGrpSpPr/>
          <p:nvPr/>
        </p:nvGrpSpPr>
        <p:grpSpPr>
          <a:xfrm>
            <a:off x="6120227" y="2337423"/>
            <a:ext cx="1196274" cy="819343"/>
            <a:chOff x="3836513" y="3324790"/>
            <a:chExt cx="3359051" cy="2353400"/>
          </a:xfrm>
          <a:noFill/>
        </p:grpSpPr>
        <p:sp>
          <p:nvSpPr>
            <p:cNvPr id="190" name="Rectangle 189">
              <a:extLst>
                <a:ext uri="{FF2B5EF4-FFF2-40B4-BE49-F238E27FC236}">
                  <a16:creationId xmlns:a16="http://schemas.microsoft.com/office/drawing/2014/main" id="{7C4B8B94-63E0-4FB7-AADC-E7926DB68136}"/>
                </a:ext>
              </a:extLst>
            </p:cNvPr>
            <p:cNvSpPr/>
            <p:nvPr/>
          </p:nvSpPr>
          <p:spPr>
            <a:xfrm>
              <a:off x="3836513" y="3324790"/>
              <a:ext cx="3359051" cy="2353400"/>
            </a:xfrm>
            <a:prstGeom prst="rect">
              <a:avLst/>
            </a:prstGeom>
            <a:grpFill/>
            <a:ln w="28575">
              <a:solidFill>
                <a:srgbClr val="FFFF66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191" name="TextBox 190">
              <a:extLst>
                <a:ext uri="{FF2B5EF4-FFF2-40B4-BE49-F238E27FC236}">
                  <a16:creationId xmlns:a16="http://schemas.microsoft.com/office/drawing/2014/main" id="{66B7A8B6-5AC5-4DE2-AB26-8C884347518F}"/>
                </a:ext>
              </a:extLst>
            </p:cNvPr>
            <p:cNvSpPr txBox="1"/>
            <p:nvPr/>
          </p:nvSpPr>
          <p:spPr>
            <a:xfrm>
              <a:off x="4686813" y="3324790"/>
              <a:ext cx="1609520" cy="648225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  <a:latin typeface="Abadi" panose="020B0604020104020204" pitchFamily="34" charset="0"/>
                </a:rPr>
                <a:t>Ledger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342444F0-96FA-4548-BCB9-BD45E30BE6B4}"/>
                </a:ext>
              </a:extLst>
            </p:cNvPr>
            <p:cNvCxnSpPr>
              <a:cxnSpLocks/>
            </p:cNvCxnSpPr>
            <p:nvPr/>
          </p:nvCxnSpPr>
          <p:spPr>
            <a:xfrm>
              <a:off x="4005433" y="3918758"/>
              <a:ext cx="2993484" cy="0"/>
            </a:xfrm>
            <a:prstGeom prst="line">
              <a:avLst/>
            </a:prstGeom>
            <a:grpFill/>
            <a:ln w="12700">
              <a:solidFill>
                <a:srgbClr val="FFFF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93" name="Table 41">
            <a:extLst>
              <a:ext uri="{FF2B5EF4-FFF2-40B4-BE49-F238E27FC236}">
                <a16:creationId xmlns:a16="http://schemas.microsoft.com/office/drawing/2014/main" id="{7216920F-4B61-4945-AED7-7E05B706E362}"/>
              </a:ext>
            </a:extLst>
          </p:cNvPr>
          <p:cNvGraphicFramePr>
            <a:graphicFrameLocks noGrp="1"/>
          </p:cNvGraphicFramePr>
          <p:nvPr/>
        </p:nvGraphicFramePr>
        <p:xfrm>
          <a:off x="6212491" y="2505790"/>
          <a:ext cx="1055209" cy="176684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40878">
                  <a:extLst>
                    <a:ext uri="{9D8B030D-6E8A-4147-A177-3AD203B41FA5}">
                      <a16:colId xmlns:a16="http://schemas.microsoft.com/office/drawing/2014/main" val="529969344"/>
                    </a:ext>
                  </a:extLst>
                </a:gridCol>
                <a:gridCol w="353752">
                  <a:extLst>
                    <a:ext uri="{9D8B030D-6E8A-4147-A177-3AD203B41FA5}">
                      <a16:colId xmlns:a16="http://schemas.microsoft.com/office/drawing/2014/main" val="4165621018"/>
                    </a:ext>
                  </a:extLst>
                </a:gridCol>
                <a:gridCol w="304566">
                  <a:extLst>
                    <a:ext uri="{9D8B030D-6E8A-4147-A177-3AD203B41FA5}">
                      <a16:colId xmlns:a16="http://schemas.microsoft.com/office/drawing/2014/main" val="2028900302"/>
                    </a:ext>
                  </a:extLst>
                </a:gridCol>
                <a:gridCol w="256013">
                  <a:extLst>
                    <a:ext uri="{9D8B030D-6E8A-4147-A177-3AD203B41FA5}">
                      <a16:colId xmlns:a16="http://schemas.microsoft.com/office/drawing/2014/main" val="1762467311"/>
                    </a:ext>
                  </a:extLst>
                </a:gridCol>
              </a:tblGrid>
              <a:tr h="106070">
                <a:tc>
                  <a:txBody>
                    <a:bodyPr/>
                    <a:lstStyle/>
                    <a:p>
                      <a:pPr algn="l"/>
                      <a:r>
                        <a:rPr lang="en-US" sz="400" b="0" dirty="0">
                          <a:solidFill>
                            <a:schemeClr val="bg1"/>
                          </a:solidFill>
                        </a:rPr>
                        <a:t>#</a:t>
                      </a:r>
                      <a:endParaRPr lang="en-US" sz="400" b="0" dirty="0">
                        <a:solidFill>
                          <a:schemeClr val="bg1"/>
                        </a:solidFill>
                        <a:latin typeface="Abadi" panose="020B0604020104020204" pitchFamily="34" charset="0"/>
                      </a:endParaRPr>
                    </a:p>
                  </a:txBody>
                  <a:tcPr marL="54762" marR="54762" marT="27382" marB="2738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b="0" dirty="0">
                          <a:solidFill>
                            <a:schemeClr val="bg1"/>
                          </a:solidFill>
                        </a:rPr>
                        <a:t>from</a:t>
                      </a:r>
                      <a:endParaRPr lang="en-US" sz="400" b="0" dirty="0">
                        <a:solidFill>
                          <a:schemeClr val="bg1"/>
                        </a:solidFill>
                        <a:latin typeface="Abadi" panose="020B0604020104020204" pitchFamily="34" charset="0"/>
                      </a:endParaRPr>
                    </a:p>
                  </a:txBody>
                  <a:tcPr marL="54762" marR="54762" marT="27382" marB="27382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b="0" dirty="0">
                          <a:solidFill>
                            <a:schemeClr val="bg1"/>
                          </a:solidFill>
                        </a:rPr>
                        <a:t>to</a:t>
                      </a:r>
                      <a:endParaRPr lang="en-US" sz="400" b="0" dirty="0">
                        <a:solidFill>
                          <a:schemeClr val="bg1"/>
                        </a:solidFill>
                        <a:latin typeface="Abadi" panose="020B0604020104020204" pitchFamily="34" charset="0"/>
                      </a:endParaRPr>
                    </a:p>
                  </a:txBody>
                  <a:tcPr marL="54762" marR="54762" marT="27382" marB="27382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b="0" dirty="0">
                          <a:solidFill>
                            <a:schemeClr val="bg1"/>
                          </a:solidFill>
                        </a:rPr>
                        <a:t>amount</a:t>
                      </a:r>
                      <a:endParaRPr lang="en-US" sz="400" b="0" dirty="0">
                        <a:solidFill>
                          <a:schemeClr val="bg1"/>
                        </a:solidFill>
                        <a:latin typeface="Abadi" panose="020B0604020104020204" pitchFamily="34" charset="0"/>
                      </a:endParaRPr>
                    </a:p>
                  </a:txBody>
                  <a:tcPr marL="54762" marR="54762" marT="27382" marB="27382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6061450"/>
                  </a:ext>
                </a:extLst>
              </a:tr>
            </a:tbl>
          </a:graphicData>
        </a:graphic>
      </p:graphicFrame>
      <p:graphicFrame>
        <p:nvGraphicFramePr>
          <p:cNvPr id="194" name="Table 193">
            <a:extLst>
              <a:ext uri="{FF2B5EF4-FFF2-40B4-BE49-F238E27FC236}">
                <a16:creationId xmlns:a16="http://schemas.microsoft.com/office/drawing/2014/main" id="{31FB0C1C-8D45-4023-ABF3-55234B6E6B91}"/>
              </a:ext>
            </a:extLst>
          </p:cNvPr>
          <p:cNvGraphicFramePr>
            <a:graphicFrameLocks noGrp="1"/>
          </p:cNvGraphicFramePr>
          <p:nvPr/>
        </p:nvGraphicFramePr>
        <p:xfrm>
          <a:off x="6222033" y="2627935"/>
          <a:ext cx="1015550" cy="97536"/>
        </p:xfrm>
        <a:graphic>
          <a:graphicData uri="http://schemas.openxmlformats.org/drawingml/2006/table">
            <a:tbl>
              <a:tblPr/>
              <a:tblGrid>
                <a:gridCol w="184868">
                  <a:extLst>
                    <a:ext uri="{9D8B030D-6E8A-4147-A177-3AD203B41FA5}">
                      <a16:colId xmlns:a16="http://schemas.microsoft.com/office/drawing/2014/main" val="3196073436"/>
                    </a:ext>
                  </a:extLst>
                </a:gridCol>
                <a:gridCol w="320156">
                  <a:extLst>
                    <a:ext uri="{9D8B030D-6E8A-4147-A177-3AD203B41FA5}">
                      <a16:colId xmlns:a16="http://schemas.microsoft.com/office/drawing/2014/main" val="2046397748"/>
                    </a:ext>
                  </a:extLst>
                </a:gridCol>
                <a:gridCol w="276654">
                  <a:extLst>
                    <a:ext uri="{9D8B030D-6E8A-4147-A177-3AD203B41FA5}">
                      <a16:colId xmlns:a16="http://schemas.microsoft.com/office/drawing/2014/main" val="2273406638"/>
                    </a:ext>
                  </a:extLst>
                </a:gridCol>
                <a:gridCol w="233872">
                  <a:extLst>
                    <a:ext uri="{9D8B030D-6E8A-4147-A177-3AD203B41FA5}">
                      <a16:colId xmlns:a16="http://schemas.microsoft.com/office/drawing/2014/main" val="3325124574"/>
                    </a:ext>
                  </a:extLst>
                </a:gridCol>
              </a:tblGrid>
              <a:tr h="89400"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1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Alice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Bob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2$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mpd="sng">
                      <a:solidFill>
                        <a:srgbClr val="00FFFF"/>
                      </a:solidFill>
                      <a:prstDash val="soli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021517"/>
                  </a:ext>
                </a:extLst>
              </a:tr>
            </a:tbl>
          </a:graphicData>
        </a:graphic>
      </p:graphicFrame>
      <p:graphicFrame>
        <p:nvGraphicFramePr>
          <p:cNvPr id="195" name="Table 194">
            <a:extLst>
              <a:ext uri="{FF2B5EF4-FFF2-40B4-BE49-F238E27FC236}">
                <a16:creationId xmlns:a16="http://schemas.microsoft.com/office/drawing/2014/main" id="{EA1349E1-0B1B-4F48-819C-F0BA1838D973}"/>
              </a:ext>
            </a:extLst>
          </p:cNvPr>
          <p:cNvGraphicFramePr>
            <a:graphicFrameLocks noGrp="1"/>
          </p:cNvGraphicFramePr>
          <p:nvPr/>
        </p:nvGraphicFramePr>
        <p:xfrm>
          <a:off x="6222033" y="2750454"/>
          <a:ext cx="1015550" cy="97536"/>
        </p:xfrm>
        <a:graphic>
          <a:graphicData uri="http://schemas.openxmlformats.org/drawingml/2006/table">
            <a:tbl>
              <a:tblPr/>
              <a:tblGrid>
                <a:gridCol w="184868">
                  <a:extLst>
                    <a:ext uri="{9D8B030D-6E8A-4147-A177-3AD203B41FA5}">
                      <a16:colId xmlns:a16="http://schemas.microsoft.com/office/drawing/2014/main" val="3196073436"/>
                    </a:ext>
                  </a:extLst>
                </a:gridCol>
                <a:gridCol w="320156">
                  <a:extLst>
                    <a:ext uri="{9D8B030D-6E8A-4147-A177-3AD203B41FA5}">
                      <a16:colId xmlns:a16="http://schemas.microsoft.com/office/drawing/2014/main" val="2046397748"/>
                    </a:ext>
                  </a:extLst>
                </a:gridCol>
                <a:gridCol w="276654">
                  <a:extLst>
                    <a:ext uri="{9D8B030D-6E8A-4147-A177-3AD203B41FA5}">
                      <a16:colId xmlns:a16="http://schemas.microsoft.com/office/drawing/2014/main" val="2273406638"/>
                    </a:ext>
                  </a:extLst>
                </a:gridCol>
                <a:gridCol w="233872">
                  <a:extLst>
                    <a:ext uri="{9D8B030D-6E8A-4147-A177-3AD203B41FA5}">
                      <a16:colId xmlns:a16="http://schemas.microsoft.com/office/drawing/2014/main" val="3325124574"/>
                    </a:ext>
                  </a:extLst>
                </a:gridCol>
              </a:tblGrid>
              <a:tr h="89400"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2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Alice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Dave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5$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mpd="sng">
                      <a:solidFill>
                        <a:srgbClr val="00FFFF"/>
                      </a:solidFill>
                      <a:prstDash val="soli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021517"/>
                  </a:ext>
                </a:extLst>
              </a:tr>
            </a:tbl>
          </a:graphicData>
        </a:graphic>
      </p:graphicFrame>
      <p:graphicFrame>
        <p:nvGraphicFramePr>
          <p:cNvPr id="196" name="Table 195">
            <a:extLst>
              <a:ext uri="{FF2B5EF4-FFF2-40B4-BE49-F238E27FC236}">
                <a16:creationId xmlns:a16="http://schemas.microsoft.com/office/drawing/2014/main" id="{7D1E8366-B2BB-42C0-BBAF-6B2A7F5FD1A0}"/>
              </a:ext>
            </a:extLst>
          </p:cNvPr>
          <p:cNvGraphicFramePr>
            <a:graphicFrameLocks noGrp="1"/>
          </p:cNvGraphicFramePr>
          <p:nvPr/>
        </p:nvGraphicFramePr>
        <p:xfrm>
          <a:off x="6224002" y="2874332"/>
          <a:ext cx="1015550" cy="97536"/>
        </p:xfrm>
        <a:graphic>
          <a:graphicData uri="http://schemas.openxmlformats.org/drawingml/2006/table">
            <a:tbl>
              <a:tblPr/>
              <a:tblGrid>
                <a:gridCol w="184868">
                  <a:extLst>
                    <a:ext uri="{9D8B030D-6E8A-4147-A177-3AD203B41FA5}">
                      <a16:colId xmlns:a16="http://schemas.microsoft.com/office/drawing/2014/main" val="3196073436"/>
                    </a:ext>
                  </a:extLst>
                </a:gridCol>
                <a:gridCol w="320156">
                  <a:extLst>
                    <a:ext uri="{9D8B030D-6E8A-4147-A177-3AD203B41FA5}">
                      <a16:colId xmlns:a16="http://schemas.microsoft.com/office/drawing/2014/main" val="2046397748"/>
                    </a:ext>
                  </a:extLst>
                </a:gridCol>
                <a:gridCol w="276654">
                  <a:extLst>
                    <a:ext uri="{9D8B030D-6E8A-4147-A177-3AD203B41FA5}">
                      <a16:colId xmlns:a16="http://schemas.microsoft.com/office/drawing/2014/main" val="2273406638"/>
                    </a:ext>
                  </a:extLst>
                </a:gridCol>
                <a:gridCol w="233872">
                  <a:extLst>
                    <a:ext uri="{9D8B030D-6E8A-4147-A177-3AD203B41FA5}">
                      <a16:colId xmlns:a16="http://schemas.microsoft.com/office/drawing/2014/main" val="3325124574"/>
                    </a:ext>
                  </a:extLst>
                </a:gridCol>
              </a:tblGrid>
              <a:tr h="89400"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3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Dave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Bob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1$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mpd="sng">
                      <a:solidFill>
                        <a:srgbClr val="00FFFF"/>
                      </a:solidFill>
                      <a:prstDash val="soli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021517"/>
                  </a:ext>
                </a:extLst>
              </a:tr>
            </a:tbl>
          </a:graphicData>
        </a:graphic>
      </p:graphicFrame>
      <p:graphicFrame>
        <p:nvGraphicFramePr>
          <p:cNvPr id="197" name="Table 196">
            <a:extLst>
              <a:ext uri="{FF2B5EF4-FFF2-40B4-BE49-F238E27FC236}">
                <a16:creationId xmlns:a16="http://schemas.microsoft.com/office/drawing/2014/main" id="{E86B84C3-A930-42C5-BC90-31118C38B6BA}"/>
              </a:ext>
            </a:extLst>
          </p:cNvPr>
          <p:cNvGraphicFramePr>
            <a:graphicFrameLocks noGrp="1"/>
          </p:cNvGraphicFramePr>
          <p:nvPr/>
        </p:nvGraphicFramePr>
        <p:xfrm>
          <a:off x="6222033" y="2996961"/>
          <a:ext cx="1015550" cy="97536"/>
        </p:xfrm>
        <a:graphic>
          <a:graphicData uri="http://schemas.openxmlformats.org/drawingml/2006/table">
            <a:tbl>
              <a:tblPr/>
              <a:tblGrid>
                <a:gridCol w="184868">
                  <a:extLst>
                    <a:ext uri="{9D8B030D-6E8A-4147-A177-3AD203B41FA5}">
                      <a16:colId xmlns:a16="http://schemas.microsoft.com/office/drawing/2014/main" val="3196073436"/>
                    </a:ext>
                  </a:extLst>
                </a:gridCol>
                <a:gridCol w="320156">
                  <a:extLst>
                    <a:ext uri="{9D8B030D-6E8A-4147-A177-3AD203B41FA5}">
                      <a16:colId xmlns:a16="http://schemas.microsoft.com/office/drawing/2014/main" val="2046397748"/>
                    </a:ext>
                  </a:extLst>
                </a:gridCol>
                <a:gridCol w="276654">
                  <a:extLst>
                    <a:ext uri="{9D8B030D-6E8A-4147-A177-3AD203B41FA5}">
                      <a16:colId xmlns:a16="http://schemas.microsoft.com/office/drawing/2014/main" val="2273406638"/>
                    </a:ext>
                  </a:extLst>
                </a:gridCol>
                <a:gridCol w="233872">
                  <a:extLst>
                    <a:ext uri="{9D8B030D-6E8A-4147-A177-3AD203B41FA5}">
                      <a16:colId xmlns:a16="http://schemas.microsoft.com/office/drawing/2014/main" val="3325124574"/>
                    </a:ext>
                  </a:extLst>
                </a:gridCol>
              </a:tblGrid>
              <a:tr h="89400"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4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Charlie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Alice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8$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mpd="sng">
                      <a:solidFill>
                        <a:srgbClr val="00FFFF"/>
                      </a:solidFill>
                      <a:prstDash val="soli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021517"/>
                  </a:ext>
                </a:extLst>
              </a:tr>
            </a:tbl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2A2606C1-AE8B-4A15-8617-450EF804B4DC}"/>
              </a:ext>
            </a:extLst>
          </p:cNvPr>
          <p:cNvGrpSpPr/>
          <p:nvPr/>
        </p:nvGrpSpPr>
        <p:grpSpPr>
          <a:xfrm>
            <a:off x="6487548" y="1127675"/>
            <a:ext cx="2856544" cy="1161201"/>
            <a:chOff x="6669654" y="1278755"/>
            <a:chExt cx="2856544" cy="1161201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5E4528A0-ECC3-4B0B-B511-493B2CE72777}"/>
                </a:ext>
              </a:extLst>
            </p:cNvPr>
            <p:cNvGrpSpPr/>
            <p:nvPr/>
          </p:nvGrpSpPr>
          <p:grpSpPr>
            <a:xfrm>
              <a:off x="7976154" y="1284848"/>
              <a:ext cx="1550044" cy="1144489"/>
              <a:chOff x="311491" y="1090816"/>
              <a:chExt cx="1550044" cy="1144489"/>
            </a:xfrm>
          </p:grpSpPr>
          <p:pic>
            <p:nvPicPr>
              <p:cNvPr id="199" name="Graphic 198" descr="Marketing outline">
                <a:extLst>
                  <a:ext uri="{FF2B5EF4-FFF2-40B4-BE49-F238E27FC236}">
                    <a16:creationId xmlns:a16="http://schemas.microsoft.com/office/drawing/2014/main" id="{95ADAF04-20D8-422B-B527-F76437FE07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311491" y="1320905"/>
                <a:ext cx="914400" cy="914400"/>
              </a:xfrm>
              <a:prstGeom prst="rect">
                <a:avLst/>
              </a:prstGeom>
            </p:spPr>
          </p:pic>
          <p:sp>
            <p:nvSpPr>
              <p:cNvPr id="200" name="TextBox 199">
                <a:extLst>
                  <a:ext uri="{FF2B5EF4-FFF2-40B4-BE49-F238E27FC236}">
                    <a16:creationId xmlns:a16="http://schemas.microsoft.com/office/drawing/2014/main" id="{26CF00BA-8C79-44D0-A679-C120F1703FFA}"/>
                  </a:ext>
                </a:extLst>
              </p:cNvPr>
              <p:cNvSpPr txBox="1"/>
              <p:nvPr/>
            </p:nvSpPr>
            <p:spPr>
              <a:xfrm>
                <a:off x="344824" y="1090816"/>
                <a:ext cx="151671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800" dirty="0">
                    <a:solidFill>
                      <a:srgbClr val="FF9966"/>
                    </a:solidFill>
                    <a:latin typeface="Abadi" panose="020B0604020104020204" pitchFamily="34" charset="0"/>
                  </a:rPr>
                  <a:t>2$ to 5_rs</a:t>
                </a:r>
                <a:endParaRPr lang="en-US" dirty="0">
                  <a:solidFill>
                    <a:srgbClr val="FF9966"/>
                  </a:solidFill>
                </a:endParaRPr>
              </a:p>
            </p:txBody>
          </p:sp>
        </p:grpSp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F143C448-931C-4E3E-81CF-4FAE490166E9}"/>
                </a:ext>
              </a:extLst>
            </p:cNvPr>
            <p:cNvGrpSpPr/>
            <p:nvPr/>
          </p:nvGrpSpPr>
          <p:grpSpPr>
            <a:xfrm>
              <a:off x="6669654" y="1278755"/>
              <a:ext cx="1516711" cy="1161201"/>
              <a:chOff x="-169408" y="1074104"/>
              <a:chExt cx="1516711" cy="1161201"/>
            </a:xfrm>
          </p:grpSpPr>
          <p:pic>
            <p:nvPicPr>
              <p:cNvPr id="116" name="Graphic 115" descr="Marketing outline">
                <a:extLst>
                  <a:ext uri="{FF2B5EF4-FFF2-40B4-BE49-F238E27FC236}">
                    <a16:creationId xmlns:a16="http://schemas.microsoft.com/office/drawing/2014/main" id="{30059CA2-5975-459B-B4EF-C0AE310774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 flipH="1">
                <a:off x="224028" y="1320905"/>
                <a:ext cx="914400" cy="914400"/>
              </a:xfrm>
              <a:prstGeom prst="rect">
                <a:avLst/>
              </a:prstGeom>
            </p:spPr>
          </p:pic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D3DD1A34-EE4D-4920-B52C-6661B5315EC8}"/>
                  </a:ext>
                </a:extLst>
              </p:cNvPr>
              <p:cNvSpPr txBox="1"/>
              <p:nvPr/>
            </p:nvSpPr>
            <p:spPr>
              <a:xfrm>
                <a:off x="-169408" y="1074104"/>
                <a:ext cx="151671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800" dirty="0">
                    <a:solidFill>
                      <a:srgbClr val="FFFF66"/>
                    </a:solidFill>
                    <a:latin typeface="Abadi" panose="020B0604020104020204" pitchFamily="34" charset="0"/>
                  </a:rPr>
                  <a:t>2$ to </a:t>
                </a:r>
                <a:r>
                  <a:rPr lang="en-US" sz="1800" dirty="0" err="1">
                    <a:solidFill>
                      <a:srgbClr val="FFFF66"/>
                    </a:solidFill>
                    <a:latin typeface="Abadi" panose="020B0604020104020204" pitchFamily="34" charset="0"/>
                  </a:rPr>
                  <a:t>ojs_t</a:t>
                </a:r>
                <a:endParaRPr lang="en-US" dirty="0">
                  <a:solidFill>
                    <a:srgbClr val="FFFF66"/>
                  </a:solidFill>
                </a:endParaRPr>
              </a:p>
            </p:txBody>
          </p:sp>
        </p:grpSp>
      </p:grpSp>
      <p:sp>
        <p:nvSpPr>
          <p:cNvPr id="108" name="TextBox 107">
            <a:extLst>
              <a:ext uri="{FF2B5EF4-FFF2-40B4-BE49-F238E27FC236}">
                <a16:creationId xmlns:a16="http://schemas.microsoft.com/office/drawing/2014/main" id="{5C9EA67D-2578-4DBD-831E-E4EA4B9A0165}"/>
              </a:ext>
            </a:extLst>
          </p:cNvPr>
          <p:cNvSpPr txBox="1"/>
          <p:nvPr/>
        </p:nvSpPr>
        <p:spPr>
          <a:xfrm>
            <a:off x="1051206" y="5941372"/>
            <a:ext cx="958755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Abadi" panose="020B0604020104020204" pitchFamily="34" charset="0"/>
              </a:rPr>
              <a:t>Assume that transactions are </a:t>
            </a:r>
            <a:r>
              <a:rPr lang="en-US" sz="1800" dirty="0">
                <a:solidFill>
                  <a:srgbClr val="00FF99"/>
                </a:solidFill>
                <a:latin typeface="Abadi" panose="020B0604020104020204" pitchFamily="34" charset="0"/>
              </a:rPr>
              <a:t>unforgeable</a:t>
            </a:r>
            <a:r>
              <a:rPr lang="en-US" sz="1800" dirty="0">
                <a:solidFill>
                  <a:schemeClr val="bg1"/>
                </a:solidFill>
                <a:latin typeface="Abadi" panose="020B0604020104020204" pitchFamily="34" charset="0"/>
              </a:rPr>
              <a:t> </a:t>
            </a:r>
            <a:r>
              <a:rPr lang="en-US" sz="1800" dirty="0">
                <a:solidFill>
                  <a:schemeClr val="bg2">
                    <a:lumMod val="75000"/>
                  </a:schemeClr>
                </a:solidFill>
                <a:latin typeface="Abadi" panose="020B0604020104020204" pitchFamily="34" charset="0"/>
              </a:rPr>
              <a:t>(digital signatures) </a:t>
            </a:r>
            <a:r>
              <a:rPr lang="en-US" dirty="0">
                <a:solidFill>
                  <a:schemeClr val="bg1"/>
                </a:solidFill>
                <a:latin typeface="Abadi" panose="020B0604020104020204" pitchFamily="34" charset="0"/>
              </a:rPr>
              <a:t>and </a:t>
            </a:r>
            <a:r>
              <a:rPr lang="en-US" dirty="0">
                <a:solidFill>
                  <a:srgbClr val="00FF99"/>
                </a:solidFill>
                <a:latin typeface="Abadi" panose="020B0604020104020204" pitchFamily="34" charset="0"/>
              </a:rPr>
              <a:t>publicly verifiable</a:t>
            </a:r>
            <a:r>
              <a:rPr lang="en-US" dirty="0">
                <a:solidFill>
                  <a:schemeClr val="bg1"/>
                </a:solidFill>
                <a:latin typeface="Abadi" panose="020B0604020104020204" pitchFamily="34" charset="0"/>
              </a:rPr>
              <a:t>.</a:t>
            </a:r>
          </a:p>
          <a:p>
            <a:r>
              <a:rPr lang="en-US" sz="1800" dirty="0">
                <a:solidFill>
                  <a:schemeClr val="bg1"/>
                </a:solidFill>
                <a:latin typeface="Abadi" panose="020B0604020104020204" pitchFamily="34" charset="0"/>
              </a:rPr>
              <a:t>Currency is a </a:t>
            </a:r>
            <a:r>
              <a:rPr lang="en-US" sz="1800" dirty="0">
                <a:solidFill>
                  <a:srgbClr val="FF9966"/>
                </a:solidFill>
                <a:latin typeface="Abadi" panose="020B0604020104020204" pitchFamily="34" charset="0"/>
              </a:rPr>
              <a:t>consensus problem</a:t>
            </a:r>
            <a:r>
              <a:rPr lang="en-US" sz="1800" dirty="0">
                <a:solidFill>
                  <a:schemeClr val="bg1"/>
                </a:solidFill>
                <a:latin typeface="Abadi" panose="020B0604020104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405109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92E8439-2768-6855-639A-103FBF1F7839}"/>
              </a:ext>
            </a:extLst>
          </p:cNvPr>
          <p:cNvSpPr txBox="1"/>
          <p:nvPr/>
        </p:nvSpPr>
        <p:spPr>
          <a:xfrm>
            <a:off x="707231" y="1288204"/>
            <a:ext cx="3719784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Abadi" panose="020B0604020104020204" pitchFamily="34" charset="0"/>
              </a:rPr>
              <a:t>Decentralized</a:t>
            </a:r>
          </a:p>
          <a:p>
            <a:pPr algn="r"/>
            <a:r>
              <a:rPr lang="en-US" sz="1800" dirty="0">
                <a:solidFill>
                  <a:schemeClr val="bg2">
                    <a:lumMod val="25000"/>
                  </a:schemeClr>
                </a:solidFill>
                <a:latin typeface="Abadi" panose="020B0604020104020204" pitchFamily="34" charset="0"/>
              </a:rPr>
              <a:t>No central trusted authority.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38340A-53F3-2D68-A9E9-E87894869AE2}"/>
              </a:ext>
            </a:extLst>
          </p:cNvPr>
          <p:cNvSpPr txBox="1"/>
          <p:nvPr/>
        </p:nvSpPr>
        <p:spPr>
          <a:xfrm>
            <a:off x="7764983" y="1288204"/>
            <a:ext cx="2143395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Abadi" panose="020B0604020104020204" pitchFamily="34" charset="0"/>
              </a:rPr>
              <a:t>Permissionless</a:t>
            </a:r>
          </a:p>
          <a:p>
            <a:r>
              <a:rPr lang="en-US" sz="1800" dirty="0">
                <a:solidFill>
                  <a:srgbClr val="CCCCFF"/>
                </a:solidFill>
                <a:latin typeface="Abadi" panose="020B0604020104020204" pitchFamily="34" charset="0"/>
              </a:rPr>
              <a:t>Anyone can join.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84509A-E633-668F-2C14-E85C9BDAEC6F}"/>
              </a:ext>
            </a:extLst>
          </p:cNvPr>
          <p:cNvSpPr txBox="1"/>
          <p:nvPr/>
        </p:nvSpPr>
        <p:spPr>
          <a:xfrm>
            <a:off x="3047405" y="4498220"/>
            <a:ext cx="6097190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Abadi" panose="020B0604020104020204" pitchFamily="34" charset="0"/>
              </a:rPr>
              <a:t>Cryptographically Secure</a:t>
            </a:r>
          </a:p>
          <a:p>
            <a:pPr algn="ctr"/>
            <a:r>
              <a:rPr lang="en-US" sz="1800" dirty="0">
                <a:solidFill>
                  <a:srgbClr val="CCCCFF"/>
                </a:solidFill>
                <a:latin typeface="Abadi" panose="020B0604020104020204" pitchFamily="34" charset="0"/>
              </a:rPr>
              <a:t>No one can break the trust in the system.</a:t>
            </a:r>
          </a:p>
          <a:p>
            <a:pPr algn="ctr"/>
            <a:r>
              <a:rPr lang="en-US" sz="1800" dirty="0">
                <a:solidFill>
                  <a:srgbClr val="CCCCFF"/>
                </a:solidFill>
                <a:latin typeface="Abadi" panose="020B0604020104020204" pitchFamily="34" charset="0"/>
              </a:rPr>
              <a:t>Unless they control 51% of the network, or solve a hard mathematical puzzle.</a:t>
            </a:r>
          </a:p>
        </p:txBody>
      </p: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25DE92CB-1741-1B99-7819-3A5B5AF50F98}"/>
              </a:ext>
            </a:extLst>
          </p:cNvPr>
          <p:cNvSpPr/>
          <p:nvPr/>
        </p:nvSpPr>
        <p:spPr>
          <a:xfrm rot="10800000">
            <a:off x="4668783" y="1749534"/>
            <a:ext cx="2854433" cy="2460718"/>
          </a:xfrm>
          <a:prstGeom prst="triangle">
            <a:avLst/>
          </a:prstGeom>
          <a:noFill/>
          <a:ln w="76200">
            <a:solidFill>
              <a:srgbClr val="CCCCFF"/>
            </a:solidFill>
          </a:ln>
          <a:effectLst>
            <a:glow rad="152400">
              <a:srgbClr val="CCCCFF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0126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C2723-1A9A-4F0C-9EBA-A414EA578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70744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badi" panose="020B0604020104020204" pitchFamily="34" charset="0"/>
              </a:rPr>
              <a:t>Digital Currency with a Trusted Dictator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7424483-A885-FBD7-5D5B-E77F2F58648C}"/>
              </a:ext>
            </a:extLst>
          </p:cNvPr>
          <p:cNvGrpSpPr/>
          <p:nvPr/>
        </p:nvGrpSpPr>
        <p:grpSpPr>
          <a:xfrm>
            <a:off x="9732516" y="1773735"/>
            <a:ext cx="1086785" cy="973792"/>
            <a:chOff x="294807" y="5350657"/>
            <a:chExt cx="1086785" cy="97379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78F4693-4DE0-D1E2-956A-8C5B18EDAEAE}"/>
                </a:ext>
              </a:extLst>
            </p:cNvPr>
            <p:cNvSpPr txBox="1"/>
            <p:nvPr/>
          </p:nvSpPr>
          <p:spPr>
            <a:xfrm>
              <a:off x="294807" y="5924339"/>
              <a:ext cx="108678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Abadi" panose="020B0604020104020204" pitchFamily="34" charset="0"/>
                </a:rPr>
                <a:t>nyc97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pic>
          <p:nvPicPr>
            <p:cNvPr id="10" name="Graphic 9" descr="User outline">
              <a:extLst>
                <a:ext uri="{FF2B5EF4-FFF2-40B4-BE49-F238E27FC236}">
                  <a16:creationId xmlns:a16="http://schemas.microsoft.com/office/drawing/2014/main" id="{0B49C287-74C8-71AA-E8EC-F814A6767FE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95430" y="5350657"/>
              <a:ext cx="697706" cy="697706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11187FC-0824-38D3-B2C6-C6776553DEE4}"/>
              </a:ext>
            </a:extLst>
          </p:cNvPr>
          <p:cNvGrpSpPr/>
          <p:nvPr/>
        </p:nvGrpSpPr>
        <p:grpSpPr>
          <a:xfrm>
            <a:off x="9754803" y="4814106"/>
            <a:ext cx="1086785" cy="973792"/>
            <a:chOff x="294807" y="5350657"/>
            <a:chExt cx="1086785" cy="973792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1320042-725D-0CA3-C714-CCBBDAA45446}"/>
                </a:ext>
              </a:extLst>
            </p:cNvPr>
            <p:cNvSpPr txBox="1"/>
            <p:nvPr/>
          </p:nvSpPr>
          <p:spPr>
            <a:xfrm>
              <a:off x="294807" y="5924339"/>
              <a:ext cx="108678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Abadi" panose="020B0604020104020204" pitchFamily="34" charset="0"/>
                </a:rPr>
                <a:t>5_rs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pic>
          <p:nvPicPr>
            <p:cNvPr id="13" name="Graphic 12" descr="User outline">
              <a:extLst>
                <a:ext uri="{FF2B5EF4-FFF2-40B4-BE49-F238E27FC236}">
                  <a16:creationId xmlns:a16="http://schemas.microsoft.com/office/drawing/2014/main" id="{FBFF901D-33F5-5D07-72A5-9824E451DF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95430" y="5350657"/>
              <a:ext cx="697706" cy="697706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8215AF2-A5F1-378D-E61B-E2B459B02173}"/>
              </a:ext>
            </a:extLst>
          </p:cNvPr>
          <p:cNvGrpSpPr/>
          <p:nvPr/>
        </p:nvGrpSpPr>
        <p:grpSpPr>
          <a:xfrm>
            <a:off x="9162765" y="5563056"/>
            <a:ext cx="1086785" cy="973792"/>
            <a:chOff x="294807" y="5350657"/>
            <a:chExt cx="1086785" cy="97379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023EF66-12D6-F8F6-48E7-F6B7A6CE55E0}"/>
                </a:ext>
              </a:extLst>
            </p:cNvPr>
            <p:cNvSpPr txBox="1"/>
            <p:nvPr/>
          </p:nvSpPr>
          <p:spPr>
            <a:xfrm>
              <a:off x="294807" y="5924339"/>
              <a:ext cx="108678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Abadi" panose="020B0604020104020204" pitchFamily="34" charset="0"/>
                </a:rPr>
                <a:t>fox00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pic>
          <p:nvPicPr>
            <p:cNvPr id="16" name="Graphic 15" descr="User outline">
              <a:extLst>
                <a:ext uri="{FF2B5EF4-FFF2-40B4-BE49-F238E27FC236}">
                  <a16:creationId xmlns:a16="http://schemas.microsoft.com/office/drawing/2014/main" id="{BA1D0DBC-5D2E-DC66-3577-2FD60208415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95430" y="5350657"/>
              <a:ext cx="697706" cy="697706"/>
            </a:xfrm>
            <a:prstGeom prst="rect">
              <a:avLst/>
            </a:prstGeom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9FEBA2C-FF7F-6379-056D-37633278EEE4}"/>
              </a:ext>
            </a:extLst>
          </p:cNvPr>
          <p:cNvGrpSpPr/>
          <p:nvPr/>
        </p:nvGrpSpPr>
        <p:grpSpPr>
          <a:xfrm>
            <a:off x="10087452" y="2789139"/>
            <a:ext cx="1086785" cy="973792"/>
            <a:chOff x="294807" y="5350657"/>
            <a:chExt cx="1086785" cy="973792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CB47EF5-1584-3D3E-04D0-914A243BC9ED}"/>
                </a:ext>
              </a:extLst>
            </p:cNvPr>
            <p:cNvSpPr txBox="1"/>
            <p:nvPr/>
          </p:nvSpPr>
          <p:spPr>
            <a:xfrm>
              <a:off x="294807" y="5924339"/>
              <a:ext cx="108678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Abadi" panose="020B0604020104020204" pitchFamily="34" charset="0"/>
                </a:rPr>
                <a:t>112_r9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pic>
          <p:nvPicPr>
            <p:cNvPr id="19" name="Graphic 18" descr="User outline">
              <a:extLst>
                <a:ext uri="{FF2B5EF4-FFF2-40B4-BE49-F238E27FC236}">
                  <a16:creationId xmlns:a16="http://schemas.microsoft.com/office/drawing/2014/main" id="{0C3F2B7C-D0A5-B44B-ED14-578F5AFCB5B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95430" y="5350657"/>
              <a:ext cx="697706" cy="697706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EBDB814-7512-CC7B-97FB-5937505CD7BD}"/>
              </a:ext>
            </a:extLst>
          </p:cNvPr>
          <p:cNvGrpSpPr/>
          <p:nvPr/>
        </p:nvGrpSpPr>
        <p:grpSpPr>
          <a:xfrm>
            <a:off x="8963600" y="1190896"/>
            <a:ext cx="1086785" cy="973792"/>
            <a:chOff x="294807" y="5350657"/>
            <a:chExt cx="1086785" cy="97379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7C6E7E9-188D-E3A0-1A77-72BD3D28873F}"/>
                </a:ext>
              </a:extLst>
            </p:cNvPr>
            <p:cNvSpPr txBox="1"/>
            <p:nvPr/>
          </p:nvSpPr>
          <p:spPr>
            <a:xfrm>
              <a:off x="294807" y="5924339"/>
              <a:ext cx="108678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 err="1">
                  <a:solidFill>
                    <a:schemeClr val="bg1"/>
                  </a:solidFill>
                  <a:latin typeface="Abadi" panose="020B0604020104020204" pitchFamily="34" charset="0"/>
                </a:rPr>
                <a:t>ojs_t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pic>
          <p:nvPicPr>
            <p:cNvPr id="22" name="Graphic 21" descr="User outline">
              <a:extLst>
                <a:ext uri="{FF2B5EF4-FFF2-40B4-BE49-F238E27FC236}">
                  <a16:creationId xmlns:a16="http://schemas.microsoft.com/office/drawing/2014/main" id="{6A9C497C-5247-EE09-DB2D-B990BE2983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95430" y="5350657"/>
              <a:ext cx="697706" cy="697706"/>
            </a:xfrm>
            <a:prstGeom prst="rect">
              <a:avLst/>
            </a:prstGeom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D2FB811-063B-B9A5-DC33-1E012356B1EA}"/>
              </a:ext>
            </a:extLst>
          </p:cNvPr>
          <p:cNvGrpSpPr/>
          <p:nvPr/>
        </p:nvGrpSpPr>
        <p:grpSpPr>
          <a:xfrm>
            <a:off x="10097573" y="3798502"/>
            <a:ext cx="1086785" cy="973792"/>
            <a:chOff x="294807" y="5350657"/>
            <a:chExt cx="1086785" cy="97379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5752F98-3256-31D4-872E-38049D00BEAB}"/>
                </a:ext>
              </a:extLst>
            </p:cNvPr>
            <p:cNvSpPr txBox="1"/>
            <p:nvPr/>
          </p:nvSpPr>
          <p:spPr>
            <a:xfrm>
              <a:off x="294807" y="5924339"/>
              <a:ext cx="108678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 err="1">
                  <a:solidFill>
                    <a:schemeClr val="bg1"/>
                  </a:solidFill>
                  <a:latin typeface="Abadi" panose="020B0604020104020204" pitchFamily="34" charset="0"/>
                </a:rPr>
                <a:t>chstxy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pic>
          <p:nvPicPr>
            <p:cNvPr id="25" name="Graphic 24" descr="User outline">
              <a:extLst>
                <a:ext uri="{FF2B5EF4-FFF2-40B4-BE49-F238E27FC236}">
                  <a16:creationId xmlns:a16="http://schemas.microsoft.com/office/drawing/2014/main" id="{5C7C4D73-FAFD-1C11-38C4-4F9ABDC71DD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95430" y="5350657"/>
              <a:ext cx="697706" cy="697706"/>
            </a:xfrm>
            <a:prstGeom prst="rect">
              <a:avLst/>
            </a:prstGeom>
          </p:spPr>
        </p:pic>
      </p:grpSp>
      <p:sp>
        <p:nvSpPr>
          <p:cNvPr id="50" name="Rectangle 49">
            <a:extLst>
              <a:ext uri="{FF2B5EF4-FFF2-40B4-BE49-F238E27FC236}">
                <a16:creationId xmlns:a16="http://schemas.microsoft.com/office/drawing/2014/main" id="{548E2713-CABD-7164-7DF4-1A3FCD319FE8}"/>
              </a:ext>
            </a:extLst>
          </p:cNvPr>
          <p:cNvSpPr/>
          <p:nvPr/>
        </p:nvSpPr>
        <p:spPr>
          <a:xfrm>
            <a:off x="694094" y="2164688"/>
            <a:ext cx="4593431" cy="3378208"/>
          </a:xfrm>
          <a:prstGeom prst="rect">
            <a:avLst/>
          </a:prstGeom>
          <a:noFill/>
          <a:ln w="28575">
            <a:solidFill>
              <a:srgbClr val="00FF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5246A06-3DBC-76D7-24AE-9BE3AB7B4604}"/>
              </a:ext>
            </a:extLst>
          </p:cNvPr>
          <p:cNvSpPr txBox="1"/>
          <p:nvPr/>
        </p:nvSpPr>
        <p:spPr>
          <a:xfrm>
            <a:off x="2311261" y="2310103"/>
            <a:ext cx="13590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badi" panose="020B0604020104020204" pitchFamily="34" charset="0"/>
              </a:rPr>
              <a:t>Ledger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58F2A06D-AAEF-ED8E-6133-7C5BFF6C1C9B}"/>
              </a:ext>
            </a:extLst>
          </p:cNvPr>
          <p:cNvCxnSpPr/>
          <p:nvPr/>
        </p:nvCxnSpPr>
        <p:spPr>
          <a:xfrm>
            <a:off x="1057235" y="2724052"/>
            <a:ext cx="3867150" cy="0"/>
          </a:xfrm>
          <a:prstGeom prst="line">
            <a:avLst/>
          </a:prstGeom>
          <a:ln w="28575">
            <a:solidFill>
              <a:srgbClr val="00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3" name="Table 41">
            <a:extLst>
              <a:ext uri="{FF2B5EF4-FFF2-40B4-BE49-F238E27FC236}">
                <a16:creationId xmlns:a16="http://schemas.microsoft.com/office/drawing/2014/main" id="{A087628F-783C-C3BF-8F1C-4479A46797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2475401"/>
              </p:ext>
            </p:extLst>
          </p:nvPr>
        </p:nvGraphicFramePr>
        <p:xfrm>
          <a:off x="1072713" y="2861222"/>
          <a:ext cx="3867152" cy="37084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414340">
                  <a:extLst>
                    <a:ext uri="{9D8B030D-6E8A-4147-A177-3AD203B41FA5}">
                      <a16:colId xmlns:a16="http://schemas.microsoft.com/office/drawing/2014/main" val="529969344"/>
                    </a:ext>
                  </a:extLst>
                </a:gridCol>
                <a:gridCol w="1335881">
                  <a:extLst>
                    <a:ext uri="{9D8B030D-6E8A-4147-A177-3AD203B41FA5}">
                      <a16:colId xmlns:a16="http://schemas.microsoft.com/office/drawing/2014/main" val="4165621018"/>
                    </a:ext>
                  </a:extLst>
                </a:gridCol>
                <a:gridCol w="1150143">
                  <a:extLst>
                    <a:ext uri="{9D8B030D-6E8A-4147-A177-3AD203B41FA5}">
                      <a16:colId xmlns:a16="http://schemas.microsoft.com/office/drawing/2014/main" val="2028900302"/>
                    </a:ext>
                  </a:extLst>
                </a:gridCol>
                <a:gridCol w="966788">
                  <a:extLst>
                    <a:ext uri="{9D8B030D-6E8A-4147-A177-3AD203B41FA5}">
                      <a16:colId xmlns:a16="http://schemas.microsoft.com/office/drawing/2014/main" val="17624673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b="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#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from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to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amount</a:t>
                      </a:r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6061450"/>
                  </a:ext>
                </a:extLst>
              </a:tr>
            </a:tbl>
          </a:graphicData>
        </a:graphic>
      </p:graphicFrame>
      <p:graphicFrame>
        <p:nvGraphicFramePr>
          <p:cNvPr id="54" name="Table 53">
            <a:extLst>
              <a:ext uri="{FF2B5EF4-FFF2-40B4-BE49-F238E27FC236}">
                <a16:creationId xmlns:a16="http://schemas.microsoft.com/office/drawing/2014/main" id="{F3EC387D-6002-B2C5-274C-6E50872D25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1518627"/>
              </p:ext>
            </p:extLst>
          </p:nvPr>
        </p:nvGraphicFramePr>
        <p:xfrm>
          <a:off x="1026988" y="3236528"/>
          <a:ext cx="3876676" cy="400111"/>
        </p:xfrm>
        <a:graphic>
          <a:graphicData uri="http://schemas.openxmlformats.org/drawingml/2006/table">
            <a:tbl>
              <a:tblPr/>
              <a:tblGrid>
                <a:gridCol w="434321">
                  <a:extLst>
                    <a:ext uri="{9D8B030D-6E8A-4147-A177-3AD203B41FA5}">
                      <a16:colId xmlns:a16="http://schemas.microsoft.com/office/drawing/2014/main" val="3196073436"/>
                    </a:ext>
                  </a:extLst>
                </a:gridCol>
                <a:gridCol w="1326729">
                  <a:extLst>
                    <a:ext uri="{9D8B030D-6E8A-4147-A177-3AD203B41FA5}">
                      <a16:colId xmlns:a16="http://schemas.microsoft.com/office/drawing/2014/main" val="2046397748"/>
                    </a:ext>
                  </a:extLst>
                </a:gridCol>
                <a:gridCol w="1146457">
                  <a:extLst>
                    <a:ext uri="{9D8B030D-6E8A-4147-A177-3AD203B41FA5}">
                      <a16:colId xmlns:a16="http://schemas.microsoft.com/office/drawing/2014/main" val="2273406638"/>
                    </a:ext>
                  </a:extLst>
                </a:gridCol>
                <a:gridCol w="969169">
                  <a:extLst>
                    <a:ext uri="{9D8B030D-6E8A-4147-A177-3AD203B41FA5}">
                      <a16:colId xmlns:a16="http://schemas.microsoft.com/office/drawing/2014/main" val="3325124574"/>
                    </a:ext>
                  </a:extLst>
                </a:gridCol>
              </a:tblGrid>
              <a:tr h="400111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1</a:t>
                      </a:r>
                    </a:p>
                  </a:txBody>
                  <a:tcPr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nyc97</a:t>
                      </a:r>
                      <a:endParaRPr lang="en-US" dirty="0">
                        <a:solidFill>
                          <a:schemeClr val="bg1"/>
                        </a:solidFill>
                        <a:latin typeface="Abadi" panose="020B0604020104020204" pitchFamily="34" charset="0"/>
                      </a:endParaRPr>
                    </a:p>
                  </a:txBody>
                  <a:tcPr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xm835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2$</a:t>
                      </a:r>
                    </a:p>
                  </a:txBody>
                  <a:tcPr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mpd="sng">
                      <a:solidFill>
                        <a:srgbClr val="00FFFF"/>
                      </a:solidFill>
                      <a:prstDash val="soli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021517"/>
                  </a:ext>
                </a:extLst>
              </a:tr>
            </a:tbl>
          </a:graphicData>
        </a:graphic>
      </p:graphicFrame>
      <p:graphicFrame>
        <p:nvGraphicFramePr>
          <p:cNvPr id="55" name="Table 54">
            <a:extLst>
              <a:ext uri="{FF2B5EF4-FFF2-40B4-BE49-F238E27FC236}">
                <a16:creationId xmlns:a16="http://schemas.microsoft.com/office/drawing/2014/main" id="{973075E7-3B3E-EC47-3099-7986165929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3414066"/>
              </p:ext>
            </p:extLst>
          </p:nvPr>
        </p:nvGraphicFramePr>
        <p:xfrm>
          <a:off x="1033370" y="3686108"/>
          <a:ext cx="3876676" cy="400111"/>
        </p:xfrm>
        <a:graphic>
          <a:graphicData uri="http://schemas.openxmlformats.org/drawingml/2006/table">
            <a:tbl>
              <a:tblPr/>
              <a:tblGrid>
                <a:gridCol w="434321">
                  <a:extLst>
                    <a:ext uri="{9D8B030D-6E8A-4147-A177-3AD203B41FA5}">
                      <a16:colId xmlns:a16="http://schemas.microsoft.com/office/drawing/2014/main" val="3196073436"/>
                    </a:ext>
                  </a:extLst>
                </a:gridCol>
                <a:gridCol w="1326729">
                  <a:extLst>
                    <a:ext uri="{9D8B030D-6E8A-4147-A177-3AD203B41FA5}">
                      <a16:colId xmlns:a16="http://schemas.microsoft.com/office/drawing/2014/main" val="2046397748"/>
                    </a:ext>
                  </a:extLst>
                </a:gridCol>
                <a:gridCol w="1146457">
                  <a:extLst>
                    <a:ext uri="{9D8B030D-6E8A-4147-A177-3AD203B41FA5}">
                      <a16:colId xmlns:a16="http://schemas.microsoft.com/office/drawing/2014/main" val="2273406638"/>
                    </a:ext>
                  </a:extLst>
                </a:gridCol>
                <a:gridCol w="969169">
                  <a:extLst>
                    <a:ext uri="{9D8B030D-6E8A-4147-A177-3AD203B41FA5}">
                      <a16:colId xmlns:a16="http://schemas.microsoft.com/office/drawing/2014/main" val="3325124574"/>
                    </a:ext>
                  </a:extLst>
                </a:gridCol>
              </a:tblGrid>
              <a:tr h="400111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2</a:t>
                      </a:r>
                    </a:p>
                  </a:txBody>
                  <a:tcPr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17yyr</a:t>
                      </a:r>
                    </a:p>
                  </a:txBody>
                  <a:tcPr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err="1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ojs_t</a:t>
                      </a:r>
                      <a:endParaRPr lang="en-US" dirty="0">
                        <a:solidFill>
                          <a:schemeClr val="bg1"/>
                        </a:solidFill>
                        <a:latin typeface="Abadi" panose="020B0604020104020204" pitchFamily="34" charset="0"/>
                      </a:endParaRPr>
                    </a:p>
                  </a:txBody>
                  <a:tcPr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5$</a:t>
                      </a:r>
                    </a:p>
                  </a:txBody>
                  <a:tcPr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mpd="sng">
                      <a:solidFill>
                        <a:srgbClr val="00FFFF"/>
                      </a:solidFill>
                      <a:prstDash val="soli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021517"/>
                  </a:ext>
                </a:extLst>
              </a:tr>
            </a:tbl>
          </a:graphicData>
        </a:graphic>
      </p:graphicFrame>
      <p:graphicFrame>
        <p:nvGraphicFramePr>
          <p:cNvPr id="56" name="Table 55">
            <a:extLst>
              <a:ext uri="{FF2B5EF4-FFF2-40B4-BE49-F238E27FC236}">
                <a16:creationId xmlns:a16="http://schemas.microsoft.com/office/drawing/2014/main" id="{0F192EC2-C932-3D73-B78E-C6E957C8AC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565155"/>
              </p:ext>
            </p:extLst>
          </p:nvPr>
        </p:nvGraphicFramePr>
        <p:xfrm>
          <a:off x="1026988" y="4142145"/>
          <a:ext cx="3876676" cy="400111"/>
        </p:xfrm>
        <a:graphic>
          <a:graphicData uri="http://schemas.openxmlformats.org/drawingml/2006/table">
            <a:tbl>
              <a:tblPr/>
              <a:tblGrid>
                <a:gridCol w="434321">
                  <a:extLst>
                    <a:ext uri="{9D8B030D-6E8A-4147-A177-3AD203B41FA5}">
                      <a16:colId xmlns:a16="http://schemas.microsoft.com/office/drawing/2014/main" val="3196073436"/>
                    </a:ext>
                  </a:extLst>
                </a:gridCol>
                <a:gridCol w="1326729">
                  <a:extLst>
                    <a:ext uri="{9D8B030D-6E8A-4147-A177-3AD203B41FA5}">
                      <a16:colId xmlns:a16="http://schemas.microsoft.com/office/drawing/2014/main" val="2046397748"/>
                    </a:ext>
                  </a:extLst>
                </a:gridCol>
                <a:gridCol w="1146457">
                  <a:extLst>
                    <a:ext uri="{9D8B030D-6E8A-4147-A177-3AD203B41FA5}">
                      <a16:colId xmlns:a16="http://schemas.microsoft.com/office/drawing/2014/main" val="2273406638"/>
                    </a:ext>
                  </a:extLst>
                </a:gridCol>
                <a:gridCol w="969169">
                  <a:extLst>
                    <a:ext uri="{9D8B030D-6E8A-4147-A177-3AD203B41FA5}">
                      <a16:colId xmlns:a16="http://schemas.microsoft.com/office/drawing/2014/main" val="3325124574"/>
                    </a:ext>
                  </a:extLst>
                </a:gridCol>
              </a:tblGrid>
              <a:tr h="400111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3</a:t>
                      </a:r>
                    </a:p>
                  </a:txBody>
                  <a:tcPr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17yyr</a:t>
                      </a:r>
                    </a:p>
                  </a:txBody>
                  <a:tcPr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112_r9</a:t>
                      </a:r>
                    </a:p>
                  </a:txBody>
                  <a:tcPr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1$</a:t>
                      </a:r>
                    </a:p>
                  </a:txBody>
                  <a:tcPr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mpd="sng">
                      <a:solidFill>
                        <a:srgbClr val="00FFFF"/>
                      </a:solidFill>
                      <a:prstDash val="soli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021517"/>
                  </a:ext>
                </a:extLst>
              </a:tr>
            </a:tbl>
          </a:graphicData>
        </a:graphic>
      </p:graphicFrame>
      <p:graphicFrame>
        <p:nvGraphicFramePr>
          <p:cNvPr id="57" name="Table 56">
            <a:extLst>
              <a:ext uri="{FF2B5EF4-FFF2-40B4-BE49-F238E27FC236}">
                <a16:creationId xmlns:a16="http://schemas.microsoft.com/office/drawing/2014/main" id="{F2B16EBA-D38C-C92A-A4DD-3C75C5AAA9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2886641"/>
              </p:ext>
            </p:extLst>
          </p:nvPr>
        </p:nvGraphicFramePr>
        <p:xfrm>
          <a:off x="1026988" y="4604752"/>
          <a:ext cx="3876676" cy="400111"/>
        </p:xfrm>
        <a:graphic>
          <a:graphicData uri="http://schemas.openxmlformats.org/drawingml/2006/table">
            <a:tbl>
              <a:tblPr/>
              <a:tblGrid>
                <a:gridCol w="434321">
                  <a:extLst>
                    <a:ext uri="{9D8B030D-6E8A-4147-A177-3AD203B41FA5}">
                      <a16:colId xmlns:a16="http://schemas.microsoft.com/office/drawing/2014/main" val="3196073436"/>
                    </a:ext>
                  </a:extLst>
                </a:gridCol>
                <a:gridCol w="1326729">
                  <a:extLst>
                    <a:ext uri="{9D8B030D-6E8A-4147-A177-3AD203B41FA5}">
                      <a16:colId xmlns:a16="http://schemas.microsoft.com/office/drawing/2014/main" val="2046397748"/>
                    </a:ext>
                  </a:extLst>
                </a:gridCol>
                <a:gridCol w="1146457">
                  <a:extLst>
                    <a:ext uri="{9D8B030D-6E8A-4147-A177-3AD203B41FA5}">
                      <a16:colId xmlns:a16="http://schemas.microsoft.com/office/drawing/2014/main" val="2273406638"/>
                    </a:ext>
                  </a:extLst>
                </a:gridCol>
                <a:gridCol w="969169">
                  <a:extLst>
                    <a:ext uri="{9D8B030D-6E8A-4147-A177-3AD203B41FA5}">
                      <a16:colId xmlns:a16="http://schemas.microsoft.com/office/drawing/2014/main" val="3325124574"/>
                    </a:ext>
                  </a:extLst>
                </a:gridCol>
              </a:tblGrid>
              <a:tr h="400111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4</a:t>
                      </a:r>
                    </a:p>
                  </a:txBody>
                  <a:tcPr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gov89</a:t>
                      </a:r>
                    </a:p>
                  </a:txBody>
                  <a:tcPr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nyc97</a:t>
                      </a:r>
                    </a:p>
                  </a:txBody>
                  <a:tcPr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8$</a:t>
                      </a:r>
                    </a:p>
                  </a:txBody>
                  <a:tcPr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mpd="sng">
                      <a:solidFill>
                        <a:srgbClr val="00FFFF"/>
                      </a:solidFill>
                      <a:prstDash val="soli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021517"/>
                  </a:ext>
                </a:extLst>
              </a:tr>
            </a:tbl>
          </a:graphicData>
        </a:graphic>
      </p:graphicFrame>
      <p:graphicFrame>
        <p:nvGraphicFramePr>
          <p:cNvPr id="58" name="Table 57">
            <a:extLst>
              <a:ext uri="{FF2B5EF4-FFF2-40B4-BE49-F238E27FC236}">
                <a16:creationId xmlns:a16="http://schemas.microsoft.com/office/drawing/2014/main" id="{BE56D0E1-8746-C106-0589-E67AE07D54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4281980"/>
              </p:ext>
            </p:extLst>
          </p:nvPr>
        </p:nvGraphicFramePr>
        <p:xfrm>
          <a:off x="1020782" y="5055713"/>
          <a:ext cx="3876676" cy="400111"/>
        </p:xfrm>
        <a:graphic>
          <a:graphicData uri="http://schemas.openxmlformats.org/drawingml/2006/table">
            <a:tbl>
              <a:tblPr/>
              <a:tblGrid>
                <a:gridCol w="434321">
                  <a:extLst>
                    <a:ext uri="{9D8B030D-6E8A-4147-A177-3AD203B41FA5}">
                      <a16:colId xmlns:a16="http://schemas.microsoft.com/office/drawing/2014/main" val="3196073436"/>
                    </a:ext>
                  </a:extLst>
                </a:gridCol>
                <a:gridCol w="1326729">
                  <a:extLst>
                    <a:ext uri="{9D8B030D-6E8A-4147-A177-3AD203B41FA5}">
                      <a16:colId xmlns:a16="http://schemas.microsoft.com/office/drawing/2014/main" val="2046397748"/>
                    </a:ext>
                  </a:extLst>
                </a:gridCol>
                <a:gridCol w="1146457">
                  <a:extLst>
                    <a:ext uri="{9D8B030D-6E8A-4147-A177-3AD203B41FA5}">
                      <a16:colId xmlns:a16="http://schemas.microsoft.com/office/drawing/2014/main" val="2273406638"/>
                    </a:ext>
                  </a:extLst>
                </a:gridCol>
                <a:gridCol w="969169">
                  <a:extLst>
                    <a:ext uri="{9D8B030D-6E8A-4147-A177-3AD203B41FA5}">
                      <a16:colId xmlns:a16="http://schemas.microsoft.com/office/drawing/2014/main" val="3325124574"/>
                    </a:ext>
                  </a:extLst>
                </a:gridCol>
              </a:tblGrid>
              <a:tr h="400111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…</a:t>
                      </a:r>
                    </a:p>
                  </a:txBody>
                  <a:tcPr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…</a:t>
                      </a:r>
                    </a:p>
                  </a:txBody>
                  <a:tcPr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…</a:t>
                      </a:r>
                    </a:p>
                  </a:txBody>
                  <a:tcPr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…</a:t>
                      </a:r>
                    </a:p>
                  </a:txBody>
                  <a:tcPr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mpd="sng">
                      <a:solidFill>
                        <a:srgbClr val="00FFFF"/>
                      </a:solidFill>
                      <a:prstDash val="soli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021517"/>
                  </a:ext>
                </a:extLst>
              </a:tr>
            </a:tbl>
          </a:graphicData>
        </a:graphic>
      </p:graphicFrame>
      <p:grpSp>
        <p:nvGrpSpPr>
          <p:cNvPr id="59" name="Group 58">
            <a:extLst>
              <a:ext uri="{FF2B5EF4-FFF2-40B4-BE49-F238E27FC236}">
                <a16:creationId xmlns:a16="http://schemas.microsoft.com/office/drawing/2014/main" id="{00FC8608-94D5-CA8C-186A-761D3AFD6F38}"/>
              </a:ext>
            </a:extLst>
          </p:cNvPr>
          <p:cNvGrpSpPr/>
          <p:nvPr/>
        </p:nvGrpSpPr>
        <p:grpSpPr>
          <a:xfrm>
            <a:off x="5471742" y="2487990"/>
            <a:ext cx="1807493" cy="2549881"/>
            <a:chOff x="9039044" y="1235870"/>
            <a:chExt cx="1807493" cy="2549881"/>
          </a:xfrm>
        </p:grpSpPr>
        <p:pic>
          <p:nvPicPr>
            <p:cNvPr id="60" name="Graphic 59" descr="User outline">
              <a:extLst>
                <a:ext uri="{FF2B5EF4-FFF2-40B4-BE49-F238E27FC236}">
                  <a16:creationId xmlns:a16="http://schemas.microsoft.com/office/drawing/2014/main" id="{40BAC89F-463D-A638-8CDC-A9C2B5265D6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039044" y="1978258"/>
              <a:ext cx="1807493" cy="1807493"/>
            </a:xfrm>
            <a:prstGeom prst="rect">
              <a:avLst/>
            </a:prstGeom>
          </p:spPr>
        </p:pic>
        <p:pic>
          <p:nvPicPr>
            <p:cNvPr id="61" name="Graphic 60" descr="Crown with solid fill">
              <a:extLst>
                <a:ext uri="{FF2B5EF4-FFF2-40B4-BE49-F238E27FC236}">
                  <a16:creationId xmlns:a16="http://schemas.microsoft.com/office/drawing/2014/main" id="{7B90B185-E580-098B-E4BA-5DBA381ABCD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424524" y="1235870"/>
              <a:ext cx="1036534" cy="1036534"/>
            </a:xfrm>
            <a:prstGeom prst="rect">
              <a:avLst/>
            </a:prstGeom>
          </p:spPr>
        </p:pic>
      </p:grp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40077FE2-FAE9-2ADC-AD12-913A37390277}"/>
              </a:ext>
            </a:extLst>
          </p:cNvPr>
          <p:cNvCxnSpPr>
            <a:cxnSpLocks/>
          </p:cNvCxnSpPr>
          <p:nvPr/>
        </p:nvCxnSpPr>
        <p:spPr>
          <a:xfrm flipV="1">
            <a:off x="7336226" y="2122588"/>
            <a:ext cx="1736379" cy="877787"/>
          </a:xfrm>
          <a:prstGeom prst="straightConnector1">
            <a:avLst/>
          </a:prstGeom>
          <a:ln w="19050">
            <a:solidFill>
              <a:srgbClr val="CCCCFF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11C40D93-3961-E4AB-A066-AB6766EC57F7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7543810" y="2547472"/>
            <a:ext cx="2188706" cy="801743"/>
          </a:xfrm>
          <a:prstGeom prst="straightConnector1">
            <a:avLst/>
          </a:prstGeom>
          <a:ln w="19050">
            <a:solidFill>
              <a:srgbClr val="CCCCFF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044A54A2-DBB5-A475-BA13-E6E4BAF1D929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7615657" y="3562876"/>
            <a:ext cx="2471795" cy="175468"/>
          </a:xfrm>
          <a:prstGeom prst="straightConnector1">
            <a:avLst/>
          </a:prstGeom>
          <a:ln w="19050">
            <a:solidFill>
              <a:srgbClr val="CCCCFF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AB4496CD-4182-93EE-8390-DA86610F2535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7605226" y="4147355"/>
            <a:ext cx="2492347" cy="424884"/>
          </a:xfrm>
          <a:prstGeom prst="straightConnector1">
            <a:avLst/>
          </a:prstGeom>
          <a:ln w="19050">
            <a:solidFill>
              <a:srgbClr val="CCCCFF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5F9FD20A-D917-E21F-54E5-8CFFB7DC2A3A}"/>
              </a:ext>
            </a:extLst>
          </p:cNvPr>
          <p:cNvCxnSpPr>
            <a:cxnSpLocks/>
          </p:cNvCxnSpPr>
          <p:nvPr/>
        </p:nvCxnSpPr>
        <p:spPr>
          <a:xfrm>
            <a:off x="7572853" y="4623483"/>
            <a:ext cx="2199923" cy="888329"/>
          </a:xfrm>
          <a:prstGeom prst="straightConnector1">
            <a:avLst/>
          </a:prstGeom>
          <a:ln w="19050">
            <a:solidFill>
              <a:srgbClr val="CCCCFF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DE5404AB-653D-F8DA-9984-F15B923028FF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7336226" y="4956663"/>
            <a:ext cx="1826539" cy="1380130"/>
          </a:xfrm>
          <a:prstGeom prst="straightConnector1">
            <a:avLst/>
          </a:prstGeom>
          <a:ln w="19050">
            <a:solidFill>
              <a:srgbClr val="CCCCFF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F5B1E281-F717-7EAB-3FA2-573CB0F611E6}"/>
              </a:ext>
            </a:extLst>
          </p:cNvPr>
          <p:cNvSpPr txBox="1"/>
          <p:nvPr/>
        </p:nvSpPr>
        <p:spPr>
          <a:xfrm>
            <a:off x="629025" y="5888622"/>
            <a:ext cx="609719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Abadi" panose="020B0604020104020204" pitchFamily="34" charset="0"/>
              </a:rPr>
              <a:t>It is easy to achieve </a:t>
            </a:r>
            <a:r>
              <a:rPr lang="en-US" sz="1800" dirty="0">
                <a:solidFill>
                  <a:srgbClr val="00FF99"/>
                </a:solidFill>
                <a:latin typeface="Abadi" panose="020B0604020104020204" pitchFamily="34" charset="0"/>
              </a:rPr>
              <a:t>consensus</a:t>
            </a:r>
            <a:r>
              <a:rPr lang="en-US" sz="1800" dirty="0">
                <a:solidFill>
                  <a:schemeClr val="bg1"/>
                </a:solidFill>
                <a:latin typeface="Abadi" panose="020B0604020104020204" pitchFamily="34" charset="0"/>
              </a:rPr>
              <a:t> through a trusted center that decides everything.</a:t>
            </a:r>
          </a:p>
        </p:txBody>
      </p:sp>
    </p:spTree>
    <p:extLst>
      <p:ext uri="{BB962C8B-B14F-4D97-AF65-F5344CB8AC3E}">
        <p14:creationId xmlns:p14="http://schemas.microsoft.com/office/powerpoint/2010/main" val="33246256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C2723-1A9A-4F0C-9EBA-A414EA578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70744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  <a:latin typeface="Abadi" panose="020B0604020104020204" pitchFamily="34" charset="0"/>
              </a:rPr>
              <a:t>The Blockchain Solution</a:t>
            </a:r>
            <a:endParaRPr lang="en-US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C81DD75E-E5B8-4CEE-9871-28DB3C2D20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1224" y="2356653"/>
            <a:ext cx="8640381" cy="5325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9011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C2723-1A9A-4F0C-9EBA-A414EA578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70744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  <a:latin typeface="Abadi" panose="020B0604020104020204" pitchFamily="34" charset="0"/>
              </a:rPr>
              <a:t>The Blockchain Solution</a:t>
            </a:r>
            <a:endParaRPr lang="en-US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77F89A-BF49-0EB3-D3A2-5FE4026F7395}"/>
              </a:ext>
            </a:extLst>
          </p:cNvPr>
          <p:cNvSpPr txBox="1"/>
          <p:nvPr/>
        </p:nvSpPr>
        <p:spPr>
          <a:xfrm>
            <a:off x="838200" y="1413304"/>
            <a:ext cx="1180713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u="sng" dirty="0">
                <a:solidFill>
                  <a:schemeClr val="bg1"/>
                </a:solidFill>
                <a:latin typeface="Abadi" panose="020B0604020104020204" pitchFamily="34" charset="0"/>
              </a:rPr>
              <a:t>Main Idea:</a:t>
            </a:r>
            <a:r>
              <a:rPr lang="en-US" sz="2400" dirty="0">
                <a:solidFill>
                  <a:schemeClr val="bg1"/>
                </a:solidFill>
                <a:latin typeface="Abadi" panose="020B0604020104020204" pitchFamily="34" charset="0"/>
              </a:rPr>
              <a:t> </a:t>
            </a:r>
          </a:p>
          <a:p>
            <a:endParaRPr lang="en-US" sz="2400" dirty="0">
              <a:solidFill>
                <a:schemeClr val="bg1"/>
              </a:solidFill>
              <a:latin typeface="Abadi" panose="020B0604020104020204" pitchFamily="34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Abadi" panose="020B0604020104020204" pitchFamily="34" charset="0"/>
              </a:rPr>
              <a:t>- Update the state in rounds (aka blocks), few updates at a time.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7C25747-7F92-3F93-D6C1-B16DB95FF1DF}"/>
              </a:ext>
            </a:extLst>
          </p:cNvPr>
          <p:cNvSpPr/>
          <p:nvPr/>
        </p:nvSpPr>
        <p:spPr>
          <a:xfrm>
            <a:off x="2656890" y="2886877"/>
            <a:ext cx="1898728" cy="1357491"/>
          </a:xfrm>
          <a:prstGeom prst="rect">
            <a:avLst/>
          </a:prstGeom>
          <a:noFill/>
          <a:ln w="28575">
            <a:solidFill>
              <a:srgbClr val="00FF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Abadi" panose="020B0604020104020204" pitchFamily="34" charset="0"/>
            </a:endParaRPr>
          </a:p>
          <a:p>
            <a:pPr algn="ctr"/>
            <a:r>
              <a:rPr lang="en-US" dirty="0">
                <a:solidFill>
                  <a:schemeClr val="bg1"/>
                </a:solidFill>
                <a:latin typeface="Abadi" panose="020B0604020104020204" pitchFamily="34" charset="0"/>
              </a:rPr>
              <a:t>Initial State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A024D9-5C90-89A7-D760-3DD56798C258}"/>
              </a:ext>
            </a:extLst>
          </p:cNvPr>
          <p:cNvSpPr txBox="1"/>
          <p:nvPr/>
        </p:nvSpPr>
        <p:spPr>
          <a:xfrm>
            <a:off x="2981963" y="2886005"/>
            <a:ext cx="13590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badi" panose="020B0604020104020204" pitchFamily="34" charset="0"/>
              </a:rPr>
              <a:t>Block #1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2EEF65C-B4DA-8AED-4009-7433AFF4C0C2}"/>
              </a:ext>
            </a:extLst>
          </p:cNvPr>
          <p:cNvCxnSpPr>
            <a:cxnSpLocks/>
          </p:cNvCxnSpPr>
          <p:nvPr/>
        </p:nvCxnSpPr>
        <p:spPr>
          <a:xfrm>
            <a:off x="2738297" y="3268530"/>
            <a:ext cx="1722644" cy="0"/>
          </a:xfrm>
          <a:prstGeom prst="line">
            <a:avLst/>
          </a:prstGeom>
          <a:ln w="28575">
            <a:solidFill>
              <a:srgbClr val="00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FCB276F9-1D90-FA01-BE41-6900EE59DEF7}"/>
              </a:ext>
            </a:extLst>
          </p:cNvPr>
          <p:cNvSpPr/>
          <p:nvPr/>
        </p:nvSpPr>
        <p:spPr>
          <a:xfrm>
            <a:off x="5123335" y="2886877"/>
            <a:ext cx="1877412" cy="1357491"/>
          </a:xfrm>
          <a:prstGeom prst="rect">
            <a:avLst/>
          </a:prstGeom>
          <a:noFill/>
          <a:ln w="28575">
            <a:solidFill>
              <a:srgbClr val="00FF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007CBED2-D70B-6F94-72CD-EFAC510C49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7389989"/>
              </p:ext>
            </p:extLst>
          </p:nvPr>
        </p:nvGraphicFramePr>
        <p:xfrm>
          <a:off x="5213290" y="3247435"/>
          <a:ext cx="1588504" cy="325276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560994">
                  <a:extLst>
                    <a:ext uri="{9D8B030D-6E8A-4147-A177-3AD203B41FA5}">
                      <a16:colId xmlns:a16="http://schemas.microsoft.com/office/drawing/2014/main" val="1787310592"/>
                    </a:ext>
                  </a:extLst>
                </a:gridCol>
                <a:gridCol w="1027510">
                  <a:extLst>
                    <a:ext uri="{9D8B030D-6E8A-4147-A177-3AD203B41FA5}">
                      <a16:colId xmlns:a16="http://schemas.microsoft.com/office/drawing/2014/main" val="1806386922"/>
                    </a:ext>
                  </a:extLst>
                </a:gridCol>
              </a:tblGrid>
              <a:tr h="325276">
                <a:tc>
                  <a:txBody>
                    <a:bodyPr/>
                    <a:lstStyle/>
                    <a:p>
                      <a:pPr algn="l"/>
                      <a:r>
                        <a:rPr lang="en-US" sz="1200" b="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from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content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6373703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61CD6506-C0FA-16D7-FA01-E5159F738B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8139114"/>
              </p:ext>
            </p:extLst>
          </p:nvPr>
        </p:nvGraphicFramePr>
        <p:xfrm>
          <a:off x="5249509" y="3511760"/>
          <a:ext cx="1656660" cy="274320"/>
        </p:xfrm>
        <a:graphic>
          <a:graphicData uri="http://schemas.openxmlformats.org/drawingml/2006/table">
            <a:tbl>
              <a:tblPr/>
              <a:tblGrid>
                <a:gridCol w="669556">
                  <a:extLst>
                    <a:ext uri="{9D8B030D-6E8A-4147-A177-3AD203B41FA5}">
                      <a16:colId xmlns:a16="http://schemas.microsoft.com/office/drawing/2014/main" val="2273406638"/>
                    </a:ext>
                  </a:extLst>
                </a:gridCol>
                <a:gridCol w="987104">
                  <a:extLst>
                    <a:ext uri="{9D8B030D-6E8A-4147-A177-3AD203B41FA5}">
                      <a16:colId xmlns:a16="http://schemas.microsoft.com/office/drawing/2014/main" val="3325124574"/>
                    </a:ext>
                  </a:extLst>
                </a:gridCol>
              </a:tblGrid>
              <a:tr h="255939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xm835</a:t>
                      </a:r>
                    </a:p>
                  </a:txBody>
                  <a:tcPr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update </a:t>
                      </a:r>
                    </a:p>
                  </a:txBody>
                  <a:tcPr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mpd="sng">
                      <a:solidFill>
                        <a:srgbClr val="00FFFF"/>
                      </a:solidFill>
                      <a:prstDash val="soli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021517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8E55815C-1E06-E851-ACC3-B3D60F2B24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1785566"/>
              </p:ext>
            </p:extLst>
          </p:nvPr>
        </p:nvGraphicFramePr>
        <p:xfrm>
          <a:off x="5258441" y="3843283"/>
          <a:ext cx="1656660" cy="274320"/>
        </p:xfrm>
        <a:graphic>
          <a:graphicData uri="http://schemas.openxmlformats.org/drawingml/2006/table">
            <a:tbl>
              <a:tblPr/>
              <a:tblGrid>
                <a:gridCol w="660624">
                  <a:extLst>
                    <a:ext uri="{9D8B030D-6E8A-4147-A177-3AD203B41FA5}">
                      <a16:colId xmlns:a16="http://schemas.microsoft.com/office/drawing/2014/main" val="2273406638"/>
                    </a:ext>
                  </a:extLst>
                </a:gridCol>
                <a:gridCol w="996036">
                  <a:extLst>
                    <a:ext uri="{9D8B030D-6E8A-4147-A177-3AD203B41FA5}">
                      <a16:colId xmlns:a16="http://schemas.microsoft.com/office/drawing/2014/main" val="3325124574"/>
                    </a:ext>
                  </a:extLst>
                </a:gridCol>
              </a:tblGrid>
              <a:tr h="255939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17yyr</a:t>
                      </a:r>
                    </a:p>
                  </a:txBody>
                  <a:tcPr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update </a:t>
                      </a:r>
                    </a:p>
                  </a:txBody>
                  <a:tcPr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mpd="sng">
                      <a:solidFill>
                        <a:srgbClr val="00FFFF"/>
                      </a:solidFill>
                      <a:prstDash val="soli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021517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0B0EC330-FC6D-3A12-A818-1819174A174B}"/>
              </a:ext>
            </a:extLst>
          </p:cNvPr>
          <p:cNvSpPr txBox="1"/>
          <p:nvPr/>
        </p:nvSpPr>
        <p:spPr>
          <a:xfrm>
            <a:off x="5442695" y="2887329"/>
            <a:ext cx="13590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badi" panose="020B0604020104020204" pitchFamily="34" charset="0"/>
              </a:rPr>
              <a:t>Block #2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A1C7410-04AF-1182-18C0-0A51DF4B22A7}"/>
              </a:ext>
            </a:extLst>
          </p:cNvPr>
          <p:cNvCxnSpPr>
            <a:cxnSpLocks/>
          </p:cNvCxnSpPr>
          <p:nvPr/>
        </p:nvCxnSpPr>
        <p:spPr>
          <a:xfrm>
            <a:off x="5199029" y="3269854"/>
            <a:ext cx="1722644" cy="0"/>
          </a:xfrm>
          <a:prstGeom prst="line">
            <a:avLst/>
          </a:prstGeom>
          <a:ln w="28575">
            <a:solidFill>
              <a:srgbClr val="00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7F5B52C-6D07-B7C0-709E-2AC66CC1390E}"/>
              </a:ext>
            </a:extLst>
          </p:cNvPr>
          <p:cNvCxnSpPr>
            <a:cxnSpLocks/>
            <a:stCxn id="4" idx="3"/>
            <a:endCxn id="7" idx="1"/>
          </p:cNvCxnSpPr>
          <p:nvPr/>
        </p:nvCxnSpPr>
        <p:spPr>
          <a:xfrm>
            <a:off x="4555618" y="3565623"/>
            <a:ext cx="567717" cy="0"/>
          </a:xfrm>
          <a:prstGeom prst="straightConnector1">
            <a:avLst/>
          </a:prstGeom>
          <a:ln w="38100">
            <a:solidFill>
              <a:srgbClr val="00FFFF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61A2A7CF-0E22-3B9E-A50B-019A4D20FEB3}"/>
              </a:ext>
            </a:extLst>
          </p:cNvPr>
          <p:cNvSpPr/>
          <p:nvPr/>
        </p:nvSpPr>
        <p:spPr>
          <a:xfrm>
            <a:off x="7568464" y="2893965"/>
            <a:ext cx="1877412" cy="1357491"/>
          </a:xfrm>
          <a:prstGeom prst="rect">
            <a:avLst/>
          </a:prstGeom>
          <a:noFill/>
          <a:ln w="28575">
            <a:solidFill>
              <a:srgbClr val="00FF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BABE7777-EDC9-F0AB-13ED-83D154AAC1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2314046"/>
              </p:ext>
            </p:extLst>
          </p:nvPr>
        </p:nvGraphicFramePr>
        <p:xfrm>
          <a:off x="7658419" y="3254523"/>
          <a:ext cx="1588504" cy="325276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560994">
                  <a:extLst>
                    <a:ext uri="{9D8B030D-6E8A-4147-A177-3AD203B41FA5}">
                      <a16:colId xmlns:a16="http://schemas.microsoft.com/office/drawing/2014/main" val="1787310592"/>
                    </a:ext>
                  </a:extLst>
                </a:gridCol>
                <a:gridCol w="1027510">
                  <a:extLst>
                    <a:ext uri="{9D8B030D-6E8A-4147-A177-3AD203B41FA5}">
                      <a16:colId xmlns:a16="http://schemas.microsoft.com/office/drawing/2014/main" val="1806386922"/>
                    </a:ext>
                  </a:extLst>
                </a:gridCol>
              </a:tblGrid>
              <a:tr h="325276">
                <a:tc>
                  <a:txBody>
                    <a:bodyPr/>
                    <a:lstStyle/>
                    <a:p>
                      <a:pPr algn="l"/>
                      <a:r>
                        <a:rPr lang="en-US" sz="1200" b="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from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content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6373703"/>
                  </a:ext>
                </a:extLst>
              </a:tr>
            </a:tbl>
          </a:graphicData>
        </a:graphic>
      </p:graphicFrame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7CF71C0F-679C-3B14-F76A-202BE93745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8005690"/>
              </p:ext>
            </p:extLst>
          </p:nvPr>
        </p:nvGraphicFramePr>
        <p:xfrm>
          <a:off x="7694638" y="3518848"/>
          <a:ext cx="1656660" cy="274320"/>
        </p:xfrm>
        <a:graphic>
          <a:graphicData uri="http://schemas.openxmlformats.org/drawingml/2006/table">
            <a:tbl>
              <a:tblPr/>
              <a:tblGrid>
                <a:gridCol w="669556">
                  <a:extLst>
                    <a:ext uri="{9D8B030D-6E8A-4147-A177-3AD203B41FA5}">
                      <a16:colId xmlns:a16="http://schemas.microsoft.com/office/drawing/2014/main" val="2273406638"/>
                    </a:ext>
                  </a:extLst>
                </a:gridCol>
                <a:gridCol w="987104">
                  <a:extLst>
                    <a:ext uri="{9D8B030D-6E8A-4147-A177-3AD203B41FA5}">
                      <a16:colId xmlns:a16="http://schemas.microsoft.com/office/drawing/2014/main" val="3325124574"/>
                    </a:ext>
                  </a:extLst>
                </a:gridCol>
              </a:tblGrid>
              <a:tr h="255939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lero_7</a:t>
                      </a:r>
                    </a:p>
                  </a:txBody>
                  <a:tcPr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update </a:t>
                      </a:r>
                    </a:p>
                  </a:txBody>
                  <a:tcPr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mpd="sng">
                      <a:solidFill>
                        <a:srgbClr val="00FFFF"/>
                      </a:solidFill>
                      <a:prstDash val="soli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021517"/>
                  </a:ext>
                </a:extLst>
              </a:tr>
            </a:tbl>
          </a:graphicData>
        </a:graphic>
      </p:graphicFrame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DA108B5F-A8D1-47AF-8803-1703AADB87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9248211"/>
              </p:ext>
            </p:extLst>
          </p:nvPr>
        </p:nvGraphicFramePr>
        <p:xfrm>
          <a:off x="7703570" y="3850371"/>
          <a:ext cx="1656660" cy="274320"/>
        </p:xfrm>
        <a:graphic>
          <a:graphicData uri="http://schemas.openxmlformats.org/drawingml/2006/table">
            <a:tbl>
              <a:tblPr/>
              <a:tblGrid>
                <a:gridCol w="660624">
                  <a:extLst>
                    <a:ext uri="{9D8B030D-6E8A-4147-A177-3AD203B41FA5}">
                      <a16:colId xmlns:a16="http://schemas.microsoft.com/office/drawing/2014/main" val="2273406638"/>
                    </a:ext>
                  </a:extLst>
                </a:gridCol>
                <a:gridCol w="996036">
                  <a:extLst>
                    <a:ext uri="{9D8B030D-6E8A-4147-A177-3AD203B41FA5}">
                      <a16:colId xmlns:a16="http://schemas.microsoft.com/office/drawing/2014/main" val="3325124574"/>
                    </a:ext>
                  </a:extLst>
                </a:gridCol>
              </a:tblGrid>
              <a:tr h="255939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jfkr87</a:t>
                      </a:r>
                    </a:p>
                  </a:txBody>
                  <a:tcPr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update </a:t>
                      </a:r>
                    </a:p>
                  </a:txBody>
                  <a:tcPr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mpd="sng">
                      <a:solidFill>
                        <a:srgbClr val="00FFFF"/>
                      </a:solidFill>
                      <a:prstDash val="soli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021517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FDC29181-ADC1-577B-9517-2EDB52079EA3}"/>
              </a:ext>
            </a:extLst>
          </p:cNvPr>
          <p:cNvSpPr txBox="1"/>
          <p:nvPr/>
        </p:nvSpPr>
        <p:spPr>
          <a:xfrm>
            <a:off x="7887824" y="2894417"/>
            <a:ext cx="13590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badi" panose="020B0604020104020204" pitchFamily="34" charset="0"/>
              </a:rPr>
              <a:t>Block #3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16328BB-2EDE-BF9A-147B-F4231C1C26CB}"/>
              </a:ext>
            </a:extLst>
          </p:cNvPr>
          <p:cNvCxnSpPr>
            <a:cxnSpLocks/>
          </p:cNvCxnSpPr>
          <p:nvPr/>
        </p:nvCxnSpPr>
        <p:spPr>
          <a:xfrm>
            <a:off x="7644158" y="3276942"/>
            <a:ext cx="1722644" cy="0"/>
          </a:xfrm>
          <a:prstGeom prst="line">
            <a:avLst/>
          </a:prstGeom>
          <a:ln w="28575">
            <a:solidFill>
              <a:srgbClr val="00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8A024D2-AE21-7242-D393-1124BF5E205B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7000747" y="3572711"/>
            <a:ext cx="567717" cy="0"/>
          </a:xfrm>
          <a:prstGeom prst="straightConnector1">
            <a:avLst/>
          </a:prstGeom>
          <a:ln w="38100">
            <a:solidFill>
              <a:srgbClr val="00FFFF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51F0593-9B71-FF39-D832-DEC4D4D94B20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9445876" y="3572711"/>
            <a:ext cx="567717" cy="0"/>
          </a:xfrm>
          <a:prstGeom prst="straightConnector1">
            <a:avLst/>
          </a:prstGeom>
          <a:ln w="38100">
            <a:solidFill>
              <a:srgbClr val="00FFFF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312295B3-8694-A918-91A6-FE2D8E6CF0CB}"/>
              </a:ext>
            </a:extLst>
          </p:cNvPr>
          <p:cNvSpPr txBox="1"/>
          <p:nvPr/>
        </p:nvSpPr>
        <p:spPr>
          <a:xfrm>
            <a:off x="838200" y="4772700"/>
            <a:ext cx="1024175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badi" panose="020B0604020104020204" pitchFamily="34" charset="0"/>
              </a:rPr>
              <a:t>-  At every round, a new random </a:t>
            </a:r>
            <a:r>
              <a:rPr lang="en-US" sz="2400" dirty="0">
                <a:solidFill>
                  <a:srgbClr val="FFFF00"/>
                </a:solidFill>
                <a:latin typeface="Abadi" panose="020B0604020104020204" pitchFamily="34" charset="0"/>
              </a:rPr>
              <a:t>leader</a:t>
            </a:r>
            <a:r>
              <a:rPr lang="en-US" sz="2400" dirty="0">
                <a:solidFill>
                  <a:schemeClr val="bg1"/>
                </a:solidFill>
                <a:latin typeface="Abadi" panose="020B0604020104020204" pitchFamily="34" charset="0"/>
              </a:rPr>
              <a:t> is chosen to create the new block.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99A6EBC-53C6-F71B-064B-91EE42964873}"/>
              </a:ext>
            </a:extLst>
          </p:cNvPr>
          <p:cNvSpPr txBox="1"/>
          <p:nvPr/>
        </p:nvSpPr>
        <p:spPr>
          <a:xfrm>
            <a:off x="838200" y="5331767"/>
            <a:ext cx="970597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badi" panose="020B0604020104020204" pitchFamily="34" charset="0"/>
              </a:rPr>
              <a:t>- Every participant has his own copy of the ledger (aka the blockchain) and accepts a new block if all transactions are valid.</a:t>
            </a:r>
          </a:p>
        </p:txBody>
      </p:sp>
    </p:spTree>
    <p:extLst>
      <p:ext uri="{BB962C8B-B14F-4D97-AF65-F5344CB8AC3E}">
        <p14:creationId xmlns:p14="http://schemas.microsoft.com/office/powerpoint/2010/main" val="31068594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C2723-1A9A-4F0C-9EBA-A414EA578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70744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badi" panose="020B0604020104020204" pitchFamily="34" charset="0"/>
              </a:rPr>
              <a:t>Decentralized Currency with Strangers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7B539D1-CDBE-47B6-8B6B-CB561FD79252}"/>
              </a:ext>
            </a:extLst>
          </p:cNvPr>
          <p:cNvSpPr/>
          <p:nvPr/>
        </p:nvSpPr>
        <p:spPr>
          <a:xfrm>
            <a:off x="1051206" y="1660737"/>
            <a:ext cx="4593431" cy="3378208"/>
          </a:xfrm>
          <a:prstGeom prst="rect">
            <a:avLst/>
          </a:prstGeom>
          <a:noFill/>
          <a:ln w="28575">
            <a:solidFill>
              <a:srgbClr val="00FF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0D58EE8-5709-42E4-B776-8C55FC322785}"/>
              </a:ext>
            </a:extLst>
          </p:cNvPr>
          <p:cNvSpPr txBox="1"/>
          <p:nvPr/>
        </p:nvSpPr>
        <p:spPr>
          <a:xfrm>
            <a:off x="2668373" y="1806152"/>
            <a:ext cx="13590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badi" panose="020B0604020104020204" pitchFamily="34" charset="0"/>
              </a:rPr>
              <a:t>Ledger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4871BF20-E494-4CAC-9A32-00F775B46BE9}"/>
              </a:ext>
            </a:extLst>
          </p:cNvPr>
          <p:cNvCxnSpPr/>
          <p:nvPr/>
        </p:nvCxnSpPr>
        <p:spPr>
          <a:xfrm>
            <a:off x="1414347" y="2220101"/>
            <a:ext cx="3867150" cy="0"/>
          </a:xfrm>
          <a:prstGeom prst="line">
            <a:avLst/>
          </a:prstGeom>
          <a:ln w="28575">
            <a:solidFill>
              <a:srgbClr val="00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1" name="Table 41">
            <a:extLst>
              <a:ext uri="{FF2B5EF4-FFF2-40B4-BE49-F238E27FC236}">
                <a16:creationId xmlns:a16="http://schemas.microsoft.com/office/drawing/2014/main" id="{35B15C7F-4C4C-4D7D-9EF7-B6B0570B6A18}"/>
              </a:ext>
            </a:extLst>
          </p:cNvPr>
          <p:cNvGraphicFramePr>
            <a:graphicFrameLocks noGrp="1"/>
          </p:cNvGraphicFramePr>
          <p:nvPr/>
        </p:nvGraphicFramePr>
        <p:xfrm>
          <a:off x="1429825" y="2357271"/>
          <a:ext cx="3867152" cy="37084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414340">
                  <a:extLst>
                    <a:ext uri="{9D8B030D-6E8A-4147-A177-3AD203B41FA5}">
                      <a16:colId xmlns:a16="http://schemas.microsoft.com/office/drawing/2014/main" val="529969344"/>
                    </a:ext>
                  </a:extLst>
                </a:gridCol>
                <a:gridCol w="1335881">
                  <a:extLst>
                    <a:ext uri="{9D8B030D-6E8A-4147-A177-3AD203B41FA5}">
                      <a16:colId xmlns:a16="http://schemas.microsoft.com/office/drawing/2014/main" val="4165621018"/>
                    </a:ext>
                  </a:extLst>
                </a:gridCol>
                <a:gridCol w="1150143">
                  <a:extLst>
                    <a:ext uri="{9D8B030D-6E8A-4147-A177-3AD203B41FA5}">
                      <a16:colId xmlns:a16="http://schemas.microsoft.com/office/drawing/2014/main" val="2028900302"/>
                    </a:ext>
                  </a:extLst>
                </a:gridCol>
                <a:gridCol w="966788">
                  <a:extLst>
                    <a:ext uri="{9D8B030D-6E8A-4147-A177-3AD203B41FA5}">
                      <a16:colId xmlns:a16="http://schemas.microsoft.com/office/drawing/2014/main" val="17624673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b="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#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from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to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amount</a:t>
                      </a:r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6061450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1FDC139-55E7-44BA-BAC0-9BB6E70EF3CB}"/>
              </a:ext>
            </a:extLst>
          </p:cNvPr>
          <p:cNvGraphicFramePr>
            <a:graphicFrameLocks noGrp="1"/>
          </p:cNvGraphicFramePr>
          <p:nvPr/>
        </p:nvGraphicFramePr>
        <p:xfrm>
          <a:off x="1384100" y="2732577"/>
          <a:ext cx="3876676" cy="400111"/>
        </p:xfrm>
        <a:graphic>
          <a:graphicData uri="http://schemas.openxmlformats.org/drawingml/2006/table">
            <a:tbl>
              <a:tblPr/>
              <a:tblGrid>
                <a:gridCol w="434321">
                  <a:extLst>
                    <a:ext uri="{9D8B030D-6E8A-4147-A177-3AD203B41FA5}">
                      <a16:colId xmlns:a16="http://schemas.microsoft.com/office/drawing/2014/main" val="3196073436"/>
                    </a:ext>
                  </a:extLst>
                </a:gridCol>
                <a:gridCol w="1326729">
                  <a:extLst>
                    <a:ext uri="{9D8B030D-6E8A-4147-A177-3AD203B41FA5}">
                      <a16:colId xmlns:a16="http://schemas.microsoft.com/office/drawing/2014/main" val="2046397748"/>
                    </a:ext>
                  </a:extLst>
                </a:gridCol>
                <a:gridCol w="1146457">
                  <a:extLst>
                    <a:ext uri="{9D8B030D-6E8A-4147-A177-3AD203B41FA5}">
                      <a16:colId xmlns:a16="http://schemas.microsoft.com/office/drawing/2014/main" val="2273406638"/>
                    </a:ext>
                  </a:extLst>
                </a:gridCol>
                <a:gridCol w="969169">
                  <a:extLst>
                    <a:ext uri="{9D8B030D-6E8A-4147-A177-3AD203B41FA5}">
                      <a16:colId xmlns:a16="http://schemas.microsoft.com/office/drawing/2014/main" val="3325124574"/>
                    </a:ext>
                  </a:extLst>
                </a:gridCol>
              </a:tblGrid>
              <a:tr h="400111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1</a:t>
                      </a:r>
                    </a:p>
                  </a:txBody>
                  <a:tcPr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nyc97</a:t>
                      </a:r>
                      <a:endParaRPr lang="en-US" dirty="0">
                        <a:solidFill>
                          <a:schemeClr val="bg1"/>
                        </a:solidFill>
                        <a:latin typeface="Abadi" panose="020B0604020104020204" pitchFamily="34" charset="0"/>
                      </a:endParaRPr>
                    </a:p>
                  </a:txBody>
                  <a:tcPr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xm835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2$</a:t>
                      </a:r>
                    </a:p>
                  </a:txBody>
                  <a:tcPr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mpd="sng">
                      <a:solidFill>
                        <a:srgbClr val="00FFFF"/>
                      </a:solidFill>
                      <a:prstDash val="soli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021517"/>
                  </a:ext>
                </a:extLst>
              </a:tr>
            </a:tbl>
          </a:graphicData>
        </a:graphic>
      </p:graphicFrame>
      <p:graphicFrame>
        <p:nvGraphicFramePr>
          <p:cNvPr id="77" name="Table 76">
            <a:extLst>
              <a:ext uri="{FF2B5EF4-FFF2-40B4-BE49-F238E27FC236}">
                <a16:creationId xmlns:a16="http://schemas.microsoft.com/office/drawing/2014/main" id="{A551C2FC-B131-4876-A4C7-F301D44628E8}"/>
              </a:ext>
            </a:extLst>
          </p:cNvPr>
          <p:cNvGraphicFramePr>
            <a:graphicFrameLocks noGrp="1"/>
          </p:cNvGraphicFramePr>
          <p:nvPr/>
        </p:nvGraphicFramePr>
        <p:xfrm>
          <a:off x="1390482" y="3182157"/>
          <a:ext cx="3876676" cy="400111"/>
        </p:xfrm>
        <a:graphic>
          <a:graphicData uri="http://schemas.openxmlformats.org/drawingml/2006/table">
            <a:tbl>
              <a:tblPr/>
              <a:tblGrid>
                <a:gridCol w="434321">
                  <a:extLst>
                    <a:ext uri="{9D8B030D-6E8A-4147-A177-3AD203B41FA5}">
                      <a16:colId xmlns:a16="http://schemas.microsoft.com/office/drawing/2014/main" val="3196073436"/>
                    </a:ext>
                  </a:extLst>
                </a:gridCol>
                <a:gridCol w="1326729">
                  <a:extLst>
                    <a:ext uri="{9D8B030D-6E8A-4147-A177-3AD203B41FA5}">
                      <a16:colId xmlns:a16="http://schemas.microsoft.com/office/drawing/2014/main" val="2046397748"/>
                    </a:ext>
                  </a:extLst>
                </a:gridCol>
                <a:gridCol w="1146457">
                  <a:extLst>
                    <a:ext uri="{9D8B030D-6E8A-4147-A177-3AD203B41FA5}">
                      <a16:colId xmlns:a16="http://schemas.microsoft.com/office/drawing/2014/main" val="2273406638"/>
                    </a:ext>
                  </a:extLst>
                </a:gridCol>
                <a:gridCol w="969169">
                  <a:extLst>
                    <a:ext uri="{9D8B030D-6E8A-4147-A177-3AD203B41FA5}">
                      <a16:colId xmlns:a16="http://schemas.microsoft.com/office/drawing/2014/main" val="3325124574"/>
                    </a:ext>
                  </a:extLst>
                </a:gridCol>
              </a:tblGrid>
              <a:tr h="400111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2</a:t>
                      </a:r>
                    </a:p>
                  </a:txBody>
                  <a:tcPr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17yyr</a:t>
                      </a:r>
                    </a:p>
                  </a:txBody>
                  <a:tcPr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err="1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ojs_t</a:t>
                      </a:r>
                      <a:endParaRPr lang="en-US" dirty="0">
                        <a:solidFill>
                          <a:schemeClr val="bg1"/>
                        </a:solidFill>
                        <a:latin typeface="Abadi" panose="020B0604020104020204" pitchFamily="34" charset="0"/>
                      </a:endParaRPr>
                    </a:p>
                  </a:txBody>
                  <a:tcPr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5$</a:t>
                      </a:r>
                    </a:p>
                  </a:txBody>
                  <a:tcPr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mpd="sng">
                      <a:solidFill>
                        <a:srgbClr val="00FFFF"/>
                      </a:solidFill>
                      <a:prstDash val="soli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021517"/>
                  </a:ext>
                </a:extLst>
              </a:tr>
            </a:tbl>
          </a:graphicData>
        </a:graphic>
      </p:graphicFrame>
      <p:graphicFrame>
        <p:nvGraphicFramePr>
          <p:cNvPr id="79" name="Table 78">
            <a:extLst>
              <a:ext uri="{FF2B5EF4-FFF2-40B4-BE49-F238E27FC236}">
                <a16:creationId xmlns:a16="http://schemas.microsoft.com/office/drawing/2014/main" id="{AF088D7E-EFFD-4DD8-811B-023498A979AD}"/>
              </a:ext>
            </a:extLst>
          </p:cNvPr>
          <p:cNvGraphicFramePr>
            <a:graphicFrameLocks noGrp="1"/>
          </p:cNvGraphicFramePr>
          <p:nvPr/>
        </p:nvGraphicFramePr>
        <p:xfrm>
          <a:off x="1384100" y="3638194"/>
          <a:ext cx="3876676" cy="400111"/>
        </p:xfrm>
        <a:graphic>
          <a:graphicData uri="http://schemas.openxmlformats.org/drawingml/2006/table">
            <a:tbl>
              <a:tblPr/>
              <a:tblGrid>
                <a:gridCol w="434321">
                  <a:extLst>
                    <a:ext uri="{9D8B030D-6E8A-4147-A177-3AD203B41FA5}">
                      <a16:colId xmlns:a16="http://schemas.microsoft.com/office/drawing/2014/main" val="3196073436"/>
                    </a:ext>
                  </a:extLst>
                </a:gridCol>
                <a:gridCol w="1326729">
                  <a:extLst>
                    <a:ext uri="{9D8B030D-6E8A-4147-A177-3AD203B41FA5}">
                      <a16:colId xmlns:a16="http://schemas.microsoft.com/office/drawing/2014/main" val="2046397748"/>
                    </a:ext>
                  </a:extLst>
                </a:gridCol>
                <a:gridCol w="1146457">
                  <a:extLst>
                    <a:ext uri="{9D8B030D-6E8A-4147-A177-3AD203B41FA5}">
                      <a16:colId xmlns:a16="http://schemas.microsoft.com/office/drawing/2014/main" val="2273406638"/>
                    </a:ext>
                  </a:extLst>
                </a:gridCol>
                <a:gridCol w="969169">
                  <a:extLst>
                    <a:ext uri="{9D8B030D-6E8A-4147-A177-3AD203B41FA5}">
                      <a16:colId xmlns:a16="http://schemas.microsoft.com/office/drawing/2014/main" val="3325124574"/>
                    </a:ext>
                  </a:extLst>
                </a:gridCol>
              </a:tblGrid>
              <a:tr h="400111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3</a:t>
                      </a:r>
                    </a:p>
                  </a:txBody>
                  <a:tcPr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17yyr</a:t>
                      </a:r>
                    </a:p>
                  </a:txBody>
                  <a:tcPr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112_r9</a:t>
                      </a:r>
                    </a:p>
                  </a:txBody>
                  <a:tcPr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1$</a:t>
                      </a:r>
                    </a:p>
                  </a:txBody>
                  <a:tcPr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mpd="sng">
                      <a:solidFill>
                        <a:srgbClr val="00FFFF"/>
                      </a:solidFill>
                      <a:prstDash val="soli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021517"/>
                  </a:ext>
                </a:extLst>
              </a:tr>
            </a:tbl>
          </a:graphicData>
        </a:graphic>
      </p:graphicFrame>
      <p:graphicFrame>
        <p:nvGraphicFramePr>
          <p:cNvPr id="81" name="Table 80">
            <a:extLst>
              <a:ext uri="{FF2B5EF4-FFF2-40B4-BE49-F238E27FC236}">
                <a16:creationId xmlns:a16="http://schemas.microsoft.com/office/drawing/2014/main" id="{8B7AC2D7-4F0B-4CE3-9EF0-CA71108FD20C}"/>
              </a:ext>
            </a:extLst>
          </p:cNvPr>
          <p:cNvGraphicFramePr>
            <a:graphicFrameLocks noGrp="1"/>
          </p:cNvGraphicFramePr>
          <p:nvPr/>
        </p:nvGraphicFramePr>
        <p:xfrm>
          <a:off x="1384100" y="4100801"/>
          <a:ext cx="3876676" cy="400111"/>
        </p:xfrm>
        <a:graphic>
          <a:graphicData uri="http://schemas.openxmlformats.org/drawingml/2006/table">
            <a:tbl>
              <a:tblPr/>
              <a:tblGrid>
                <a:gridCol w="434321">
                  <a:extLst>
                    <a:ext uri="{9D8B030D-6E8A-4147-A177-3AD203B41FA5}">
                      <a16:colId xmlns:a16="http://schemas.microsoft.com/office/drawing/2014/main" val="3196073436"/>
                    </a:ext>
                  </a:extLst>
                </a:gridCol>
                <a:gridCol w="1326729">
                  <a:extLst>
                    <a:ext uri="{9D8B030D-6E8A-4147-A177-3AD203B41FA5}">
                      <a16:colId xmlns:a16="http://schemas.microsoft.com/office/drawing/2014/main" val="2046397748"/>
                    </a:ext>
                  </a:extLst>
                </a:gridCol>
                <a:gridCol w="1146457">
                  <a:extLst>
                    <a:ext uri="{9D8B030D-6E8A-4147-A177-3AD203B41FA5}">
                      <a16:colId xmlns:a16="http://schemas.microsoft.com/office/drawing/2014/main" val="2273406638"/>
                    </a:ext>
                  </a:extLst>
                </a:gridCol>
                <a:gridCol w="969169">
                  <a:extLst>
                    <a:ext uri="{9D8B030D-6E8A-4147-A177-3AD203B41FA5}">
                      <a16:colId xmlns:a16="http://schemas.microsoft.com/office/drawing/2014/main" val="3325124574"/>
                    </a:ext>
                  </a:extLst>
                </a:gridCol>
              </a:tblGrid>
              <a:tr h="400111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4</a:t>
                      </a:r>
                    </a:p>
                  </a:txBody>
                  <a:tcPr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gov89</a:t>
                      </a:r>
                    </a:p>
                  </a:txBody>
                  <a:tcPr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nyc97</a:t>
                      </a:r>
                    </a:p>
                  </a:txBody>
                  <a:tcPr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8$</a:t>
                      </a:r>
                    </a:p>
                  </a:txBody>
                  <a:tcPr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mpd="sng">
                      <a:solidFill>
                        <a:srgbClr val="00FFFF"/>
                      </a:solidFill>
                      <a:prstDash val="soli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021517"/>
                  </a:ext>
                </a:extLst>
              </a:tr>
            </a:tbl>
          </a:graphicData>
        </a:graphic>
      </p:graphicFrame>
      <p:grpSp>
        <p:nvGrpSpPr>
          <p:cNvPr id="8" name="Group 7">
            <a:extLst>
              <a:ext uri="{FF2B5EF4-FFF2-40B4-BE49-F238E27FC236}">
                <a16:creationId xmlns:a16="http://schemas.microsoft.com/office/drawing/2014/main" id="{8B815661-3D50-41A1-9F4F-F47CAE44D2C8}"/>
              </a:ext>
            </a:extLst>
          </p:cNvPr>
          <p:cNvGrpSpPr/>
          <p:nvPr/>
        </p:nvGrpSpPr>
        <p:grpSpPr>
          <a:xfrm>
            <a:off x="6547364" y="1801068"/>
            <a:ext cx="4800579" cy="3907197"/>
            <a:chOff x="6526962" y="1555371"/>
            <a:chExt cx="4800579" cy="3907197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9E1A9B2-3823-4118-A479-861BD9A01DC8}"/>
                </a:ext>
              </a:extLst>
            </p:cNvPr>
            <p:cNvSpPr txBox="1"/>
            <p:nvPr/>
          </p:nvSpPr>
          <p:spPr>
            <a:xfrm>
              <a:off x="7720943" y="5093236"/>
              <a:ext cx="237348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rgbClr val="CCCCFF"/>
                  </a:solidFill>
                  <a:latin typeface="Abadi" panose="020B0604020104020204" pitchFamily="34" charset="0"/>
                </a:rPr>
                <a:t>The Internet</a:t>
              </a:r>
              <a:endParaRPr lang="en-US" dirty="0">
                <a:solidFill>
                  <a:srgbClr val="CCCCFF"/>
                </a:solidFill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83F4D226-36B0-4711-8108-EF7DEEEA0278}"/>
                </a:ext>
              </a:extLst>
            </p:cNvPr>
            <p:cNvSpPr txBox="1"/>
            <p:nvPr/>
          </p:nvSpPr>
          <p:spPr>
            <a:xfrm>
              <a:off x="7753375" y="2102806"/>
              <a:ext cx="108678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Abadi" panose="020B0604020104020204" pitchFamily="34" charset="0"/>
                </a:rPr>
                <a:t>xm835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pic>
          <p:nvPicPr>
            <p:cNvPr id="7" name="Graphic 6" descr="Earth globe: Americas with solid fill">
              <a:extLst>
                <a:ext uri="{FF2B5EF4-FFF2-40B4-BE49-F238E27FC236}">
                  <a16:creationId xmlns:a16="http://schemas.microsoft.com/office/drawing/2014/main" id="{380B79A9-365B-4D9A-B1C0-ECEF3E60B8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442711" y="2299788"/>
              <a:ext cx="2963459" cy="2963459"/>
            </a:xfrm>
            <a:prstGeom prst="rect">
              <a:avLst/>
            </a:prstGeom>
          </p:spPr>
        </p:pic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04051892-1787-4074-9EC4-6BD22E48D1C7}"/>
                </a:ext>
              </a:extLst>
            </p:cNvPr>
            <p:cNvGrpSpPr/>
            <p:nvPr/>
          </p:nvGrpSpPr>
          <p:grpSpPr>
            <a:xfrm>
              <a:off x="9034648" y="1555371"/>
              <a:ext cx="951905" cy="972741"/>
              <a:chOff x="5861409" y="2021807"/>
              <a:chExt cx="951905" cy="972741"/>
            </a:xfrm>
          </p:grpSpPr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972709D8-54EA-4BA5-8AEC-BBB5910D3383}"/>
                  </a:ext>
                </a:extLst>
              </p:cNvPr>
              <p:cNvSpPr txBox="1"/>
              <p:nvPr/>
            </p:nvSpPr>
            <p:spPr>
              <a:xfrm>
                <a:off x="5861409" y="2594438"/>
                <a:ext cx="951905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bg1"/>
                    </a:solidFill>
                    <a:latin typeface="Abadi" panose="020B0604020104020204" pitchFamily="34" charset="0"/>
                  </a:rPr>
                  <a:t>5_rs</a:t>
                </a:r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pic>
            <p:nvPicPr>
              <p:cNvPr id="76" name="Graphic 75" descr="User outline">
                <a:extLst>
                  <a:ext uri="{FF2B5EF4-FFF2-40B4-BE49-F238E27FC236}">
                    <a16:creationId xmlns:a16="http://schemas.microsoft.com/office/drawing/2014/main" id="{C37C5067-9A55-4DC7-81B7-B306DD228B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988509" y="2021807"/>
                <a:ext cx="697706" cy="697706"/>
              </a:xfrm>
              <a:prstGeom prst="rect">
                <a:avLst/>
              </a:prstGeom>
            </p:spPr>
          </p:pic>
        </p:grp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8D076522-7CFA-45EA-BA52-01B92E682587}"/>
                </a:ext>
              </a:extLst>
            </p:cNvPr>
            <p:cNvGrpSpPr/>
            <p:nvPr/>
          </p:nvGrpSpPr>
          <p:grpSpPr>
            <a:xfrm>
              <a:off x="6788681" y="2113532"/>
              <a:ext cx="1086785" cy="973792"/>
              <a:chOff x="5787886" y="2021807"/>
              <a:chExt cx="1086785" cy="973792"/>
            </a:xfrm>
          </p:grpSpPr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EB0D403A-95E0-4B59-B468-95B69EB86267}"/>
                  </a:ext>
                </a:extLst>
              </p:cNvPr>
              <p:cNvSpPr txBox="1"/>
              <p:nvPr/>
            </p:nvSpPr>
            <p:spPr>
              <a:xfrm>
                <a:off x="5787886" y="2595489"/>
                <a:ext cx="1086785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bg1"/>
                    </a:solidFill>
                    <a:latin typeface="Abadi" panose="020B0604020104020204" pitchFamily="34" charset="0"/>
                  </a:rPr>
                  <a:t>nyc97</a:t>
                </a:r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pic>
            <p:nvPicPr>
              <p:cNvPr id="82" name="Graphic 81" descr="User outline">
                <a:extLst>
                  <a:ext uri="{FF2B5EF4-FFF2-40B4-BE49-F238E27FC236}">
                    <a16:creationId xmlns:a16="http://schemas.microsoft.com/office/drawing/2014/main" id="{800CF96D-A833-4832-BC42-C0DD10083E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988509" y="2021807"/>
                <a:ext cx="697706" cy="697706"/>
              </a:xfrm>
              <a:prstGeom prst="rect">
                <a:avLst/>
              </a:prstGeom>
            </p:spPr>
          </p:pic>
        </p:grp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1E46041A-1104-496B-93F8-E07323B761E4}"/>
                </a:ext>
              </a:extLst>
            </p:cNvPr>
            <p:cNvGrpSpPr/>
            <p:nvPr/>
          </p:nvGrpSpPr>
          <p:grpSpPr>
            <a:xfrm>
              <a:off x="6526962" y="3233951"/>
              <a:ext cx="1086785" cy="973792"/>
              <a:chOff x="5787886" y="2021807"/>
              <a:chExt cx="1086785" cy="973792"/>
            </a:xfrm>
          </p:grpSpPr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12E6A529-2DBD-45D6-9B4E-29357484379D}"/>
                  </a:ext>
                </a:extLst>
              </p:cNvPr>
              <p:cNvSpPr txBox="1"/>
              <p:nvPr/>
            </p:nvSpPr>
            <p:spPr>
              <a:xfrm>
                <a:off x="5787886" y="2595489"/>
                <a:ext cx="1086785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 dirty="0" err="1">
                    <a:solidFill>
                      <a:schemeClr val="bg1"/>
                    </a:solidFill>
                    <a:latin typeface="Abadi" panose="020B0604020104020204" pitchFamily="34" charset="0"/>
                  </a:rPr>
                  <a:t>ojs_t</a:t>
                </a:r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pic>
            <p:nvPicPr>
              <p:cNvPr id="85" name="Graphic 84" descr="User outline">
                <a:extLst>
                  <a:ext uri="{FF2B5EF4-FFF2-40B4-BE49-F238E27FC236}">
                    <a16:creationId xmlns:a16="http://schemas.microsoft.com/office/drawing/2014/main" id="{6B254D93-0E76-4683-836B-B51003730A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988509" y="2021807"/>
                <a:ext cx="697706" cy="697706"/>
              </a:xfrm>
              <a:prstGeom prst="rect">
                <a:avLst/>
              </a:prstGeom>
            </p:spPr>
          </p:pic>
        </p:grp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D7A99494-F76F-447C-A8C5-9D693DE78E1C}"/>
                </a:ext>
              </a:extLst>
            </p:cNvPr>
            <p:cNvGrpSpPr/>
            <p:nvPr/>
          </p:nvGrpSpPr>
          <p:grpSpPr>
            <a:xfrm>
              <a:off x="6902300" y="4219566"/>
              <a:ext cx="1086785" cy="973792"/>
              <a:chOff x="5787886" y="2021807"/>
              <a:chExt cx="1086785" cy="973792"/>
            </a:xfrm>
          </p:grpSpPr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14BBD6B2-CB2E-4513-B60B-0F40ABDF9396}"/>
                  </a:ext>
                </a:extLst>
              </p:cNvPr>
              <p:cNvSpPr txBox="1"/>
              <p:nvPr/>
            </p:nvSpPr>
            <p:spPr>
              <a:xfrm>
                <a:off x="5787886" y="2595489"/>
                <a:ext cx="1086785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bg1"/>
                    </a:solidFill>
                    <a:latin typeface="Abadi" panose="020B0604020104020204" pitchFamily="34" charset="0"/>
                  </a:rPr>
                  <a:t>17yyr</a:t>
                </a:r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pic>
            <p:nvPicPr>
              <p:cNvPr id="101" name="Graphic 100" descr="User outline">
                <a:extLst>
                  <a:ext uri="{FF2B5EF4-FFF2-40B4-BE49-F238E27FC236}">
                    <a16:creationId xmlns:a16="http://schemas.microsoft.com/office/drawing/2014/main" id="{F8414C11-7C38-4273-9872-EB4C129A9E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988509" y="2021807"/>
                <a:ext cx="697706" cy="697706"/>
              </a:xfrm>
              <a:prstGeom prst="rect">
                <a:avLst/>
              </a:prstGeom>
            </p:spPr>
          </p:pic>
        </p:grpSp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DFCB1103-6B0E-4613-95A5-0865DD62D70B}"/>
                </a:ext>
              </a:extLst>
            </p:cNvPr>
            <p:cNvGrpSpPr/>
            <p:nvPr/>
          </p:nvGrpSpPr>
          <p:grpSpPr>
            <a:xfrm>
              <a:off x="9929168" y="2110051"/>
              <a:ext cx="1086785" cy="973792"/>
              <a:chOff x="5787886" y="2021807"/>
              <a:chExt cx="1086785" cy="973792"/>
            </a:xfrm>
          </p:grpSpPr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C5FC15C4-3AD0-4A29-8BEC-035894121F0F}"/>
                  </a:ext>
                </a:extLst>
              </p:cNvPr>
              <p:cNvSpPr txBox="1"/>
              <p:nvPr/>
            </p:nvSpPr>
            <p:spPr>
              <a:xfrm>
                <a:off x="5787886" y="2595489"/>
                <a:ext cx="1086785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bg1"/>
                    </a:solidFill>
                    <a:latin typeface="Abadi" panose="020B0604020104020204" pitchFamily="34" charset="0"/>
                  </a:rPr>
                  <a:t>fox00</a:t>
                </a:r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pic>
            <p:nvPicPr>
              <p:cNvPr id="104" name="Graphic 103" descr="User outline">
                <a:extLst>
                  <a:ext uri="{FF2B5EF4-FFF2-40B4-BE49-F238E27FC236}">
                    <a16:creationId xmlns:a16="http://schemas.microsoft.com/office/drawing/2014/main" id="{1815DE1C-1446-416E-BE79-AFE9E639D8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988509" y="2021807"/>
                <a:ext cx="697706" cy="697706"/>
              </a:xfrm>
              <a:prstGeom prst="rect">
                <a:avLst/>
              </a:prstGeom>
            </p:spPr>
          </p:pic>
        </p:grpSp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1B44F14A-867B-42C0-A029-EDCDA0332C87}"/>
                </a:ext>
              </a:extLst>
            </p:cNvPr>
            <p:cNvGrpSpPr/>
            <p:nvPr/>
          </p:nvGrpSpPr>
          <p:grpSpPr>
            <a:xfrm>
              <a:off x="10240756" y="3182158"/>
              <a:ext cx="1086785" cy="973792"/>
              <a:chOff x="5787886" y="2021807"/>
              <a:chExt cx="1086785" cy="973792"/>
            </a:xfrm>
          </p:grpSpPr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833453A7-25C4-40AE-A9FE-BA0C401FA681}"/>
                  </a:ext>
                </a:extLst>
              </p:cNvPr>
              <p:cNvSpPr txBox="1"/>
              <p:nvPr/>
            </p:nvSpPr>
            <p:spPr>
              <a:xfrm>
                <a:off x="5787886" y="2595489"/>
                <a:ext cx="1086785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bg1"/>
                    </a:solidFill>
                    <a:latin typeface="Abadi" panose="020B0604020104020204" pitchFamily="34" charset="0"/>
                  </a:rPr>
                  <a:t>gov89</a:t>
                </a:r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pic>
            <p:nvPicPr>
              <p:cNvPr id="107" name="Graphic 106" descr="User outline">
                <a:extLst>
                  <a:ext uri="{FF2B5EF4-FFF2-40B4-BE49-F238E27FC236}">
                    <a16:creationId xmlns:a16="http://schemas.microsoft.com/office/drawing/2014/main" id="{BFD42247-40F6-451F-A2FF-96494179E0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988509" y="2021807"/>
                <a:ext cx="697706" cy="697706"/>
              </a:xfrm>
              <a:prstGeom prst="rect">
                <a:avLst/>
              </a:prstGeom>
            </p:spPr>
          </p:pic>
        </p:grpSp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id="{2D283C4C-B394-40E9-9D4B-152A232E01AC}"/>
                </a:ext>
              </a:extLst>
            </p:cNvPr>
            <p:cNvGrpSpPr/>
            <p:nvPr/>
          </p:nvGrpSpPr>
          <p:grpSpPr>
            <a:xfrm>
              <a:off x="9952977" y="4202447"/>
              <a:ext cx="1086785" cy="973792"/>
              <a:chOff x="5787886" y="2021807"/>
              <a:chExt cx="1086785" cy="973792"/>
            </a:xfrm>
          </p:grpSpPr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C6577378-72CD-403C-BC10-4ADA1DD32263}"/>
                  </a:ext>
                </a:extLst>
              </p:cNvPr>
              <p:cNvSpPr txBox="1"/>
              <p:nvPr/>
            </p:nvSpPr>
            <p:spPr>
              <a:xfrm>
                <a:off x="5787886" y="2595489"/>
                <a:ext cx="1086785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bg1"/>
                    </a:solidFill>
                    <a:latin typeface="Abadi" panose="020B0604020104020204" pitchFamily="34" charset="0"/>
                  </a:rPr>
                  <a:t>112_r9</a:t>
                </a:r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pic>
            <p:nvPicPr>
              <p:cNvPr id="128" name="Graphic 127" descr="User outline">
                <a:extLst>
                  <a:ext uri="{FF2B5EF4-FFF2-40B4-BE49-F238E27FC236}">
                    <a16:creationId xmlns:a16="http://schemas.microsoft.com/office/drawing/2014/main" id="{67810481-8B01-4D47-9F68-4A41140DCF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988509" y="2021807"/>
                <a:ext cx="697706" cy="697706"/>
              </a:xfrm>
              <a:prstGeom prst="rect">
                <a:avLst/>
              </a:prstGeom>
            </p:spPr>
          </p:pic>
        </p:grpSp>
      </p:grpSp>
      <p:graphicFrame>
        <p:nvGraphicFramePr>
          <p:cNvPr id="133" name="Table 132">
            <a:extLst>
              <a:ext uri="{FF2B5EF4-FFF2-40B4-BE49-F238E27FC236}">
                <a16:creationId xmlns:a16="http://schemas.microsoft.com/office/drawing/2014/main" id="{D271D205-63E0-48DE-B9C6-0B42DA56D396}"/>
              </a:ext>
            </a:extLst>
          </p:cNvPr>
          <p:cNvGraphicFramePr>
            <a:graphicFrameLocks noGrp="1"/>
          </p:cNvGraphicFramePr>
          <p:nvPr/>
        </p:nvGraphicFramePr>
        <p:xfrm>
          <a:off x="1377894" y="4551762"/>
          <a:ext cx="3876676" cy="400111"/>
        </p:xfrm>
        <a:graphic>
          <a:graphicData uri="http://schemas.openxmlformats.org/drawingml/2006/table">
            <a:tbl>
              <a:tblPr/>
              <a:tblGrid>
                <a:gridCol w="434321">
                  <a:extLst>
                    <a:ext uri="{9D8B030D-6E8A-4147-A177-3AD203B41FA5}">
                      <a16:colId xmlns:a16="http://schemas.microsoft.com/office/drawing/2014/main" val="3196073436"/>
                    </a:ext>
                  </a:extLst>
                </a:gridCol>
                <a:gridCol w="1326729">
                  <a:extLst>
                    <a:ext uri="{9D8B030D-6E8A-4147-A177-3AD203B41FA5}">
                      <a16:colId xmlns:a16="http://schemas.microsoft.com/office/drawing/2014/main" val="2046397748"/>
                    </a:ext>
                  </a:extLst>
                </a:gridCol>
                <a:gridCol w="1146457">
                  <a:extLst>
                    <a:ext uri="{9D8B030D-6E8A-4147-A177-3AD203B41FA5}">
                      <a16:colId xmlns:a16="http://schemas.microsoft.com/office/drawing/2014/main" val="2273406638"/>
                    </a:ext>
                  </a:extLst>
                </a:gridCol>
                <a:gridCol w="969169">
                  <a:extLst>
                    <a:ext uri="{9D8B030D-6E8A-4147-A177-3AD203B41FA5}">
                      <a16:colId xmlns:a16="http://schemas.microsoft.com/office/drawing/2014/main" val="3325124574"/>
                    </a:ext>
                  </a:extLst>
                </a:gridCol>
              </a:tblGrid>
              <a:tr h="400111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…</a:t>
                      </a:r>
                    </a:p>
                  </a:txBody>
                  <a:tcPr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…</a:t>
                      </a:r>
                    </a:p>
                  </a:txBody>
                  <a:tcPr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…</a:t>
                      </a:r>
                    </a:p>
                  </a:txBody>
                  <a:tcPr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…</a:t>
                      </a:r>
                    </a:p>
                  </a:txBody>
                  <a:tcPr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mpd="sng">
                      <a:solidFill>
                        <a:srgbClr val="00FFFF"/>
                      </a:solidFill>
                      <a:prstDash val="soli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021517"/>
                  </a:ext>
                </a:extLst>
              </a:tr>
            </a:tbl>
          </a:graphicData>
        </a:graphic>
      </p:graphicFrame>
      <p:grpSp>
        <p:nvGrpSpPr>
          <p:cNvPr id="135" name="Group 134">
            <a:extLst>
              <a:ext uri="{FF2B5EF4-FFF2-40B4-BE49-F238E27FC236}">
                <a16:creationId xmlns:a16="http://schemas.microsoft.com/office/drawing/2014/main" id="{0D50FD56-5649-4DCC-AFDD-301156516F73}"/>
              </a:ext>
            </a:extLst>
          </p:cNvPr>
          <p:cNvGrpSpPr/>
          <p:nvPr/>
        </p:nvGrpSpPr>
        <p:grpSpPr>
          <a:xfrm>
            <a:off x="9170674" y="1320228"/>
            <a:ext cx="1196274" cy="819343"/>
            <a:chOff x="3836513" y="3324790"/>
            <a:chExt cx="3359051" cy="2353400"/>
          </a:xfrm>
          <a:noFill/>
        </p:grpSpPr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B70696A1-C507-43B3-808A-8AC0C7EBAE84}"/>
                </a:ext>
              </a:extLst>
            </p:cNvPr>
            <p:cNvSpPr/>
            <p:nvPr/>
          </p:nvSpPr>
          <p:spPr>
            <a:xfrm>
              <a:off x="3836513" y="3324790"/>
              <a:ext cx="3359051" cy="2353400"/>
            </a:xfrm>
            <a:prstGeom prst="rect">
              <a:avLst/>
            </a:prstGeom>
            <a:grpFill/>
            <a:ln w="28575">
              <a:solidFill>
                <a:srgbClr val="FFFF66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135CCFDF-6FEE-4874-9B7C-94B7654923BA}"/>
                </a:ext>
              </a:extLst>
            </p:cNvPr>
            <p:cNvSpPr txBox="1"/>
            <p:nvPr/>
          </p:nvSpPr>
          <p:spPr>
            <a:xfrm>
              <a:off x="4686813" y="3324790"/>
              <a:ext cx="1609520" cy="648225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  <a:latin typeface="Abadi" panose="020B0604020104020204" pitchFamily="34" charset="0"/>
                </a:rPr>
                <a:t>Ledger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8DFF1EF7-ACF6-4145-8C19-B24B762D988A}"/>
                </a:ext>
              </a:extLst>
            </p:cNvPr>
            <p:cNvCxnSpPr>
              <a:cxnSpLocks/>
            </p:cNvCxnSpPr>
            <p:nvPr/>
          </p:nvCxnSpPr>
          <p:spPr>
            <a:xfrm>
              <a:off x="4005433" y="3918758"/>
              <a:ext cx="2993484" cy="0"/>
            </a:xfrm>
            <a:prstGeom prst="line">
              <a:avLst/>
            </a:prstGeom>
            <a:grpFill/>
            <a:ln w="12700">
              <a:solidFill>
                <a:srgbClr val="FFFF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39" name="Table 41">
            <a:extLst>
              <a:ext uri="{FF2B5EF4-FFF2-40B4-BE49-F238E27FC236}">
                <a16:creationId xmlns:a16="http://schemas.microsoft.com/office/drawing/2014/main" id="{4E0EC675-5D70-4F4A-A746-4B4F54B8DCF3}"/>
              </a:ext>
            </a:extLst>
          </p:cNvPr>
          <p:cNvGraphicFramePr>
            <a:graphicFrameLocks noGrp="1"/>
          </p:cNvGraphicFramePr>
          <p:nvPr/>
        </p:nvGraphicFramePr>
        <p:xfrm>
          <a:off x="9262938" y="1488595"/>
          <a:ext cx="1055209" cy="176684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40878">
                  <a:extLst>
                    <a:ext uri="{9D8B030D-6E8A-4147-A177-3AD203B41FA5}">
                      <a16:colId xmlns:a16="http://schemas.microsoft.com/office/drawing/2014/main" val="529969344"/>
                    </a:ext>
                  </a:extLst>
                </a:gridCol>
                <a:gridCol w="353752">
                  <a:extLst>
                    <a:ext uri="{9D8B030D-6E8A-4147-A177-3AD203B41FA5}">
                      <a16:colId xmlns:a16="http://schemas.microsoft.com/office/drawing/2014/main" val="4165621018"/>
                    </a:ext>
                  </a:extLst>
                </a:gridCol>
                <a:gridCol w="304566">
                  <a:extLst>
                    <a:ext uri="{9D8B030D-6E8A-4147-A177-3AD203B41FA5}">
                      <a16:colId xmlns:a16="http://schemas.microsoft.com/office/drawing/2014/main" val="2028900302"/>
                    </a:ext>
                  </a:extLst>
                </a:gridCol>
                <a:gridCol w="256013">
                  <a:extLst>
                    <a:ext uri="{9D8B030D-6E8A-4147-A177-3AD203B41FA5}">
                      <a16:colId xmlns:a16="http://schemas.microsoft.com/office/drawing/2014/main" val="1762467311"/>
                    </a:ext>
                  </a:extLst>
                </a:gridCol>
              </a:tblGrid>
              <a:tr h="106070">
                <a:tc>
                  <a:txBody>
                    <a:bodyPr/>
                    <a:lstStyle/>
                    <a:p>
                      <a:pPr algn="l"/>
                      <a:r>
                        <a:rPr lang="en-US" sz="400" b="0" dirty="0">
                          <a:solidFill>
                            <a:schemeClr val="bg1"/>
                          </a:solidFill>
                        </a:rPr>
                        <a:t>#</a:t>
                      </a:r>
                      <a:endParaRPr lang="en-US" sz="400" b="0" dirty="0">
                        <a:solidFill>
                          <a:schemeClr val="bg1"/>
                        </a:solidFill>
                        <a:latin typeface="Abadi" panose="020B0604020104020204" pitchFamily="34" charset="0"/>
                      </a:endParaRPr>
                    </a:p>
                  </a:txBody>
                  <a:tcPr marL="54762" marR="54762" marT="27382" marB="2738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b="0" dirty="0">
                          <a:solidFill>
                            <a:schemeClr val="bg1"/>
                          </a:solidFill>
                        </a:rPr>
                        <a:t>from</a:t>
                      </a:r>
                      <a:endParaRPr lang="en-US" sz="400" b="0" dirty="0">
                        <a:solidFill>
                          <a:schemeClr val="bg1"/>
                        </a:solidFill>
                        <a:latin typeface="Abadi" panose="020B0604020104020204" pitchFamily="34" charset="0"/>
                      </a:endParaRPr>
                    </a:p>
                  </a:txBody>
                  <a:tcPr marL="54762" marR="54762" marT="27382" marB="27382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b="0" dirty="0">
                          <a:solidFill>
                            <a:schemeClr val="bg1"/>
                          </a:solidFill>
                        </a:rPr>
                        <a:t>to</a:t>
                      </a:r>
                      <a:endParaRPr lang="en-US" sz="400" b="0" dirty="0">
                        <a:solidFill>
                          <a:schemeClr val="bg1"/>
                        </a:solidFill>
                        <a:latin typeface="Abadi" panose="020B0604020104020204" pitchFamily="34" charset="0"/>
                      </a:endParaRPr>
                    </a:p>
                  </a:txBody>
                  <a:tcPr marL="54762" marR="54762" marT="27382" marB="27382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b="0" dirty="0">
                          <a:solidFill>
                            <a:schemeClr val="bg1"/>
                          </a:solidFill>
                        </a:rPr>
                        <a:t>amount</a:t>
                      </a:r>
                      <a:endParaRPr lang="en-US" sz="400" b="0" dirty="0">
                        <a:solidFill>
                          <a:schemeClr val="bg1"/>
                        </a:solidFill>
                        <a:latin typeface="Abadi" panose="020B0604020104020204" pitchFamily="34" charset="0"/>
                      </a:endParaRPr>
                    </a:p>
                  </a:txBody>
                  <a:tcPr marL="54762" marR="54762" marT="27382" marB="27382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6061450"/>
                  </a:ext>
                </a:extLst>
              </a:tr>
            </a:tbl>
          </a:graphicData>
        </a:graphic>
      </p:graphicFrame>
      <p:graphicFrame>
        <p:nvGraphicFramePr>
          <p:cNvPr id="140" name="Table 139">
            <a:extLst>
              <a:ext uri="{FF2B5EF4-FFF2-40B4-BE49-F238E27FC236}">
                <a16:creationId xmlns:a16="http://schemas.microsoft.com/office/drawing/2014/main" id="{23EB3148-E093-4E19-B00F-515C309016D6}"/>
              </a:ext>
            </a:extLst>
          </p:cNvPr>
          <p:cNvGraphicFramePr>
            <a:graphicFrameLocks noGrp="1"/>
          </p:cNvGraphicFramePr>
          <p:nvPr/>
        </p:nvGraphicFramePr>
        <p:xfrm>
          <a:off x="9272480" y="1610740"/>
          <a:ext cx="1015550" cy="97536"/>
        </p:xfrm>
        <a:graphic>
          <a:graphicData uri="http://schemas.openxmlformats.org/drawingml/2006/table">
            <a:tbl>
              <a:tblPr/>
              <a:tblGrid>
                <a:gridCol w="184868">
                  <a:extLst>
                    <a:ext uri="{9D8B030D-6E8A-4147-A177-3AD203B41FA5}">
                      <a16:colId xmlns:a16="http://schemas.microsoft.com/office/drawing/2014/main" val="3196073436"/>
                    </a:ext>
                  </a:extLst>
                </a:gridCol>
                <a:gridCol w="320156">
                  <a:extLst>
                    <a:ext uri="{9D8B030D-6E8A-4147-A177-3AD203B41FA5}">
                      <a16:colId xmlns:a16="http://schemas.microsoft.com/office/drawing/2014/main" val="2046397748"/>
                    </a:ext>
                  </a:extLst>
                </a:gridCol>
                <a:gridCol w="276654">
                  <a:extLst>
                    <a:ext uri="{9D8B030D-6E8A-4147-A177-3AD203B41FA5}">
                      <a16:colId xmlns:a16="http://schemas.microsoft.com/office/drawing/2014/main" val="2273406638"/>
                    </a:ext>
                  </a:extLst>
                </a:gridCol>
                <a:gridCol w="233872">
                  <a:extLst>
                    <a:ext uri="{9D8B030D-6E8A-4147-A177-3AD203B41FA5}">
                      <a16:colId xmlns:a16="http://schemas.microsoft.com/office/drawing/2014/main" val="3325124574"/>
                    </a:ext>
                  </a:extLst>
                </a:gridCol>
              </a:tblGrid>
              <a:tr h="89400"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1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Alice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Bob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2$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mpd="sng">
                      <a:solidFill>
                        <a:srgbClr val="00FFFF"/>
                      </a:solidFill>
                      <a:prstDash val="soli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021517"/>
                  </a:ext>
                </a:extLst>
              </a:tr>
            </a:tbl>
          </a:graphicData>
        </a:graphic>
      </p:graphicFrame>
      <p:graphicFrame>
        <p:nvGraphicFramePr>
          <p:cNvPr id="141" name="Table 140">
            <a:extLst>
              <a:ext uri="{FF2B5EF4-FFF2-40B4-BE49-F238E27FC236}">
                <a16:creationId xmlns:a16="http://schemas.microsoft.com/office/drawing/2014/main" id="{873C8D73-CF26-4987-9D55-A8F536F0209D}"/>
              </a:ext>
            </a:extLst>
          </p:cNvPr>
          <p:cNvGraphicFramePr>
            <a:graphicFrameLocks noGrp="1"/>
          </p:cNvGraphicFramePr>
          <p:nvPr/>
        </p:nvGraphicFramePr>
        <p:xfrm>
          <a:off x="9272480" y="1733259"/>
          <a:ext cx="1015550" cy="97536"/>
        </p:xfrm>
        <a:graphic>
          <a:graphicData uri="http://schemas.openxmlformats.org/drawingml/2006/table">
            <a:tbl>
              <a:tblPr/>
              <a:tblGrid>
                <a:gridCol w="184868">
                  <a:extLst>
                    <a:ext uri="{9D8B030D-6E8A-4147-A177-3AD203B41FA5}">
                      <a16:colId xmlns:a16="http://schemas.microsoft.com/office/drawing/2014/main" val="3196073436"/>
                    </a:ext>
                  </a:extLst>
                </a:gridCol>
                <a:gridCol w="320156">
                  <a:extLst>
                    <a:ext uri="{9D8B030D-6E8A-4147-A177-3AD203B41FA5}">
                      <a16:colId xmlns:a16="http://schemas.microsoft.com/office/drawing/2014/main" val="2046397748"/>
                    </a:ext>
                  </a:extLst>
                </a:gridCol>
                <a:gridCol w="276654">
                  <a:extLst>
                    <a:ext uri="{9D8B030D-6E8A-4147-A177-3AD203B41FA5}">
                      <a16:colId xmlns:a16="http://schemas.microsoft.com/office/drawing/2014/main" val="2273406638"/>
                    </a:ext>
                  </a:extLst>
                </a:gridCol>
                <a:gridCol w="233872">
                  <a:extLst>
                    <a:ext uri="{9D8B030D-6E8A-4147-A177-3AD203B41FA5}">
                      <a16:colId xmlns:a16="http://schemas.microsoft.com/office/drawing/2014/main" val="3325124574"/>
                    </a:ext>
                  </a:extLst>
                </a:gridCol>
              </a:tblGrid>
              <a:tr h="89400"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2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Alice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Dave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5$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mpd="sng">
                      <a:solidFill>
                        <a:srgbClr val="00FFFF"/>
                      </a:solidFill>
                      <a:prstDash val="soli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021517"/>
                  </a:ext>
                </a:extLst>
              </a:tr>
            </a:tbl>
          </a:graphicData>
        </a:graphic>
      </p:graphicFrame>
      <p:graphicFrame>
        <p:nvGraphicFramePr>
          <p:cNvPr id="142" name="Table 141">
            <a:extLst>
              <a:ext uri="{FF2B5EF4-FFF2-40B4-BE49-F238E27FC236}">
                <a16:creationId xmlns:a16="http://schemas.microsoft.com/office/drawing/2014/main" id="{98B36B10-B627-4957-A3C0-F1818230EA35}"/>
              </a:ext>
            </a:extLst>
          </p:cNvPr>
          <p:cNvGraphicFramePr>
            <a:graphicFrameLocks noGrp="1"/>
          </p:cNvGraphicFramePr>
          <p:nvPr/>
        </p:nvGraphicFramePr>
        <p:xfrm>
          <a:off x="9274449" y="1857137"/>
          <a:ext cx="1015550" cy="97536"/>
        </p:xfrm>
        <a:graphic>
          <a:graphicData uri="http://schemas.openxmlformats.org/drawingml/2006/table">
            <a:tbl>
              <a:tblPr/>
              <a:tblGrid>
                <a:gridCol w="184868">
                  <a:extLst>
                    <a:ext uri="{9D8B030D-6E8A-4147-A177-3AD203B41FA5}">
                      <a16:colId xmlns:a16="http://schemas.microsoft.com/office/drawing/2014/main" val="3196073436"/>
                    </a:ext>
                  </a:extLst>
                </a:gridCol>
                <a:gridCol w="320156">
                  <a:extLst>
                    <a:ext uri="{9D8B030D-6E8A-4147-A177-3AD203B41FA5}">
                      <a16:colId xmlns:a16="http://schemas.microsoft.com/office/drawing/2014/main" val="2046397748"/>
                    </a:ext>
                  </a:extLst>
                </a:gridCol>
                <a:gridCol w="276654">
                  <a:extLst>
                    <a:ext uri="{9D8B030D-6E8A-4147-A177-3AD203B41FA5}">
                      <a16:colId xmlns:a16="http://schemas.microsoft.com/office/drawing/2014/main" val="2273406638"/>
                    </a:ext>
                  </a:extLst>
                </a:gridCol>
                <a:gridCol w="233872">
                  <a:extLst>
                    <a:ext uri="{9D8B030D-6E8A-4147-A177-3AD203B41FA5}">
                      <a16:colId xmlns:a16="http://schemas.microsoft.com/office/drawing/2014/main" val="3325124574"/>
                    </a:ext>
                  </a:extLst>
                </a:gridCol>
              </a:tblGrid>
              <a:tr h="89400"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3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Dave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Bob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1$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mpd="sng">
                      <a:solidFill>
                        <a:srgbClr val="00FFFF"/>
                      </a:solidFill>
                      <a:prstDash val="soli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021517"/>
                  </a:ext>
                </a:extLst>
              </a:tr>
            </a:tbl>
          </a:graphicData>
        </a:graphic>
      </p:graphicFrame>
      <p:graphicFrame>
        <p:nvGraphicFramePr>
          <p:cNvPr id="143" name="Table 142">
            <a:extLst>
              <a:ext uri="{FF2B5EF4-FFF2-40B4-BE49-F238E27FC236}">
                <a16:creationId xmlns:a16="http://schemas.microsoft.com/office/drawing/2014/main" id="{1A5A7D7E-AD28-45F2-9AF1-476016DEC61A}"/>
              </a:ext>
            </a:extLst>
          </p:cNvPr>
          <p:cNvGraphicFramePr>
            <a:graphicFrameLocks noGrp="1"/>
          </p:cNvGraphicFramePr>
          <p:nvPr/>
        </p:nvGraphicFramePr>
        <p:xfrm>
          <a:off x="9272480" y="1979766"/>
          <a:ext cx="1015550" cy="97536"/>
        </p:xfrm>
        <a:graphic>
          <a:graphicData uri="http://schemas.openxmlformats.org/drawingml/2006/table">
            <a:tbl>
              <a:tblPr/>
              <a:tblGrid>
                <a:gridCol w="184868">
                  <a:extLst>
                    <a:ext uri="{9D8B030D-6E8A-4147-A177-3AD203B41FA5}">
                      <a16:colId xmlns:a16="http://schemas.microsoft.com/office/drawing/2014/main" val="3196073436"/>
                    </a:ext>
                  </a:extLst>
                </a:gridCol>
                <a:gridCol w="320156">
                  <a:extLst>
                    <a:ext uri="{9D8B030D-6E8A-4147-A177-3AD203B41FA5}">
                      <a16:colId xmlns:a16="http://schemas.microsoft.com/office/drawing/2014/main" val="2046397748"/>
                    </a:ext>
                  </a:extLst>
                </a:gridCol>
                <a:gridCol w="276654">
                  <a:extLst>
                    <a:ext uri="{9D8B030D-6E8A-4147-A177-3AD203B41FA5}">
                      <a16:colId xmlns:a16="http://schemas.microsoft.com/office/drawing/2014/main" val="2273406638"/>
                    </a:ext>
                  </a:extLst>
                </a:gridCol>
                <a:gridCol w="233872">
                  <a:extLst>
                    <a:ext uri="{9D8B030D-6E8A-4147-A177-3AD203B41FA5}">
                      <a16:colId xmlns:a16="http://schemas.microsoft.com/office/drawing/2014/main" val="3325124574"/>
                    </a:ext>
                  </a:extLst>
                </a:gridCol>
              </a:tblGrid>
              <a:tr h="89400"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4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Charlie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Alice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8$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mpd="sng">
                      <a:solidFill>
                        <a:srgbClr val="00FFFF"/>
                      </a:solidFill>
                      <a:prstDash val="soli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021517"/>
                  </a:ext>
                </a:extLst>
              </a:tr>
            </a:tbl>
          </a:graphicData>
        </a:graphic>
      </p:graphicFrame>
      <p:grpSp>
        <p:nvGrpSpPr>
          <p:cNvPr id="144" name="Group 143">
            <a:extLst>
              <a:ext uri="{FF2B5EF4-FFF2-40B4-BE49-F238E27FC236}">
                <a16:creationId xmlns:a16="http://schemas.microsoft.com/office/drawing/2014/main" id="{19D684DE-5635-41CE-8BBE-C3E4846ADA54}"/>
              </a:ext>
            </a:extLst>
          </p:cNvPr>
          <p:cNvGrpSpPr/>
          <p:nvPr/>
        </p:nvGrpSpPr>
        <p:grpSpPr>
          <a:xfrm>
            <a:off x="10499685" y="2074041"/>
            <a:ext cx="1196274" cy="819343"/>
            <a:chOff x="3836513" y="3324790"/>
            <a:chExt cx="3359051" cy="2353400"/>
          </a:xfrm>
          <a:noFill/>
        </p:grpSpPr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887234E4-0B5F-4D61-8403-4BD13B0FAF3C}"/>
                </a:ext>
              </a:extLst>
            </p:cNvPr>
            <p:cNvSpPr/>
            <p:nvPr/>
          </p:nvSpPr>
          <p:spPr>
            <a:xfrm>
              <a:off x="3836513" y="3324790"/>
              <a:ext cx="3359051" cy="2353400"/>
            </a:xfrm>
            <a:prstGeom prst="rect">
              <a:avLst/>
            </a:prstGeom>
            <a:grpFill/>
            <a:ln w="28575">
              <a:solidFill>
                <a:srgbClr val="FF9966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296CE7DE-B2B1-413E-AD87-DCA2AE7237B9}"/>
                </a:ext>
              </a:extLst>
            </p:cNvPr>
            <p:cNvSpPr txBox="1"/>
            <p:nvPr/>
          </p:nvSpPr>
          <p:spPr>
            <a:xfrm>
              <a:off x="4686813" y="3324790"/>
              <a:ext cx="1609520" cy="648225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  <a:latin typeface="Abadi" panose="020B0604020104020204" pitchFamily="34" charset="0"/>
                </a:rPr>
                <a:t>Ledger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2142D3C9-0DBD-4CB4-99CC-C9C85473748D}"/>
                </a:ext>
              </a:extLst>
            </p:cNvPr>
            <p:cNvCxnSpPr>
              <a:cxnSpLocks/>
            </p:cNvCxnSpPr>
            <p:nvPr/>
          </p:nvCxnSpPr>
          <p:spPr>
            <a:xfrm>
              <a:off x="4005433" y="3918758"/>
              <a:ext cx="2993484" cy="0"/>
            </a:xfrm>
            <a:prstGeom prst="line">
              <a:avLst/>
            </a:prstGeom>
            <a:grpFill/>
            <a:ln w="12700">
              <a:solidFill>
                <a:srgbClr val="FF99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48" name="Table 41">
            <a:extLst>
              <a:ext uri="{FF2B5EF4-FFF2-40B4-BE49-F238E27FC236}">
                <a16:creationId xmlns:a16="http://schemas.microsoft.com/office/drawing/2014/main" id="{98566A7A-997F-4D15-99D0-09687955B1A4}"/>
              </a:ext>
            </a:extLst>
          </p:cNvPr>
          <p:cNvGraphicFramePr>
            <a:graphicFrameLocks noGrp="1"/>
          </p:cNvGraphicFramePr>
          <p:nvPr/>
        </p:nvGraphicFramePr>
        <p:xfrm>
          <a:off x="10591949" y="2242408"/>
          <a:ext cx="1055209" cy="176684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40878">
                  <a:extLst>
                    <a:ext uri="{9D8B030D-6E8A-4147-A177-3AD203B41FA5}">
                      <a16:colId xmlns:a16="http://schemas.microsoft.com/office/drawing/2014/main" val="529969344"/>
                    </a:ext>
                  </a:extLst>
                </a:gridCol>
                <a:gridCol w="353752">
                  <a:extLst>
                    <a:ext uri="{9D8B030D-6E8A-4147-A177-3AD203B41FA5}">
                      <a16:colId xmlns:a16="http://schemas.microsoft.com/office/drawing/2014/main" val="4165621018"/>
                    </a:ext>
                  </a:extLst>
                </a:gridCol>
                <a:gridCol w="304566">
                  <a:extLst>
                    <a:ext uri="{9D8B030D-6E8A-4147-A177-3AD203B41FA5}">
                      <a16:colId xmlns:a16="http://schemas.microsoft.com/office/drawing/2014/main" val="2028900302"/>
                    </a:ext>
                  </a:extLst>
                </a:gridCol>
                <a:gridCol w="256013">
                  <a:extLst>
                    <a:ext uri="{9D8B030D-6E8A-4147-A177-3AD203B41FA5}">
                      <a16:colId xmlns:a16="http://schemas.microsoft.com/office/drawing/2014/main" val="1762467311"/>
                    </a:ext>
                  </a:extLst>
                </a:gridCol>
              </a:tblGrid>
              <a:tr h="106070">
                <a:tc>
                  <a:txBody>
                    <a:bodyPr/>
                    <a:lstStyle/>
                    <a:p>
                      <a:pPr algn="l"/>
                      <a:r>
                        <a:rPr lang="en-US" sz="400" b="0" dirty="0">
                          <a:solidFill>
                            <a:schemeClr val="bg1"/>
                          </a:solidFill>
                        </a:rPr>
                        <a:t>#</a:t>
                      </a:r>
                      <a:endParaRPr lang="en-US" sz="400" b="0" dirty="0">
                        <a:solidFill>
                          <a:schemeClr val="bg1"/>
                        </a:solidFill>
                        <a:latin typeface="Abadi" panose="020B0604020104020204" pitchFamily="34" charset="0"/>
                      </a:endParaRPr>
                    </a:p>
                  </a:txBody>
                  <a:tcPr marL="54762" marR="54762" marT="27382" marB="2738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b="0" dirty="0">
                          <a:solidFill>
                            <a:schemeClr val="bg1"/>
                          </a:solidFill>
                        </a:rPr>
                        <a:t>from</a:t>
                      </a:r>
                      <a:endParaRPr lang="en-US" sz="400" b="0" dirty="0">
                        <a:solidFill>
                          <a:schemeClr val="bg1"/>
                        </a:solidFill>
                        <a:latin typeface="Abadi" panose="020B0604020104020204" pitchFamily="34" charset="0"/>
                      </a:endParaRPr>
                    </a:p>
                  </a:txBody>
                  <a:tcPr marL="54762" marR="54762" marT="27382" marB="27382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b="0" dirty="0">
                          <a:solidFill>
                            <a:schemeClr val="bg1"/>
                          </a:solidFill>
                        </a:rPr>
                        <a:t>to</a:t>
                      </a:r>
                      <a:endParaRPr lang="en-US" sz="400" b="0" dirty="0">
                        <a:solidFill>
                          <a:schemeClr val="bg1"/>
                        </a:solidFill>
                        <a:latin typeface="Abadi" panose="020B0604020104020204" pitchFamily="34" charset="0"/>
                      </a:endParaRPr>
                    </a:p>
                  </a:txBody>
                  <a:tcPr marL="54762" marR="54762" marT="27382" marB="27382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b="0" dirty="0">
                          <a:solidFill>
                            <a:schemeClr val="bg1"/>
                          </a:solidFill>
                        </a:rPr>
                        <a:t>amount</a:t>
                      </a:r>
                      <a:endParaRPr lang="en-US" sz="400" b="0" dirty="0">
                        <a:solidFill>
                          <a:schemeClr val="bg1"/>
                        </a:solidFill>
                        <a:latin typeface="Abadi" panose="020B0604020104020204" pitchFamily="34" charset="0"/>
                      </a:endParaRPr>
                    </a:p>
                  </a:txBody>
                  <a:tcPr marL="54762" marR="54762" marT="27382" marB="27382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6061450"/>
                  </a:ext>
                </a:extLst>
              </a:tr>
            </a:tbl>
          </a:graphicData>
        </a:graphic>
      </p:graphicFrame>
      <p:graphicFrame>
        <p:nvGraphicFramePr>
          <p:cNvPr id="149" name="Table 148">
            <a:extLst>
              <a:ext uri="{FF2B5EF4-FFF2-40B4-BE49-F238E27FC236}">
                <a16:creationId xmlns:a16="http://schemas.microsoft.com/office/drawing/2014/main" id="{48C8B961-511E-4674-A189-C341A9C1FAE8}"/>
              </a:ext>
            </a:extLst>
          </p:cNvPr>
          <p:cNvGraphicFramePr>
            <a:graphicFrameLocks noGrp="1"/>
          </p:cNvGraphicFramePr>
          <p:nvPr/>
        </p:nvGraphicFramePr>
        <p:xfrm>
          <a:off x="10601491" y="2364553"/>
          <a:ext cx="1015550" cy="97536"/>
        </p:xfrm>
        <a:graphic>
          <a:graphicData uri="http://schemas.openxmlformats.org/drawingml/2006/table">
            <a:tbl>
              <a:tblPr/>
              <a:tblGrid>
                <a:gridCol w="184868">
                  <a:extLst>
                    <a:ext uri="{9D8B030D-6E8A-4147-A177-3AD203B41FA5}">
                      <a16:colId xmlns:a16="http://schemas.microsoft.com/office/drawing/2014/main" val="3196073436"/>
                    </a:ext>
                  </a:extLst>
                </a:gridCol>
                <a:gridCol w="320156">
                  <a:extLst>
                    <a:ext uri="{9D8B030D-6E8A-4147-A177-3AD203B41FA5}">
                      <a16:colId xmlns:a16="http://schemas.microsoft.com/office/drawing/2014/main" val="2046397748"/>
                    </a:ext>
                  </a:extLst>
                </a:gridCol>
                <a:gridCol w="276654">
                  <a:extLst>
                    <a:ext uri="{9D8B030D-6E8A-4147-A177-3AD203B41FA5}">
                      <a16:colId xmlns:a16="http://schemas.microsoft.com/office/drawing/2014/main" val="2273406638"/>
                    </a:ext>
                  </a:extLst>
                </a:gridCol>
                <a:gridCol w="233872">
                  <a:extLst>
                    <a:ext uri="{9D8B030D-6E8A-4147-A177-3AD203B41FA5}">
                      <a16:colId xmlns:a16="http://schemas.microsoft.com/office/drawing/2014/main" val="3325124574"/>
                    </a:ext>
                  </a:extLst>
                </a:gridCol>
              </a:tblGrid>
              <a:tr h="89400"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1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Alice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Bob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2$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mpd="sng">
                      <a:solidFill>
                        <a:srgbClr val="00FFFF"/>
                      </a:solidFill>
                      <a:prstDash val="soli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021517"/>
                  </a:ext>
                </a:extLst>
              </a:tr>
            </a:tbl>
          </a:graphicData>
        </a:graphic>
      </p:graphicFrame>
      <p:graphicFrame>
        <p:nvGraphicFramePr>
          <p:cNvPr id="150" name="Table 149">
            <a:extLst>
              <a:ext uri="{FF2B5EF4-FFF2-40B4-BE49-F238E27FC236}">
                <a16:creationId xmlns:a16="http://schemas.microsoft.com/office/drawing/2014/main" id="{267E5096-8046-4801-B1B6-23D93BCACCC3}"/>
              </a:ext>
            </a:extLst>
          </p:cNvPr>
          <p:cNvGraphicFramePr>
            <a:graphicFrameLocks noGrp="1"/>
          </p:cNvGraphicFramePr>
          <p:nvPr/>
        </p:nvGraphicFramePr>
        <p:xfrm>
          <a:off x="10601491" y="2487072"/>
          <a:ext cx="1015550" cy="97536"/>
        </p:xfrm>
        <a:graphic>
          <a:graphicData uri="http://schemas.openxmlformats.org/drawingml/2006/table">
            <a:tbl>
              <a:tblPr/>
              <a:tblGrid>
                <a:gridCol w="184868">
                  <a:extLst>
                    <a:ext uri="{9D8B030D-6E8A-4147-A177-3AD203B41FA5}">
                      <a16:colId xmlns:a16="http://schemas.microsoft.com/office/drawing/2014/main" val="3196073436"/>
                    </a:ext>
                  </a:extLst>
                </a:gridCol>
                <a:gridCol w="320156">
                  <a:extLst>
                    <a:ext uri="{9D8B030D-6E8A-4147-A177-3AD203B41FA5}">
                      <a16:colId xmlns:a16="http://schemas.microsoft.com/office/drawing/2014/main" val="2046397748"/>
                    </a:ext>
                  </a:extLst>
                </a:gridCol>
                <a:gridCol w="276654">
                  <a:extLst>
                    <a:ext uri="{9D8B030D-6E8A-4147-A177-3AD203B41FA5}">
                      <a16:colId xmlns:a16="http://schemas.microsoft.com/office/drawing/2014/main" val="2273406638"/>
                    </a:ext>
                  </a:extLst>
                </a:gridCol>
                <a:gridCol w="233872">
                  <a:extLst>
                    <a:ext uri="{9D8B030D-6E8A-4147-A177-3AD203B41FA5}">
                      <a16:colId xmlns:a16="http://schemas.microsoft.com/office/drawing/2014/main" val="3325124574"/>
                    </a:ext>
                  </a:extLst>
                </a:gridCol>
              </a:tblGrid>
              <a:tr h="89400"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2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Alice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Dave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5$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mpd="sng">
                      <a:solidFill>
                        <a:srgbClr val="00FFFF"/>
                      </a:solidFill>
                      <a:prstDash val="soli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021517"/>
                  </a:ext>
                </a:extLst>
              </a:tr>
            </a:tbl>
          </a:graphicData>
        </a:graphic>
      </p:graphicFrame>
      <p:graphicFrame>
        <p:nvGraphicFramePr>
          <p:cNvPr id="151" name="Table 150">
            <a:extLst>
              <a:ext uri="{FF2B5EF4-FFF2-40B4-BE49-F238E27FC236}">
                <a16:creationId xmlns:a16="http://schemas.microsoft.com/office/drawing/2014/main" id="{D106026D-755B-4B45-AFD9-A0089896EE3D}"/>
              </a:ext>
            </a:extLst>
          </p:cNvPr>
          <p:cNvGraphicFramePr>
            <a:graphicFrameLocks noGrp="1"/>
          </p:cNvGraphicFramePr>
          <p:nvPr/>
        </p:nvGraphicFramePr>
        <p:xfrm>
          <a:off x="10603460" y="2610950"/>
          <a:ext cx="1015550" cy="97536"/>
        </p:xfrm>
        <a:graphic>
          <a:graphicData uri="http://schemas.openxmlformats.org/drawingml/2006/table">
            <a:tbl>
              <a:tblPr/>
              <a:tblGrid>
                <a:gridCol w="184868">
                  <a:extLst>
                    <a:ext uri="{9D8B030D-6E8A-4147-A177-3AD203B41FA5}">
                      <a16:colId xmlns:a16="http://schemas.microsoft.com/office/drawing/2014/main" val="3196073436"/>
                    </a:ext>
                  </a:extLst>
                </a:gridCol>
                <a:gridCol w="320156">
                  <a:extLst>
                    <a:ext uri="{9D8B030D-6E8A-4147-A177-3AD203B41FA5}">
                      <a16:colId xmlns:a16="http://schemas.microsoft.com/office/drawing/2014/main" val="2046397748"/>
                    </a:ext>
                  </a:extLst>
                </a:gridCol>
                <a:gridCol w="276654">
                  <a:extLst>
                    <a:ext uri="{9D8B030D-6E8A-4147-A177-3AD203B41FA5}">
                      <a16:colId xmlns:a16="http://schemas.microsoft.com/office/drawing/2014/main" val="2273406638"/>
                    </a:ext>
                  </a:extLst>
                </a:gridCol>
                <a:gridCol w="233872">
                  <a:extLst>
                    <a:ext uri="{9D8B030D-6E8A-4147-A177-3AD203B41FA5}">
                      <a16:colId xmlns:a16="http://schemas.microsoft.com/office/drawing/2014/main" val="3325124574"/>
                    </a:ext>
                  </a:extLst>
                </a:gridCol>
              </a:tblGrid>
              <a:tr h="89400"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3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Dave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Bob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1$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mpd="sng">
                      <a:solidFill>
                        <a:srgbClr val="00FFFF"/>
                      </a:solidFill>
                      <a:prstDash val="soli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021517"/>
                  </a:ext>
                </a:extLst>
              </a:tr>
            </a:tbl>
          </a:graphicData>
        </a:graphic>
      </p:graphicFrame>
      <p:graphicFrame>
        <p:nvGraphicFramePr>
          <p:cNvPr id="152" name="Table 151">
            <a:extLst>
              <a:ext uri="{FF2B5EF4-FFF2-40B4-BE49-F238E27FC236}">
                <a16:creationId xmlns:a16="http://schemas.microsoft.com/office/drawing/2014/main" id="{6886C10E-2792-453D-B226-5AEC002F8B5E}"/>
              </a:ext>
            </a:extLst>
          </p:cNvPr>
          <p:cNvGraphicFramePr>
            <a:graphicFrameLocks noGrp="1"/>
          </p:cNvGraphicFramePr>
          <p:nvPr/>
        </p:nvGraphicFramePr>
        <p:xfrm>
          <a:off x="10601491" y="2733579"/>
          <a:ext cx="1015550" cy="97536"/>
        </p:xfrm>
        <a:graphic>
          <a:graphicData uri="http://schemas.openxmlformats.org/drawingml/2006/table">
            <a:tbl>
              <a:tblPr/>
              <a:tblGrid>
                <a:gridCol w="184868">
                  <a:extLst>
                    <a:ext uri="{9D8B030D-6E8A-4147-A177-3AD203B41FA5}">
                      <a16:colId xmlns:a16="http://schemas.microsoft.com/office/drawing/2014/main" val="3196073436"/>
                    </a:ext>
                  </a:extLst>
                </a:gridCol>
                <a:gridCol w="320156">
                  <a:extLst>
                    <a:ext uri="{9D8B030D-6E8A-4147-A177-3AD203B41FA5}">
                      <a16:colId xmlns:a16="http://schemas.microsoft.com/office/drawing/2014/main" val="2046397748"/>
                    </a:ext>
                  </a:extLst>
                </a:gridCol>
                <a:gridCol w="276654">
                  <a:extLst>
                    <a:ext uri="{9D8B030D-6E8A-4147-A177-3AD203B41FA5}">
                      <a16:colId xmlns:a16="http://schemas.microsoft.com/office/drawing/2014/main" val="2273406638"/>
                    </a:ext>
                  </a:extLst>
                </a:gridCol>
                <a:gridCol w="233872">
                  <a:extLst>
                    <a:ext uri="{9D8B030D-6E8A-4147-A177-3AD203B41FA5}">
                      <a16:colId xmlns:a16="http://schemas.microsoft.com/office/drawing/2014/main" val="3325124574"/>
                    </a:ext>
                  </a:extLst>
                </a:gridCol>
              </a:tblGrid>
              <a:tr h="89400"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4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Charlie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Alice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8$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mpd="sng">
                      <a:solidFill>
                        <a:srgbClr val="00FFFF"/>
                      </a:solidFill>
                      <a:prstDash val="soli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021517"/>
                  </a:ext>
                </a:extLst>
              </a:tr>
            </a:tbl>
          </a:graphicData>
        </a:graphic>
      </p:graphicFrame>
      <p:grpSp>
        <p:nvGrpSpPr>
          <p:cNvPr id="153" name="Group 152">
            <a:extLst>
              <a:ext uri="{FF2B5EF4-FFF2-40B4-BE49-F238E27FC236}">
                <a16:creationId xmlns:a16="http://schemas.microsoft.com/office/drawing/2014/main" id="{DBA722F6-7B17-43B9-8644-FC23E9276C38}"/>
              </a:ext>
            </a:extLst>
          </p:cNvPr>
          <p:cNvGrpSpPr/>
          <p:nvPr/>
        </p:nvGrpSpPr>
        <p:grpSpPr>
          <a:xfrm>
            <a:off x="10773571" y="3303682"/>
            <a:ext cx="1196274" cy="819343"/>
            <a:chOff x="3836513" y="3324790"/>
            <a:chExt cx="3359051" cy="2353400"/>
          </a:xfrm>
          <a:noFill/>
        </p:grpSpPr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E0C7DBD2-B14A-432D-921B-0D9B4E16FAE9}"/>
                </a:ext>
              </a:extLst>
            </p:cNvPr>
            <p:cNvSpPr/>
            <p:nvPr/>
          </p:nvSpPr>
          <p:spPr>
            <a:xfrm>
              <a:off x="3836513" y="3324790"/>
              <a:ext cx="3359051" cy="2353400"/>
            </a:xfrm>
            <a:prstGeom prst="rect">
              <a:avLst/>
            </a:prstGeom>
            <a:grpFill/>
            <a:ln w="28575">
              <a:solidFill>
                <a:srgbClr val="FF9966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E338BCDF-4455-4367-A337-52FD95EB1804}"/>
                </a:ext>
              </a:extLst>
            </p:cNvPr>
            <p:cNvSpPr txBox="1"/>
            <p:nvPr/>
          </p:nvSpPr>
          <p:spPr>
            <a:xfrm>
              <a:off x="4686813" y="3324790"/>
              <a:ext cx="1609520" cy="648225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  <a:latin typeface="Abadi" panose="020B0604020104020204" pitchFamily="34" charset="0"/>
                </a:rPr>
                <a:t>Ledger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C95D75E2-85DF-4AB0-BB65-E158DFF918AF}"/>
                </a:ext>
              </a:extLst>
            </p:cNvPr>
            <p:cNvCxnSpPr>
              <a:cxnSpLocks/>
            </p:cNvCxnSpPr>
            <p:nvPr/>
          </p:nvCxnSpPr>
          <p:spPr>
            <a:xfrm>
              <a:off x="4005433" y="3918758"/>
              <a:ext cx="2993484" cy="0"/>
            </a:xfrm>
            <a:prstGeom prst="line">
              <a:avLst/>
            </a:prstGeom>
            <a:grpFill/>
            <a:ln w="12700">
              <a:solidFill>
                <a:srgbClr val="FF99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57" name="Table 41">
            <a:extLst>
              <a:ext uri="{FF2B5EF4-FFF2-40B4-BE49-F238E27FC236}">
                <a16:creationId xmlns:a16="http://schemas.microsoft.com/office/drawing/2014/main" id="{BFFCF832-5D50-4B51-A731-3FBD58018BF6}"/>
              </a:ext>
            </a:extLst>
          </p:cNvPr>
          <p:cNvGraphicFramePr>
            <a:graphicFrameLocks noGrp="1"/>
          </p:cNvGraphicFramePr>
          <p:nvPr/>
        </p:nvGraphicFramePr>
        <p:xfrm>
          <a:off x="10865835" y="3472049"/>
          <a:ext cx="1055209" cy="176684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40878">
                  <a:extLst>
                    <a:ext uri="{9D8B030D-6E8A-4147-A177-3AD203B41FA5}">
                      <a16:colId xmlns:a16="http://schemas.microsoft.com/office/drawing/2014/main" val="529969344"/>
                    </a:ext>
                  </a:extLst>
                </a:gridCol>
                <a:gridCol w="353752">
                  <a:extLst>
                    <a:ext uri="{9D8B030D-6E8A-4147-A177-3AD203B41FA5}">
                      <a16:colId xmlns:a16="http://schemas.microsoft.com/office/drawing/2014/main" val="4165621018"/>
                    </a:ext>
                  </a:extLst>
                </a:gridCol>
                <a:gridCol w="304566">
                  <a:extLst>
                    <a:ext uri="{9D8B030D-6E8A-4147-A177-3AD203B41FA5}">
                      <a16:colId xmlns:a16="http://schemas.microsoft.com/office/drawing/2014/main" val="2028900302"/>
                    </a:ext>
                  </a:extLst>
                </a:gridCol>
                <a:gridCol w="256013">
                  <a:extLst>
                    <a:ext uri="{9D8B030D-6E8A-4147-A177-3AD203B41FA5}">
                      <a16:colId xmlns:a16="http://schemas.microsoft.com/office/drawing/2014/main" val="1762467311"/>
                    </a:ext>
                  </a:extLst>
                </a:gridCol>
              </a:tblGrid>
              <a:tr h="106070">
                <a:tc>
                  <a:txBody>
                    <a:bodyPr/>
                    <a:lstStyle/>
                    <a:p>
                      <a:pPr algn="l"/>
                      <a:r>
                        <a:rPr lang="en-US" sz="400" b="0" dirty="0">
                          <a:solidFill>
                            <a:schemeClr val="bg1"/>
                          </a:solidFill>
                        </a:rPr>
                        <a:t>#</a:t>
                      </a:r>
                      <a:endParaRPr lang="en-US" sz="400" b="0" dirty="0">
                        <a:solidFill>
                          <a:schemeClr val="bg1"/>
                        </a:solidFill>
                        <a:latin typeface="Abadi" panose="020B0604020104020204" pitchFamily="34" charset="0"/>
                      </a:endParaRPr>
                    </a:p>
                  </a:txBody>
                  <a:tcPr marL="54762" marR="54762" marT="27382" marB="2738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b="0" dirty="0">
                          <a:solidFill>
                            <a:schemeClr val="bg1"/>
                          </a:solidFill>
                        </a:rPr>
                        <a:t>from</a:t>
                      </a:r>
                      <a:endParaRPr lang="en-US" sz="400" b="0" dirty="0">
                        <a:solidFill>
                          <a:schemeClr val="bg1"/>
                        </a:solidFill>
                        <a:latin typeface="Abadi" panose="020B0604020104020204" pitchFamily="34" charset="0"/>
                      </a:endParaRPr>
                    </a:p>
                  </a:txBody>
                  <a:tcPr marL="54762" marR="54762" marT="27382" marB="27382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b="0" dirty="0">
                          <a:solidFill>
                            <a:schemeClr val="bg1"/>
                          </a:solidFill>
                        </a:rPr>
                        <a:t>to</a:t>
                      </a:r>
                      <a:endParaRPr lang="en-US" sz="400" b="0" dirty="0">
                        <a:solidFill>
                          <a:schemeClr val="bg1"/>
                        </a:solidFill>
                        <a:latin typeface="Abadi" panose="020B0604020104020204" pitchFamily="34" charset="0"/>
                      </a:endParaRPr>
                    </a:p>
                  </a:txBody>
                  <a:tcPr marL="54762" marR="54762" marT="27382" marB="27382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b="0" dirty="0">
                          <a:solidFill>
                            <a:schemeClr val="bg1"/>
                          </a:solidFill>
                        </a:rPr>
                        <a:t>amount</a:t>
                      </a:r>
                      <a:endParaRPr lang="en-US" sz="400" b="0" dirty="0">
                        <a:solidFill>
                          <a:schemeClr val="bg1"/>
                        </a:solidFill>
                        <a:latin typeface="Abadi" panose="020B0604020104020204" pitchFamily="34" charset="0"/>
                      </a:endParaRPr>
                    </a:p>
                  </a:txBody>
                  <a:tcPr marL="54762" marR="54762" marT="27382" marB="27382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6061450"/>
                  </a:ext>
                </a:extLst>
              </a:tr>
            </a:tbl>
          </a:graphicData>
        </a:graphic>
      </p:graphicFrame>
      <p:graphicFrame>
        <p:nvGraphicFramePr>
          <p:cNvPr id="158" name="Table 157">
            <a:extLst>
              <a:ext uri="{FF2B5EF4-FFF2-40B4-BE49-F238E27FC236}">
                <a16:creationId xmlns:a16="http://schemas.microsoft.com/office/drawing/2014/main" id="{DF0EB0FA-E360-43E4-AEF6-BB532DC9C140}"/>
              </a:ext>
            </a:extLst>
          </p:cNvPr>
          <p:cNvGraphicFramePr>
            <a:graphicFrameLocks noGrp="1"/>
          </p:cNvGraphicFramePr>
          <p:nvPr/>
        </p:nvGraphicFramePr>
        <p:xfrm>
          <a:off x="10875377" y="3594194"/>
          <a:ext cx="1015550" cy="97536"/>
        </p:xfrm>
        <a:graphic>
          <a:graphicData uri="http://schemas.openxmlformats.org/drawingml/2006/table">
            <a:tbl>
              <a:tblPr/>
              <a:tblGrid>
                <a:gridCol w="184868">
                  <a:extLst>
                    <a:ext uri="{9D8B030D-6E8A-4147-A177-3AD203B41FA5}">
                      <a16:colId xmlns:a16="http://schemas.microsoft.com/office/drawing/2014/main" val="3196073436"/>
                    </a:ext>
                  </a:extLst>
                </a:gridCol>
                <a:gridCol w="320156">
                  <a:extLst>
                    <a:ext uri="{9D8B030D-6E8A-4147-A177-3AD203B41FA5}">
                      <a16:colId xmlns:a16="http://schemas.microsoft.com/office/drawing/2014/main" val="2046397748"/>
                    </a:ext>
                  </a:extLst>
                </a:gridCol>
                <a:gridCol w="276654">
                  <a:extLst>
                    <a:ext uri="{9D8B030D-6E8A-4147-A177-3AD203B41FA5}">
                      <a16:colId xmlns:a16="http://schemas.microsoft.com/office/drawing/2014/main" val="2273406638"/>
                    </a:ext>
                  </a:extLst>
                </a:gridCol>
                <a:gridCol w="233872">
                  <a:extLst>
                    <a:ext uri="{9D8B030D-6E8A-4147-A177-3AD203B41FA5}">
                      <a16:colId xmlns:a16="http://schemas.microsoft.com/office/drawing/2014/main" val="3325124574"/>
                    </a:ext>
                  </a:extLst>
                </a:gridCol>
              </a:tblGrid>
              <a:tr h="89400"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1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Alice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Bob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2$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mpd="sng">
                      <a:solidFill>
                        <a:srgbClr val="00FFFF"/>
                      </a:solidFill>
                      <a:prstDash val="soli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021517"/>
                  </a:ext>
                </a:extLst>
              </a:tr>
            </a:tbl>
          </a:graphicData>
        </a:graphic>
      </p:graphicFrame>
      <p:graphicFrame>
        <p:nvGraphicFramePr>
          <p:cNvPr id="159" name="Table 158">
            <a:extLst>
              <a:ext uri="{FF2B5EF4-FFF2-40B4-BE49-F238E27FC236}">
                <a16:creationId xmlns:a16="http://schemas.microsoft.com/office/drawing/2014/main" id="{85FF5FE9-9519-42D1-AC1E-CF9E599DB343}"/>
              </a:ext>
            </a:extLst>
          </p:cNvPr>
          <p:cNvGraphicFramePr>
            <a:graphicFrameLocks noGrp="1"/>
          </p:cNvGraphicFramePr>
          <p:nvPr/>
        </p:nvGraphicFramePr>
        <p:xfrm>
          <a:off x="10875377" y="3716713"/>
          <a:ext cx="1015550" cy="97536"/>
        </p:xfrm>
        <a:graphic>
          <a:graphicData uri="http://schemas.openxmlformats.org/drawingml/2006/table">
            <a:tbl>
              <a:tblPr/>
              <a:tblGrid>
                <a:gridCol w="184868">
                  <a:extLst>
                    <a:ext uri="{9D8B030D-6E8A-4147-A177-3AD203B41FA5}">
                      <a16:colId xmlns:a16="http://schemas.microsoft.com/office/drawing/2014/main" val="3196073436"/>
                    </a:ext>
                  </a:extLst>
                </a:gridCol>
                <a:gridCol w="320156">
                  <a:extLst>
                    <a:ext uri="{9D8B030D-6E8A-4147-A177-3AD203B41FA5}">
                      <a16:colId xmlns:a16="http://schemas.microsoft.com/office/drawing/2014/main" val="2046397748"/>
                    </a:ext>
                  </a:extLst>
                </a:gridCol>
                <a:gridCol w="276654">
                  <a:extLst>
                    <a:ext uri="{9D8B030D-6E8A-4147-A177-3AD203B41FA5}">
                      <a16:colId xmlns:a16="http://schemas.microsoft.com/office/drawing/2014/main" val="2273406638"/>
                    </a:ext>
                  </a:extLst>
                </a:gridCol>
                <a:gridCol w="233872">
                  <a:extLst>
                    <a:ext uri="{9D8B030D-6E8A-4147-A177-3AD203B41FA5}">
                      <a16:colId xmlns:a16="http://schemas.microsoft.com/office/drawing/2014/main" val="3325124574"/>
                    </a:ext>
                  </a:extLst>
                </a:gridCol>
              </a:tblGrid>
              <a:tr h="89400"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2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Alice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Dave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5$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mpd="sng">
                      <a:solidFill>
                        <a:srgbClr val="00FFFF"/>
                      </a:solidFill>
                      <a:prstDash val="soli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021517"/>
                  </a:ext>
                </a:extLst>
              </a:tr>
            </a:tbl>
          </a:graphicData>
        </a:graphic>
      </p:graphicFrame>
      <p:graphicFrame>
        <p:nvGraphicFramePr>
          <p:cNvPr id="160" name="Table 159">
            <a:extLst>
              <a:ext uri="{FF2B5EF4-FFF2-40B4-BE49-F238E27FC236}">
                <a16:creationId xmlns:a16="http://schemas.microsoft.com/office/drawing/2014/main" id="{3C6B7EFA-FF86-4A2C-AA99-D1BA20DCB138}"/>
              </a:ext>
            </a:extLst>
          </p:cNvPr>
          <p:cNvGraphicFramePr>
            <a:graphicFrameLocks noGrp="1"/>
          </p:cNvGraphicFramePr>
          <p:nvPr/>
        </p:nvGraphicFramePr>
        <p:xfrm>
          <a:off x="10877346" y="3840591"/>
          <a:ext cx="1015550" cy="97536"/>
        </p:xfrm>
        <a:graphic>
          <a:graphicData uri="http://schemas.openxmlformats.org/drawingml/2006/table">
            <a:tbl>
              <a:tblPr/>
              <a:tblGrid>
                <a:gridCol w="184868">
                  <a:extLst>
                    <a:ext uri="{9D8B030D-6E8A-4147-A177-3AD203B41FA5}">
                      <a16:colId xmlns:a16="http://schemas.microsoft.com/office/drawing/2014/main" val="3196073436"/>
                    </a:ext>
                  </a:extLst>
                </a:gridCol>
                <a:gridCol w="320156">
                  <a:extLst>
                    <a:ext uri="{9D8B030D-6E8A-4147-A177-3AD203B41FA5}">
                      <a16:colId xmlns:a16="http://schemas.microsoft.com/office/drawing/2014/main" val="2046397748"/>
                    </a:ext>
                  </a:extLst>
                </a:gridCol>
                <a:gridCol w="276654">
                  <a:extLst>
                    <a:ext uri="{9D8B030D-6E8A-4147-A177-3AD203B41FA5}">
                      <a16:colId xmlns:a16="http://schemas.microsoft.com/office/drawing/2014/main" val="2273406638"/>
                    </a:ext>
                  </a:extLst>
                </a:gridCol>
                <a:gridCol w="233872">
                  <a:extLst>
                    <a:ext uri="{9D8B030D-6E8A-4147-A177-3AD203B41FA5}">
                      <a16:colId xmlns:a16="http://schemas.microsoft.com/office/drawing/2014/main" val="3325124574"/>
                    </a:ext>
                  </a:extLst>
                </a:gridCol>
              </a:tblGrid>
              <a:tr h="89400"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3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Dave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Bob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1$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mpd="sng">
                      <a:solidFill>
                        <a:srgbClr val="00FFFF"/>
                      </a:solidFill>
                      <a:prstDash val="soli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021517"/>
                  </a:ext>
                </a:extLst>
              </a:tr>
            </a:tbl>
          </a:graphicData>
        </a:graphic>
      </p:graphicFrame>
      <p:graphicFrame>
        <p:nvGraphicFramePr>
          <p:cNvPr id="161" name="Table 160">
            <a:extLst>
              <a:ext uri="{FF2B5EF4-FFF2-40B4-BE49-F238E27FC236}">
                <a16:creationId xmlns:a16="http://schemas.microsoft.com/office/drawing/2014/main" id="{A2C8B696-167B-4584-B17C-07B5351B9B3E}"/>
              </a:ext>
            </a:extLst>
          </p:cNvPr>
          <p:cNvGraphicFramePr>
            <a:graphicFrameLocks noGrp="1"/>
          </p:cNvGraphicFramePr>
          <p:nvPr/>
        </p:nvGraphicFramePr>
        <p:xfrm>
          <a:off x="10875377" y="3963220"/>
          <a:ext cx="1015550" cy="97536"/>
        </p:xfrm>
        <a:graphic>
          <a:graphicData uri="http://schemas.openxmlformats.org/drawingml/2006/table">
            <a:tbl>
              <a:tblPr/>
              <a:tblGrid>
                <a:gridCol w="184868">
                  <a:extLst>
                    <a:ext uri="{9D8B030D-6E8A-4147-A177-3AD203B41FA5}">
                      <a16:colId xmlns:a16="http://schemas.microsoft.com/office/drawing/2014/main" val="3196073436"/>
                    </a:ext>
                  </a:extLst>
                </a:gridCol>
                <a:gridCol w="320156">
                  <a:extLst>
                    <a:ext uri="{9D8B030D-6E8A-4147-A177-3AD203B41FA5}">
                      <a16:colId xmlns:a16="http://schemas.microsoft.com/office/drawing/2014/main" val="2046397748"/>
                    </a:ext>
                  </a:extLst>
                </a:gridCol>
                <a:gridCol w="276654">
                  <a:extLst>
                    <a:ext uri="{9D8B030D-6E8A-4147-A177-3AD203B41FA5}">
                      <a16:colId xmlns:a16="http://schemas.microsoft.com/office/drawing/2014/main" val="2273406638"/>
                    </a:ext>
                  </a:extLst>
                </a:gridCol>
                <a:gridCol w="233872">
                  <a:extLst>
                    <a:ext uri="{9D8B030D-6E8A-4147-A177-3AD203B41FA5}">
                      <a16:colId xmlns:a16="http://schemas.microsoft.com/office/drawing/2014/main" val="3325124574"/>
                    </a:ext>
                  </a:extLst>
                </a:gridCol>
              </a:tblGrid>
              <a:tr h="89400"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4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Charlie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Alice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8$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mpd="sng">
                      <a:solidFill>
                        <a:srgbClr val="00FFFF"/>
                      </a:solidFill>
                      <a:prstDash val="soli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021517"/>
                  </a:ext>
                </a:extLst>
              </a:tr>
            </a:tbl>
          </a:graphicData>
        </a:graphic>
      </p:graphicFrame>
      <p:grpSp>
        <p:nvGrpSpPr>
          <p:cNvPr id="162" name="Group 161">
            <a:extLst>
              <a:ext uri="{FF2B5EF4-FFF2-40B4-BE49-F238E27FC236}">
                <a16:creationId xmlns:a16="http://schemas.microsoft.com/office/drawing/2014/main" id="{2E8EAA75-E099-4149-BE6A-CD4413588E8A}"/>
              </a:ext>
            </a:extLst>
          </p:cNvPr>
          <p:cNvGrpSpPr/>
          <p:nvPr/>
        </p:nvGrpSpPr>
        <p:grpSpPr>
          <a:xfrm>
            <a:off x="10578603" y="4694744"/>
            <a:ext cx="1196274" cy="819343"/>
            <a:chOff x="3836513" y="3324790"/>
            <a:chExt cx="3359051" cy="2353400"/>
          </a:xfrm>
          <a:noFill/>
        </p:grpSpPr>
        <p:sp>
          <p:nvSpPr>
            <p:cNvPr id="163" name="Rectangle 162">
              <a:extLst>
                <a:ext uri="{FF2B5EF4-FFF2-40B4-BE49-F238E27FC236}">
                  <a16:creationId xmlns:a16="http://schemas.microsoft.com/office/drawing/2014/main" id="{09C83CC7-9B73-44B3-813C-330EFEF30C83}"/>
                </a:ext>
              </a:extLst>
            </p:cNvPr>
            <p:cNvSpPr/>
            <p:nvPr/>
          </p:nvSpPr>
          <p:spPr>
            <a:xfrm>
              <a:off x="3836513" y="3324790"/>
              <a:ext cx="3359051" cy="2353400"/>
            </a:xfrm>
            <a:prstGeom prst="rect">
              <a:avLst/>
            </a:prstGeom>
            <a:grpFill/>
            <a:ln w="28575">
              <a:solidFill>
                <a:srgbClr val="FFFF66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16E1F9A5-1621-4EFE-8AD0-A618043F06E6}"/>
                </a:ext>
              </a:extLst>
            </p:cNvPr>
            <p:cNvSpPr txBox="1"/>
            <p:nvPr/>
          </p:nvSpPr>
          <p:spPr>
            <a:xfrm>
              <a:off x="4686813" y="3324790"/>
              <a:ext cx="1609520" cy="648225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  <a:latin typeface="Abadi" panose="020B0604020104020204" pitchFamily="34" charset="0"/>
                </a:rPr>
                <a:t>Ledger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5AA9B982-F31E-4132-B388-A1F683F85EC6}"/>
                </a:ext>
              </a:extLst>
            </p:cNvPr>
            <p:cNvCxnSpPr>
              <a:cxnSpLocks/>
            </p:cNvCxnSpPr>
            <p:nvPr/>
          </p:nvCxnSpPr>
          <p:spPr>
            <a:xfrm>
              <a:off x="4005433" y="3918758"/>
              <a:ext cx="2993484" cy="0"/>
            </a:xfrm>
            <a:prstGeom prst="line">
              <a:avLst/>
            </a:prstGeom>
            <a:grpFill/>
            <a:ln w="12700">
              <a:solidFill>
                <a:srgbClr val="FFFF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66" name="Table 41">
            <a:extLst>
              <a:ext uri="{FF2B5EF4-FFF2-40B4-BE49-F238E27FC236}">
                <a16:creationId xmlns:a16="http://schemas.microsoft.com/office/drawing/2014/main" id="{52FA3C58-AE9B-4EDF-8AF7-BAFCDD447CAB}"/>
              </a:ext>
            </a:extLst>
          </p:cNvPr>
          <p:cNvGraphicFramePr>
            <a:graphicFrameLocks noGrp="1"/>
          </p:cNvGraphicFramePr>
          <p:nvPr/>
        </p:nvGraphicFramePr>
        <p:xfrm>
          <a:off x="10670867" y="4863111"/>
          <a:ext cx="1055209" cy="176684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40878">
                  <a:extLst>
                    <a:ext uri="{9D8B030D-6E8A-4147-A177-3AD203B41FA5}">
                      <a16:colId xmlns:a16="http://schemas.microsoft.com/office/drawing/2014/main" val="529969344"/>
                    </a:ext>
                  </a:extLst>
                </a:gridCol>
                <a:gridCol w="353752">
                  <a:extLst>
                    <a:ext uri="{9D8B030D-6E8A-4147-A177-3AD203B41FA5}">
                      <a16:colId xmlns:a16="http://schemas.microsoft.com/office/drawing/2014/main" val="4165621018"/>
                    </a:ext>
                  </a:extLst>
                </a:gridCol>
                <a:gridCol w="304566">
                  <a:extLst>
                    <a:ext uri="{9D8B030D-6E8A-4147-A177-3AD203B41FA5}">
                      <a16:colId xmlns:a16="http://schemas.microsoft.com/office/drawing/2014/main" val="2028900302"/>
                    </a:ext>
                  </a:extLst>
                </a:gridCol>
                <a:gridCol w="256013">
                  <a:extLst>
                    <a:ext uri="{9D8B030D-6E8A-4147-A177-3AD203B41FA5}">
                      <a16:colId xmlns:a16="http://schemas.microsoft.com/office/drawing/2014/main" val="1762467311"/>
                    </a:ext>
                  </a:extLst>
                </a:gridCol>
              </a:tblGrid>
              <a:tr h="106070">
                <a:tc>
                  <a:txBody>
                    <a:bodyPr/>
                    <a:lstStyle/>
                    <a:p>
                      <a:pPr algn="l"/>
                      <a:r>
                        <a:rPr lang="en-US" sz="400" b="0" dirty="0">
                          <a:solidFill>
                            <a:schemeClr val="bg1"/>
                          </a:solidFill>
                        </a:rPr>
                        <a:t>#</a:t>
                      </a:r>
                      <a:endParaRPr lang="en-US" sz="400" b="0" dirty="0">
                        <a:solidFill>
                          <a:schemeClr val="bg1"/>
                        </a:solidFill>
                        <a:latin typeface="Abadi" panose="020B0604020104020204" pitchFamily="34" charset="0"/>
                      </a:endParaRPr>
                    </a:p>
                  </a:txBody>
                  <a:tcPr marL="54762" marR="54762" marT="27382" marB="2738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b="0" dirty="0">
                          <a:solidFill>
                            <a:schemeClr val="bg1"/>
                          </a:solidFill>
                        </a:rPr>
                        <a:t>from</a:t>
                      </a:r>
                      <a:endParaRPr lang="en-US" sz="400" b="0" dirty="0">
                        <a:solidFill>
                          <a:schemeClr val="bg1"/>
                        </a:solidFill>
                        <a:latin typeface="Abadi" panose="020B0604020104020204" pitchFamily="34" charset="0"/>
                      </a:endParaRPr>
                    </a:p>
                  </a:txBody>
                  <a:tcPr marL="54762" marR="54762" marT="27382" marB="27382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b="0" dirty="0">
                          <a:solidFill>
                            <a:schemeClr val="bg1"/>
                          </a:solidFill>
                        </a:rPr>
                        <a:t>to</a:t>
                      </a:r>
                      <a:endParaRPr lang="en-US" sz="400" b="0" dirty="0">
                        <a:solidFill>
                          <a:schemeClr val="bg1"/>
                        </a:solidFill>
                        <a:latin typeface="Abadi" panose="020B0604020104020204" pitchFamily="34" charset="0"/>
                      </a:endParaRPr>
                    </a:p>
                  </a:txBody>
                  <a:tcPr marL="54762" marR="54762" marT="27382" marB="27382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b="0" dirty="0">
                          <a:solidFill>
                            <a:schemeClr val="bg1"/>
                          </a:solidFill>
                        </a:rPr>
                        <a:t>amount</a:t>
                      </a:r>
                      <a:endParaRPr lang="en-US" sz="400" b="0" dirty="0">
                        <a:solidFill>
                          <a:schemeClr val="bg1"/>
                        </a:solidFill>
                        <a:latin typeface="Abadi" panose="020B0604020104020204" pitchFamily="34" charset="0"/>
                      </a:endParaRPr>
                    </a:p>
                  </a:txBody>
                  <a:tcPr marL="54762" marR="54762" marT="27382" marB="27382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6061450"/>
                  </a:ext>
                </a:extLst>
              </a:tr>
            </a:tbl>
          </a:graphicData>
        </a:graphic>
      </p:graphicFrame>
      <p:graphicFrame>
        <p:nvGraphicFramePr>
          <p:cNvPr id="167" name="Table 166">
            <a:extLst>
              <a:ext uri="{FF2B5EF4-FFF2-40B4-BE49-F238E27FC236}">
                <a16:creationId xmlns:a16="http://schemas.microsoft.com/office/drawing/2014/main" id="{DF6AA1D2-DCC6-47CF-9D4E-A3296B0923BE}"/>
              </a:ext>
            </a:extLst>
          </p:cNvPr>
          <p:cNvGraphicFramePr>
            <a:graphicFrameLocks noGrp="1"/>
          </p:cNvGraphicFramePr>
          <p:nvPr/>
        </p:nvGraphicFramePr>
        <p:xfrm>
          <a:off x="10680409" y="4985256"/>
          <a:ext cx="1015550" cy="97536"/>
        </p:xfrm>
        <a:graphic>
          <a:graphicData uri="http://schemas.openxmlformats.org/drawingml/2006/table">
            <a:tbl>
              <a:tblPr/>
              <a:tblGrid>
                <a:gridCol w="184868">
                  <a:extLst>
                    <a:ext uri="{9D8B030D-6E8A-4147-A177-3AD203B41FA5}">
                      <a16:colId xmlns:a16="http://schemas.microsoft.com/office/drawing/2014/main" val="3196073436"/>
                    </a:ext>
                  </a:extLst>
                </a:gridCol>
                <a:gridCol w="320156">
                  <a:extLst>
                    <a:ext uri="{9D8B030D-6E8A-4147-A177-3AD203B41FA5}">
                      <a16:colId xmlns:a16="http://schemas.microsoft.com/office/drawing/2014/main" val="2046397748"/>
                    </a:ext>
                  </a:extLst>
                </a:gridCol>
                <a:gridCol w="276654">
                  <a:extLst>
                    <a:ext uri="{9D8B030D-6E8A-4147-A177-3AD203B41FA5}">
                      <a16:colId xmlns:a16="http://schemas.microsoft.com/office/drawing/2014/main" val="2273406638"/>
                    </a:ext>
                  </a:extLst>
                </a:gridCol>
                <a:gridCol w="233872">
                  <a:extLst>
                    <a:ext uri="{9D8B030D-6E8A-4147-A177-3AD203B41FA5}">
                      <a16:colId xmlns:a16="http://schemas.microsoft.com/office/drawing/2014/main" val="3325124574"/>
                    </a:ext>
                  </a:extLst>
                </a:gridCol>
              </a:tblGrid>
              <a:tr h="89400"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1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Alice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Bob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2$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mpd="sng">
                      <a:solidFill>
                        <a:srgbClr val="00FFFF"/>
                      </a:solidFill>
                      <a:prstDash val="soli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021517"/>
                  </a:ext>
                </a:extLst>
              </a:tr>
            </a:tbl>
          </a:graphicData>
        </a:graphic>
      </p:graphicFrame>
      <p:graphicFrame>
        <p:nvGraphicFramePr>
          <p:cNvPr id="168" name="Table 167">
            <a:extLst>
              <a:ext uri="{FF2B5EF4-FFF2-40B4-BE49-F238E27FC236}">
                <a16:creationId xmlns:a16="http://schemas.microsoft.com/office/drawing/2014/main" id="{02CDD218-A51B-4242-83F7-65D5C1C474D3}"/>
              </a:ext>
            </a:extLst>
          </p:cNvPr>
          <p:cNvGraphicFramePr>
            <a:graphicFrameLocks noGrp="1"/>
          </p:cNvGraphicFramePr>
          <p:nvPr/>
        </p:nvGraphicFramePr>
        <p:xfrm>
          <a:off x="10680409" y="5107775"/>
          <a:ext cx="1015550" cy="97536"/>
        </p:xfrm>
        <a:graphic>
          <a:graphicData uri="http://schemas.openxmlformats.org/drawingml/2006/table">
            <a:tbl>
              <a:tblPr/>
              <a:tblGrid>
                <a:gridCol w="184868">
                  <a:extLst>
                    <a:ext uri="{9D8B030D-6E8A-4147-A177-3AD203B41FA5}">
                      <a16:colId xmlns:a16="http://schemas.microsoft.com/office/drawing/2014/main" val="3196073436"/>
                    </a:ext>
                  </a:extLst>
                </a:gridCol>
                <a:gridCol w="320156">
                  <a:extLst>
                    <a:ext uri="{9D8B030D-6E8A-4147-A177-3AD203B41FA5}">
                      <a16:colId xmlns:a16="http://schemas.microsoft.com/office/drawing/2014/main" val="2046397748"/>
                    </a:ext>
                  </a:extLst>
                </a:gridCol>
                <a:gridCol w="276654">
                  <a:extLst>
                    <a:ext uri="{9D8B030D-6E8A-4147-A177-3AD203B41FA5}">
                      <a16:colId xmlns:a16="http://schemas.microsoft.com/office/drawing/2014/main" val="2273406638"/>
                    </a:ext>
                  </a:extLst>
                </a:gridCol>
                <a:gridCol w="233872">
                  <a:extLst>
                    <a:ext uri="{9D8B030D-6E8A-4147-A177-3AD203B41FA5}">
                      <a16:colId xmlns:a16="http://schemas.microsoft.com/office/drawing/2014/main" val="3325124574"/>
                    </a:ext>
                  </a:extLst>
                </a:gridCol>
              </a:tblGrid>
              <a:tr h="89400"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2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Alice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Dave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5$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mpd="sng">
                      <a:solidFill>
                        <a:srgbClr val="00FFFF"/>
                      </a:solidFill>
                      <a:prstDash val="soli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021517"/>
                  </a:ext>
                </a:extLst>
              </a:tr>
            </a:tbl>
          </a:graphicData>
        </a:graphic>
      </p:graphicFrame>
      <p:graphicFrame>
        <p:nvGraphicFramePr>
          <p:cNvPr id="169" name="Table 168">
            <a:extLst>
              <a:ext uri="{FF2B5EF4-FFF2-40B4-BE49-F238E27FC236}">
                <a16:creationId xmlns:a16="http://schemas.microsoft.com/office/drawing/2014/main" id="{C2793F3A-CFC9-46E7-B0F3-FDA19BD89CE8}"/>
              </a:ext>
            </a:extLst>
          </p:cNvPr>
          <p:cNvGraphicFramePr>
            <a:graphicFrameLocks noGrp="1"/>
          </p:cNvGraphicFramePr>
          <p:nvPr/>
        </p:nvGraphicFramePr>
        <p:xfrm>
          <a:off x="10682378" y="5231653"/>
          <a:ext cx="1015550" cy="97536"/>
        </p:xfrm>
        <a:graphic>
          <a:graphicData uri="http://schemas.openxmlformats.org/drawingml/2006/table">
            <a:tbl>
              <a:tblPr/>
              <a:tblGrid>
                <a:gridCol w="184868">
                  <a:extLst>
                    <a:ext uri="{9D8B030D-6E8A-4147-A177-3AD203B41FA5}">
                      <a16:colId xmlns:a16="http://schemas.microsoft.com/office/drawing/2014/main" val="3196073436"/>
                    </a:ext>
                  </a:extLst>
                </a:gridCol>
                <a:gridCol w="320156">
                  <a:extLst>
                    <a:ext uri="{9D8B030D-6E8A-4147-A177-3AD203B41FA5}">
                      <a16:colId xmlns:a16="http://schemas.microsoft.com/office/drawing/2014/main" val="2046397748"/>
                    </a:ext>
                  </a:extLst>
                </a:gridCol>
                <a:gridCol w="276654">
                  <a:extLst>
                    <a:ext uri="{9D8B030D-6E8A-4147-A177-3AD203B41FA5}">
                      <a16:colId xmlns:a16="http://schemas.microsoft.com/office/drawing/2014/main" val="2273406638"/>
                    </a:ext>
                  </a:extLst>
                </a:gridCol>
                <a:gridCol w="233872">
                  <a:extLst>
                    <a:ext uri="{9D8B030D-6E8A-4147-A177-3AD203B41FA5}">
                      <a16:colId xmlns:a16="http://schemas.microsoft.com/office/drawing/2014/main" val="3325124574"/>
                    </a:ext>
                  </a:extLst>
                </a:gridCol>
              </a:tblGrid>
              <a:tr h="89400"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3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Dave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Bob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1$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mpd="sng">
                      <a:solidFill>
                        <a:srgbClr val="00FFFF"/>
                      </a:solidFill>
                      <a:prstDash val="soli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021517"/>
                  </a:ext>
                </a:extLst>
              </a:tr>
            </a:tbl>
          </a:graphicData>
        </a:graphic>
      </p:graphicFrame>
      <p:graphicFrame>
        <p:nvGraphicFramePr>
          <p:cNvPr id="170" name="Table 169">
            <a:extLst>
              <a:ext uri="{FF2B5EF4-FFF2-40B4-BE49-F238E27FC236}">
                <a16:creationId xmlns:a16="http://schemas.microsoft.com/office/drawing/2014/main" id="{C7A45BA2-A5EF-44A0-A6E9-989C007F4A94}"/>
              </a:ext>
            </a:extLst>
          </p:cNvPr>
          <p:cNvGraphicFramePr>
            <a:graphicFrameLocks noGrp="1"/>
          </p:cNvGraphicFramePr>
          <p:nvPr/>
        </p:nvGraphicFramePr>
        <p:xfrm>
          <a:off x="10680409" y="5354282"/>
          <a:ext cx="1015550" cy="97536"/>
        </p:xfrm>
        <a:graphic>
          <a:graphicData uri="http://schemas.openxmlformats.org/drawingml/2006/table">
            <a:tbl>
              <a:tblPr/>
              <a:tblGrid>
                <a:gridCol w="184868">
                  <a:extLst>
                    <a:ext uri="{9D8B030D-6E8A-4147-A177-3AD203B41FA5}">
                      <a16:colId xmlns:a16="http://schemas.microsoft.com/office/drawing/2014/main" val="3196073436"/>
                    </a:ext>
                  </a:extLst>
                </a:gridCol>
                <a:gridCol w="320156">
                  <a:extLst>
                    <a:ext uri="{9D8B030D-6E8A-4147-A177-3AD203B41FA5}">
                      <a16:colId xmlns:a16="http://schemas.microsoft.com/office/drawing/2014/main" val="2046397748"/>
                    </a:ext>
                  </a:extLst>
                </a:gridCol>
                <a:gridCol w="276654">
                  <a:extLst>
                    <a:ext uri="{9D8B030D-6E8A-4147-A177-3AD203B41FA5}">
                      <a16:colId xmlns:a16="http://schemas.microsoft.com/office/drawing/2014/main" val="2273406638"/>
                    </a:ext>
                  </a:extLst>
                </a:gridCol>
                <a:gridCol w="233872">
                  <a:extLst>
                    <a:ext uri="{9D8B030D-6E8A-4147-A177-3AD203B41FA5}">
                      <a16:colId xmlns:a16="http://schemas.microsoft.com/office/drawing/2014/main" val="3325124574"/>
                    </a:ext>
                  </a:extLst>
                </a:gridCol>
              </a:tblGrid>
              <a:tr h="89400"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4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Charlie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Alice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8$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mpd="sng">
                      <a:solidFill>
                        <a:srgbClr val="00FFFF"/>
                      </a:solidFill>
                      <a:prstDash val="soli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021517"/>
                  </a:ext>
                </a:extLst>
              </a:tr>
            </a:tbl>
          </a:graphicData>
        </a:graphic>
      </p:graphicFrame>
      <p:grpSp>
        <p:nvGrpSpPr>
          <p:cNvPr id="171" name="Group 170">
            <a:extLst>
              <a:ext uri="{FF2B5EF4-FFF2-40B4-BE49-F238E27FC236}">
                <a16:creationId xmlns:a16="http://schemas.microsoft.com/office/drawing/2014/main" id="{3261DC63-FDC7-41C8-94AA-9865CFE05FF4}"/>
              </a:ext>
            </a:extLst>
          </p:cNvPr>
          <p:cNvGrpSpPr/>
          <p:nvPr/>
        </p:nvGrpSpPr>
        <p:grpSpPr>
          <a:xfrm>
            <a:off x="6388222" y="4751870"/>
            <a:ext cx="1196274" cy="819343"/>
            <a:chOff x="3836513" y="3324790"/>
            <a:chExt cx="3359051" cy="2353400"/>
          </a:xfrm>
          <a:noFill/>
        </p:grpSpPr>
        <p:sp>
          <p:nvSpPr>
            <p:cNvPr id="172" name="Rectangle 171">
              <a:extLst>
                <a:ext uri="{FF2B5EF4-FFF2-40B4-BE49-F238E27FC236}">
                  <a16:creationId xmlns:a16="http://schemas.microsoft.com/office/drawing/2014/main" id="{56E9662F-A9FB-4CB6-9DFC-20B96A8C47AC}"/>
                </a:ext>
              </a:extLst>
            </p:cNvPr>
            <p:cNvSpPr/>
            <p:nvPr/>
          </p:nvSpPr>
          <p:spPr>
            <a:xfrm>
              <a:off x="3836513" y="3324790"/>
              <a:ext cx="3359051" cy="2353400"/>
            </a:xfrm>
            <a:prstGeom prst="rect">
              <a:avLst/>
            </a:prstGeom>
            <a:grpFill/>
            <a:ln w="28575">
              <a:solidFill>
                <a:srgbClr val="FF9966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28C3A159-2F98-4BBA-A285-A561A571ABB5}"/>
                </a:ext>
              </a:extLst>
            </p:cNvPr>
            <p:cNvSpPr txBox="1"/>
            <p:nvPr/>
          </p:nvSpPr>
          <p:spPr>
            <a:xfrm>
              <a:off x="4686813" y="3324790"/>
              <a:ext cx="1609520" cy="648225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  <a:latin typeface="Abadi" panose="020B0604020104020204" pitchFamily="34" charset="0"/>
                </a:rPr>
                <a:t>Ledger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9508E4AB-20EA-4CC3-B7D5-EC31000270A6}"/>
                </a:ext>
              </a:extLst>
            </p:cNvPr>
            <p:cNvCxnSpPr>
              <a:cxnSpLocks/>
            </p:cNvCxnSpPr>
            <p:nvPr/>
          </p:nvCxnSpPr>
          <p:spPr>
            <a:xfrm>
              <a:off x="4005433" y="3918758"/>
              <a:ext cx="2993484" cy="0"/>
            </a:xfrm>
            <a:prstGeom prst="line">
              <a:avLst/>
            </a:prstGeom>
            <a:grpFill/>
            <a:ln w="12700">
              <a:solidFill>
                <a:srgbClr val="FF99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75" name="Table 41">
            <a:extLst>
              <a:ext uri="{FF2B5EF4-FFF2-40B4-BE49-F238E27FC236}">
                <a16:creationId xmlns:a16="http://schemas.microsoft.com/office/drawing/2014/main" id="{FF0FDD98-58B2-43A6-AFF7-68866E0EF1E8}"/>
              </a:ext>
            </a:extLst>
          </p:cNvPr>
          <p:cNvGraphicFramePr>
            <a:graphicFrameLocks noGrp="1"/>
          </p:cNvGraphicFramePr>
          <p:nvPr/>
        </p:nvGraphicFramePr>
        <p:xfrm>
          <a:off x="6480486" y="4920237"/>
          <a:ext cx="1055209" cy="176684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40878">
                  <a:extLst>
                    <a:ext uri="{9D8B030D-6E8A-4147-A177-3AD203B41FA5}">
                      <a16:colId xmlns:a16="http://schemas.microsoft.com/office/drawing/2014/main" val="529969344"/>
                    </a:ext>
                  </a:extLst>
                </a:gridCol>
                <a:gridCol w="353752">
                  <a:extLst>
                    <a:ext uri="{9D8B030D-6E8A-4147-A177-3AD203B41FA5}">
                      <a16:colId xmlns:a16="http://schemas.microsoft.com/office/drawing/2014/main" val="4165621018"/>
                    </a:ext>
                  </a:extLst>
                </a:gridCol>
                <a:gridCol w="304566">
                  <a:extLst>
                    <a:ext uri="{9D8B030D-6E8A-4147-A177-3AD203B41FA5}">
                      <a16:colId xmlns:a16="http://schemas.microsoft.com/office/drawing/2014/main" val="2028900302"/>
                    </a:ext>
                  </a:extLst>
                </a:gridCol>
                <a:gridCol w="256013">
                  <a:extLst>
                    <a:ext uri="{9D8B030D-6E8A-4147-A177-3AD203B41FA5}">
                      <a16:colId xmlns:a16="http://schemas.microsoft.com/office/drawing/2014/main" val="1762467311"/>
                    </a:ext>
                  </a:extLst>
                </a:gridCol>
              </a:tblGrid>
              <a:tr h="106070">
                <a:tc>
                  <a:txBody>
                    <a:bodyPr/>
                    <a:lstStyle/>
                    <a:p>
                      <a:pPr algn="l"/>
                      <a:r>
                        <a:rPr lang="en-US" sz="400" b="0" dirty="0">
                          <a:solidFill>
                            <a:schemeClr val="bg1"/>
                          </a:solidFill>
                        </a:rPr>
                        <a:t>#</a:t>
                      </a:r>
                      <a:endParaRPr lang="en-US" sz="400" b="0" dirty="0">
                        <a:solidFill>
                          <a:schemeClr val="bg1"/>
                        </a:solidFill>
                        <a:latin typeface="Abadi" panose="020B0604020104020204" pitchFamily="34" charset="0"/>
                      </a:endParaRPr>
                    </a:p>
                  </a:txBody>
                  <a:tcPr marL="54762" marR="54762" marT="27382" marB="2738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b="0" dirty="0">
                          <a:solidFill>
                            <a:schemeClr val="bg1"/>
                          </a:solidFill>
                        </a:rPr>
                        <a:t>from</a:t>
                      </a:r>
                      <a:endParaRPr lang="en-US" sz="400" b="0" dirty="0">
                        <a:solidFill>
                          <a:schemeClr val="bg1"/>
                        </a:solidFill>
                        <a:latin typeface="Abadi" panose="020B0604020104020204" pitchFamily="34" charset="0"/>
                      </a:endParaRPr>
                    </a:p>
                  </a:txBody>
                  <a:tcPr marL="54762" marR="54762" marT="27382" marB="27382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b="0" dirty="0">
                          <a:solidFill>
                            <a:schemeClr val="bg1"/>
                          </a:solidFill>
                        </a:rPr>
                        <a:t>to</a:t>
                      </a:r>
                      <a:endParaRPr lang="en-US" sz="400" b="0" dirty="0">
                        <a:solidFill>
                          <a:schemeClr val="bg1"/>
                        </a:solidFill>
                        <a:latin typeface="Abadi" panose="020B0604020104020204" pitchFamily="34" charset="0"/>
                      </a:endParaRPr>
                    </a:p>
                  </a:txBody>
                  <a:tcPr marL="54762" marR="54762" marT="27382" marB="27382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b="0" dirty="0">
                          <a:solidFill>
                            <a:schemeClr val="bg1"/>
                          </a:solidFill>
                        </a:rPr>
                        <a:t>amount</a:t>
                      </a:r>
                      <a:endParaRPr lang="en-US" sz="400" b="0" dirty="0">
                        <a:solidFill>
                          <a:schemeClr val="bg1"/>
                        </a:solidFill>
                        <a:latin typeface="Abadi" panose="020B0604020104020204" pitchFamily="34" charset="0"/>
                      </a:endParaRPr>
                    </a:p>
                  </a:txBody>
                  <a:tcPr marL="54762" marR="54762" marT="27382" marB="27382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6061450"/>
                  </a:ext>
                </a:extLst>
              </a:tr>
            </a:tbl>
          </a:graphicData>
        </a:graphic>
      </p:graphicFrame>
      <p:graphicFrame>
        <p:nvGraphicFramePr>
          <p:cNvPr id="176" name="Table 175">
            <a:extLst>
              <a:ext uri="{FF2B5EF4-FFF2-40B4-BE49-F238E27FC236}">
                <a16:creationId xmlns:a16="http://schemas.microsoft.com/office/drawing/2014/main" id="{6796915F-3D4D-4B01-99B0-2C16BA82032F}"/>
              </a:ext>
            </a:extLst>
          </p:cNvPr>
          <p:cNvGraphicFramePr>
            <a:graphicFrameLocks noGrp="1"/>
          </p:cNvGraphicFramePr>
          <p:nvPr/>
        </p:nvGraphicFramePr>
        <p:xfrm>
          <a:off x="6490028" y="5042382"/>
          <a:ext cx="1015550" cy="97536"/>
        </p:xfrm>
        <a:graphic>
          <a:graphicData uri="http://schemas.openxmlformats.org/drawingml/2006/table">
            <a:tbl>
              <a:tblPr/>
              <a:tblGrid>
                <a:gridCol w="184868">
                  <a:extLst>
                    <a:ext uri="{9D8B030D-6E8A-4147-A177-3AD203B41FA5}">
                      <a16:colId xmlns:a16="http://schemas.microsoft.com/office/drawing/2014/main" val="3196073436"/>
                    </a:ext>
                  </a:extLst>
                </a:gridCol>
                <a:gridCol w="320156">
                  <a:extLst>
                    <a:ext uri="{9D8B030D-6E8A-4147-A177-3AD203B41FA5}">
                      <a16:colId xmlns:a16="http://schemas.microsoft.com/office/drawing/2014/main" val="2046397748"/>
                    </a:ext>
                  </a:extLst>
                </a:gridCol>
                <a:gridCol w="276654">
                  <a:extLst>
                    <a:ext uri="{9D8B030D-6E8A-4147-A177-3AD203B41FA5}">
                      <a16:colId xmlns:a16="http://schemas.microsoft.com/office/drawing/2014/main" val="2273406638"/>
                    </a:ext>
                  </a:extLst>
                </a:gridCol>
                <a:gridCol w="233872">
                  <a:extLst>
                    <a:ext uri="{9D8B030D-6E8A-4147-A177-3AD203B41FA5}">
                      <a16:colId xmlns:a16="http://schemas.microsoft.com/office/drawing/2014/main" val="3325124574"/>
                    </a:ext>
                  </a:extLst>
                </a:gridCol>
              </a:tblGrid>
              <a:tr h="89400"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1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Alice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Bob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2$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mpd="sng">
                      <a:solidFill>
                        <a:srgbClr val="00FFFF"/>
                      </a:solidFill>
                      <a:prstDash val="soli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021517"/>
                  </a:ext>
                </a:extLst>
              </a:tr>
            </a:tbl>
          </a:graphicData>
        </a:graphic>
      </p:graphicFrame>
      <p:graphicFrame>
        <p:nvGraphicFramePr>
          <p:cNvPr id="177" name="Table 176">
            <a:extLst>
              <a:ext uri="{FF2B5EF4-FFF2-40B4-BE49-F238E27FC236}">
                <a16:creationId xmlns:a16="http://schemas.microsoft.com/office/drawing/2014/main" id="{CE241949-66C9-4A1C-8C58-882A9DC9DEA1}"/>
              </a:ext>
            </a:extLst>
          </p:cNvPr>
          <p:cNvGraphicFramePr>
            <a:graphicFrameLocks noGrp="1"/>
          </p:cNvGraphicFramePr>
          <p:nvPr/>
        </p:nvGraphicFramePr>
        <p:xfrm>
          <a:off x="6490028" y="5164901"/>
          <a:ext cx="1015550" cy="97536"/>
        </p:xfrm>
        <a:graphic>
          <a:graphicData uri="http://schemas.openxmlformats.org/drawingml/2006/table">
            <a:tbl>
              <a:tblPr/>
              <a:tblGrid>
                <a:gridCol w="184868">
                  <a:extLst>
                    <a:ext uri="{9D8B030D-6E8A-4147-A177-3AD203B41FA5}">
                      <a16:colId xmlns:a16="http://schemas.microsoft.com/office/drawing/2014/main" val="3196073436"/>
                    </a:ext>
                  </a:extLst>
                </a:gridCol>
                <a:gridCol w="320156">
                  <a:extLst>
                    <a:ext uri="{9D8B030D-6E8A-4147-A177-3AD203B41FA5}">
                      <a16:colId xmlns:a16="http://schemas.microsoft.com/office/drawing/2014/main" val="2046397748"/>
                    </a:ext>
                  </a:extLst>
                </a:gridCol>
                <a:gridCol w="276654">
                  <a:extLst>
                    <a:ext uri="{9D8B030D-6E8A-4147-A177-3AD203B41FA5}">
                      <a16:colId xmlns:a16="http://schemas.microsoft.com/office/drawing/2014/main" val="2273406638"/>
                    </a:ext>
                  </a:extLst>
                </a:gridCol>
                <a:gridCol w="233872">
                  <a:extLst>
                    <a:ext uri="{9D8B030D-6E8A-4147-A177-3AD203B41FA5}">
                      <a16:colId xmlns:a16="http://schemas.microsoft.com/office/drawing/2014/main" val="3325124574"/>
                    </a:ext>
                  </a:extLst>
                </a:gridCol>
              </a:tblGrid>
              <a:tr h="89400"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2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Alice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Dave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5$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mpd="sng">
                      <a:solidFill>
                        <a:srgbClr val="00FFFF"/>
                      </a:solidFill>
                      <a:prstDash val="soli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021517"/>
                  </a:ext>
                </a:extLst>
              </a:tr>
            </a:tbl>
          </a:graphicData>
        </a:graphic>
      </p:graphicFrame>
      <p:graphicFrame>
        <p:nvGraphicFramePr>
          <p:cNvPr id="178" name="Table 177">
            <a:extLst>
              <a:ext uri="{FF2B5EF4-FFF2-40B4-BE49-F238E27FC236}">
                <a16:creationId xmlns:a16="http://schemas.microsoft.com/office/drawing/2014/main" id="{DD117DDB-092C-4AE4-9271-44FC5A489139}"/>
              </a:ext>
            </a:extLst>
          </p:cNvPr>
          <p:cNvGraphicFramePr>
            <a:graphicFrameLocks noGrp="1"/>
          </p:cNvGraphicFramePr>
          <p:nvPr/>
        </p:nvGraphicFramePr>
        <p:xfrm>
          <a:off x="6491997" y="5288779"/>
          <a:ext cx="1015550" cy="97536"/>
        </p:xfrm>
        <a:graphic>
          <a:graphicData uri="http://schemas.openxmlformats.org/drawingml/2006/table">
            <a:tbl>
              <a:tblPr/>
              <a:tblGrid>
                <a:gridCol w="184868">
                  <a:extLst>
                    <a:ext uri="{9D8B030D-6E8A-4147-A177-3AD203B41FA5}">
                      <a16:colId xmlns:a16="http://schemas.microsoft.com/office/drawing/2014/main" val="3196073436"/>
                    </a:ext>
                  </a:extLst>
                </a:gridCol>
                <a:gridCol w="320156">
                  <a:extLst>
                    <a:ext uri="{9D8B030D-6E8A-4147-A177-3AD203B41FA5}">
                      <a16:colId xmlns:a16="http://schemas.microsoft.com/office/drawing/2014/main" val="2046397748"/>
                    </a:ext>
                  </a:extLst>
                </a:gridCol>
                <a:gridCol w="276654">
                  <a:extLst>
                    <a:ext uri="{9D8B030D-6E8A-4147-A177-3AD203B41FA5}">
                      <a16:colId xmlns:a16="http://schemas.microsoft.com/office/drawing/2014/main" val="2273406638"/>
                    </a:ext>
                  </a:extLst>
                </a:gridCol>
                <a:gridCol w="233872">
                  <a:extLst>
                    <a:ext uri="{9D8B030D-6E8A-4147-A177-3AD203B41FA5}">
                      <a16:colId xmlns:a16="http://schemas.microsoft.com/office/drawing/2014/main" val="3325124574"/>
                    </a:ext>
                  </a:extLst>
                </a:gridCol>
              </a:tblGrid>
              <a:tr h="89400"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3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Dave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Bob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1$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mpd="sng">
                      <a:solidFill>
                        <a:srgbClr val="00FFFF"/>
                      </a:solidFill>
                      <a:prstDash val="soli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021517"/>
                  </a:ext>
                </a:extLst>
              </a:tr>
            </a:tbl>
          </a:graphicData>
        </a:graphic>
      </p:graphicFrame>
      <p:graphicFrame>
        <p:nvGraphicFramePr>
          <p:cNvPr id="179" name="Table 178">
            <a:extLst>
              <a:ext uri="{FF2B5EF4-FFF2-40B4-BE49-F238E27FC236}">
                <a16:creationId xmlns:a16="http://schemas.microsoft.com/office/drawing/2014/main" id="{E5DFBF95-82EB-4C8B-9DF7-6DD4EC85A09F}"/>
              </a:ext>
            </a:extLst>
          </p:cNvPr>
          <p:cNvGraphicFramePr>
            <a:graphicFrameLocks noGrp="1"/>
          </p:cNvGraphicFramePr>
          <p:nvPr/>
        </p:nvGraphicFramePr>
        <p:xfrm>
          <a:off x="6490028" y="5411408"/>
          <a:ext cx="1015550" cy="97536"/>
        </p:xfrm>
        <a:graphic>
          <a:graphicData uri="http://schemas.openxmlformats.org/drawingml/2006/table">
            <a:tbl>
              <a:tblPr/>
              <a:tblGrid>
                <a:gridCol w="184868">
                  <a:extLst>
                    <a:ext uri="{9D8B030D-6E8A-4147-A177-3AD203B41FA5}">
                      <a16:colId xmlns:a16="http://schemas.microsoft.com/office/drawing/2014/main" val="3196073436"/>
                    </a:ext>
                  </a:extLst>
                </a:gridCol>
                <a:gridCol w="320156">
                  <a:extLst>
                    <a:ext uri="{9D8B030D-6E8A-4147-A177-3AD203B41FA5}">
                      <a16:colId xmlns:a16="http://schemas.microsoft.com/office/drawing/2014/main" val="2046397748"/>
                    </a:ext>
                  </a:extLst>
                </a:gridCol>
                <a:gridCol w="276654">
                  <a:extLst>
                    <a:ext uri="{9D8B030D-6E8A-4147-A177-3AD203B41FA5}">
                      <a16:colId xmlns:a16="http://schemas.microsoft.com/office/drawing/2014/main" val="2273406638"/>
                    </a:ext>
                  </a:extLst>
                </a:gridCol>
                <a:gridCol w="233872">
                  <a:extLst>
                    <a:ext uri="{9D8B030D-6E8A-4147-A177-3AD203B41FA5}">
                      <a16:colId xmlns:a16="http://schemas.microsoft.com/office/drawing/2014/main" val="3325124574"/>
                    </a:ext>
                  </a:extLst>
                </a:gridCol>
              </a:tblGrid>
              <a:tr h="89400"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4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Charlie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Alice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8$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mpd="sng">
                      <a:solidFill>
                        <a:srgbClr val="00FFFF"/>
                      </a:solidFill>
                      <a:prstDash val="soli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021517"/>
                  </a:ext>
                </a:extLst>
              </a:tr>
            </a:tbl>
          </a:graphicData>
        </a:graphic>
      </p:graphicFrame>
      <p:grpSp>
        <p:nvGrpSpPr>
          <p:cNvPr id="180" name="Group 179">
            <a:extLst>
              <a:ext uri="{FF2B5EF4-FFF2-40B4-BE49-F238E27FC236}">
                <a16:creationId xmlns:a16="http://schemas.microsoft.com/office/drawing/2014/main" id="{16E59ED8-E33D-42FD-B76F-E91D392DBD4C}"/>
              </a:ext>
            </a:extLst>
          </p:cNvPr>
          <p:cNvGrpSpPr/>
          <p:nvPr/>
        </p:nvGrpSpPr>
        <p:grpSpPr>
          <a:xfrm>
            <a:off x="6032061" y="3451729"/>
            <a:ext cx="1196274" cy="819343"/>
            <a:chOff x="3836513" y="3324790"/>
            <a:chExt cx="3359051" cy="2353400"/>
          </a:xfrm>
          <a:noFill/>
        </p:grpSpPr>
        <p:sp>
          <p:nvSpPr>
            <p:cNvPr id="181" name="Rectangle 180">
              <a:extLst>
                <a:ext uri="{FF2B5EF4-FFF2-40B4-BE49-F238E27FC236}">
                  <a16:creationId xmlns:a16="http://schemas.microsoft.com/office/drawing/2014/main" id="{71EB05B9-1B49-4C07-84CE-B0BEA0734F2F}"/>
                </a:ext>
              </a:extLst>
            </p:cNvPr>
            <p:cNvSpPr/>
            <p:nvPr/>
          </p:nvSpPr>
          <p:spPr>
            <a:xfrm>
              <a:off x="3836513" y="3324790"/>
              <a:ext cx="3359051" cy="2353400"/>
            </a:xfrm>
            <a:prstGeom prst="rect">
              <a:avLst/>
            </a:prstGeom>
            <a:grpFill/>
            <a:ln w="28575">
              <a:solidFill>
                <a:srgbClr val="FF9966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7DC89862-57BB-4A72-A414-2BFE9006585B}"/>
                </a:ext>
              </a:extLst>
            </p:cNvPr>
            <p:cNvSpPr txBox="1"/>
            <p:nvPr/>
          </p:nvSpPr>
          <p:spPr>
            <a:xfrm>
              <a:off x="4686813" y="3324790"/>
              <a:ext cx="1609520" cy="648225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  <a:latin typeface="Abadi" panose="020B0604020104020204" pitchFamily="34" charset="0"/>
                </a:rPr>
                <a:t>Ledger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38C77842-C936-477B-A7F0-7DA6512B5ABB}"/>
                </a:ext>
              </a:extLst>
            </p:cNvPr>
            <p:cNvCxnSpPr>
              <a:cxnSpLocks/>
            </p:cNvCxnSpPr>
            <p:nvPr/>
          </p:nvCxnSpPr>
          <p:spPr>
            <a:xfrm>
              <a:off x="4005433" y="3918758"/>
              <a:ext cx="2993484" cy="0"/>
            </a:xfrm>
            <a:prstGeom prst="line">
              <a:avLst/>
            </a:prstGeom>
            <a:grpFill/>
            <a:ln w="12700">
              <a:solidFill>
                <a:srgbClr val="FF99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84" name="Table 41">
            <a:extLst>
              <a:ext uri="{FF2B5EF4-FFF2-40B4-BE49-F238E27FC236}">
                <a16:creationId xmlns:a16="http://schemas.microsoft.com/office/drawing/2014/main" id="{7583960E-4AAC-4139-844D-C4D207FD5602}"/>
              </a:ext>
            </a:extLst>
          </p:cNvPr>
          <p:cNvGraphicFramePr>
            <a:graphicFrameLocks noGrp="1"/>
          </p:cNvGraphicFramePr>
          <p:nvPr/>
        </p:nvGraphicFramePr>
        <p:xfrm>
          <a:off x="6124325" y="3620096"/>
          <a:ext cx="1055209" cy="176684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40878">
                  <a:extLst>
                    <a:ext uri="{9D8B030D-6E8A-4147-A177-3AD203B41FA5}">
                      <a16:colId xmlns:a16="http://schemas.microsoft.com/office/drawing/2014/main" val="529969344"/>
                    </a:ext>
                  </a:extLst>
                </a:gridCol>
                <a:gridCol w="353752">
                  <a:extLst>
                    <a:ext uri="{9D8B030D-6E8A-4147-A177-3AD203B41FA5}">
                      <a16:colId xmlns:a16="http://schemas.microsoft.com/office/drawing/2014/main" val="4165621018"/>
                    </a:ext>
                  </a:extLst>
                </a:gridCol>
                <a:gridCol w="304566">
                  <a:extLst>
                    <a:ext uri="{9D8B030D-6E8A-4147-A177-3AD203B41FA5}">
                      <a16:colId xmlns:a16="http://schemas.microsoft.com/office/drawing/2014/main" val="2028900302"/>
                    </a:ext>
                  </a:extLst>
                </a:gridCol>
                <a:gridCol w="256013">
                  <a:extLst>
                    <a:ext uri="{9D8B030D-6E8A-4147-A177-3AD203B41FA5}">
                      <a16:colId xmlns:a16="http://schemas.microsoft.com/office/drawing/2014/main" val="1762467311"/>
                    </a:ext>
                  </a:extLst>
                </a:gridCol>
              </a:tblGrid>
              <a:tr h="106070">
                <a:tc>
                  <a:txBody>
                    <a:bodyPr/>
                    <a:lstStyle/>
                    <a:p>
                      <a:pPr algn="l"/>
                      <a:r>
                        <a:rPr lang="en-US" sz="400" b="0" dirty="0">
                          <a:solidFill>
                            <a:schemeClr val="bg1"/>
                          </a:solidFill>
                        </a:rPr>
                        <a:t>#</a:t>
                      </a:r>
                      <a:endParaRPr lang="en-US" sz="400" b="0" dirty="0">
                        <a:solidFill>
                          <a:schemeClr val="bg1"/>
                        </a:solidFill>
                        <a:latin typeface="Abadi" panose="020B0604020104020204" pitchFamily="34" charset="0"/>
                      </a:endParaRPr>
                    </a:p>
                  </a:txBody>
                  <a:tcPr marL="54762" marR="54762" marT="27382" marB="2738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b="0" dirty="0">
                          <a:solidFill>
                            <a:schemeClr val="bg1"/>
                          </a:solidFill>
                        </a:rPr>
                        <a:t>from</a:t>
                      </a:r>
                      <a:endParaRPr lang="en-US" sz="400" b="0" dirty="0">
                        <a:solidFill>
                          <a:schemeClr val="bg1"/>
                        </a:solidFill>
                        <a:latin typeface="Abadi" panose="020B0604020104020204" pitchFamily="34" charset="0"/>
                      </a:endParaRPr>
                    </a:p>
                  </a:txBody>
                  <a:tcPr marL="54762" marR="54762" marT="27382" marB="27382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b="0" dirty="0">
                          <a:solidFill>
                            <a:schemeClr val="bg1"/>
                          </a:solidFill>
                        </a:rPr>
                        <a:t>to</a:t>
                      </a:r>
                      <a:endParaRPr lang="en-US" sz="400" b="0" dirty="0">
                        <a:solidFill>
                          <a:schemeClr val="bg1"/>
                        </a:solidFill>
                        <a:latin typeface="Abadi" panose="020B0604020104020204" pitchFamily="34" charset="0"/>
                      </a:endParaRPr>
                    </a:p>
                  </a:txBody>
                  <a:tcPr marL="54762" marR="54762" marT="27382" marB="27382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b="0" dirty="0">
                          <a:solidFill>
                            <a:schemeClr val="bg1"/>
                          </a:solidFill>
                        </a:rPr>
                        <a:t>amount</a:t>
                      </a:r>
                      <a:endParaRPr lang="en-US" sz="400" b="0" dirty="0">
                        <a:solidFill>
                          <a:schemeClr val="bg1"/>
                        </a:solidFill>
                        <a:latin typeface="Abadi" panose="020B0604020104020204" pitchFamily="34" charset="0"/>
                      </a:endParaRPr>
                    </a:p>
                  </a:txBody>
                  <a:tcPr marL="54762" marR="54762" marT="27382" marB="27382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6061450"/>
                  </a:ext>
                </a:extLst>
              </a:tr>
            </a:tbl>
          </a:graphicData>
        </a:graphic>
      </p:graphicFrame>
      <p:graphicFrame>
        <p:nvGraphicFramePr>
          <p:cNvPr id="185" name="Table 184">
            <a:extLst>
              <a:ext uri="{FF2B5EF4-FFF2-40B4-BE49-F238E27FC236}">
                <a16:creationId xmlns:a16="http://schemas.microsoft.com/office/drawing/2014/main" id="{FF91679B-4037-4BC6-B7E9-E36D54E886D3}"/>
              </a:ext>
            </a:extLst>
          </p:cNvPr>
          <p:cNvGraphicFramePr>
            <a:graphicFrameLocks noGrp="1"/>
          </p:cNvGraphicFramePr>
          <p:nvPr/>
        </p:nvGraphicFramePr>
        <p:xfrm>
          <a:off x="6133867" y="3742241"/>
          <a:ext cx="1015550" cy="97536"/>
        </p:xfrm>
        <a:graphic>
          <a:graphicData uri="http://schemas.openxmlformats.org/drawingml/2006/table">
            <a:tbl>
              <a:tblPr/>
              <a:tblGrid>
                <a:gridCol w="184868">
                  <a:extLst>
                    <a:ext uri="{9D8B030D-6E8A-4147-A177-3AD203B41FA5}">
                      <a16:colId xmlns:a16="http://schemas.microsoft.com/office/drawing/2014/main" val="3196073436"/>
                    </a:ext>
                  </a:extLst>
                </a:gridCol>
                <a:gridCol w="320156">
                  <a:extLst>
                    <a:ext uri="{9D8B030D-6E8A-4147-A177-3AD203B41FA5}">
                      <a16:colId xmlns:a16="http://schemas.microsoft.com/office/drawing/2014/main" val="2046397748"/>
                    </a:ext>
                  </a:extLst>
                </a:gridCol>
                <a:gridCol w="276654">
                  <a:extLst>
                    <a:ext uri="{9D8B030D-6E8A-4147-A177-3AD203B41FA5}">
                      <a16:colId xmlns:a16="http://schemas.microsoft.com/office/drawing/2014/main" val="2273406638"/>
                    </a:ext>
                  </a:extLst>
                </a:gridCol>
                <a:gridCol w="233872">
                  <a:extLst>
                    <a:ext uri="{9D8B030D-6E8A-4147-A177-3AD203B41FA5}">
                      <a16:colId xmlns:a16="http://schemas.microsoft.com/office/drawing/2014/main" val="3325124574"/>
                    </a:ext>
                  </a:extLst>
                </a:gridCol>
              </a:tblGrid>
              <a:tr h="89400"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1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Alice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Bob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2$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mpd="sng">
                      <a:solidFill>
                        <a:srgbClr val="00FFFF"/>
                      </a:solidFill>
                      <a:prstDash val="soli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021517"/>
                  </a:ext>
                </a:extLst>
              </a:tr>
            </a:tbl>
          </a:graphicData>
        </a:graphic>
      </p:graphicFrame>
      <p:graphicFrame>
        <p:nvGraphicFramePr>
          <p:cNvPr id="186" name="Table 185">
            <a:extLst>
              <a:ext uri="{FF2B5EF4-FFF2-40B4-BE49-F238E27FC236}">
                <a16:creationId xmlns:a16="http://schemas.microsoft.com/office/drawing/2014/main" id="{899C5DBB-65C6-43DC-A755-B6C164BEA4C6}"/>
              </a:ext>
            </a:extLst>
          </p:cNvPr>
          <p:cNvGraphicFramePr>
            <a:graphicFrameLocks noGrp="1"/>
          </p:cNvGraphicFramePr>
          <p:nvPr/>
        </p:nvGraphicFramePr>
        <p:xfrm>
          <a:off x="6133867" y="3864760"/>
          <a:ext cx="1015550" cy="97536"/>
        </p:xfrm>
        <a:graphic>
          <a:graphicData uri="http://schemas.openxmlformats.org/drawingml/2006/table">
            <a:tbl>
              <a:tblPr/>
              <a:tblGrid>
                <a:gridCol w="184868">
                  <a:extLst>
                    <a:ext uri="{9D8B030D-6E8A-4147-A177-3AD203B41FA5}">
                      <a16:colId xmlns:a16="http://schemas.microsoft.com/office/drawing/2014/main" val="3196073436"/>
                    </a:ext>
                  </a:extLst>
                </a:gridCol>
                <a:gridCol w="320156">
                  <a:extLst>
                    <a:ext uri="{9D8B030D-6E8A-4147-A177-3AD203B41FA5}">
                      <a16:colId xmlns:a16="http://schemas.microsoft.com/office/drawing/2014/main" val="2046397748"/>
                    </a:ext>
                  </a:extLst>
                </a:gridCol>
                <a:gridCol w="276654">
                  <a:extLst>
                    <a:ext uri="{9D8B030D-6E8A-4147-A177-3AD203B41FA5}">
                      <a16:colId xmlns:a16="http://schemas.microsoft.com/office/drawing/2014/main" val="2273406638"/>
                    </a:ext>
                  </a:extLst>
                </a:gridCol>
                <a:gridCol w="233872">
                  <a:extLst>
                    <a:ext uri="{9D8B030D-6E8A-4147-A177-3AD203B41FA5}">
                      <a16:colId xmlns:a16="http://schemas.microsoft.com/office/drawing/2014/main" val="3325124574"/>
                    </a:ext>
                  </a:extLst>
                </a:gridCol>
              </a:tblGrid>
              <a:tr h="89400"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2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Alice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Dave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5$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mpd="sng">
                      <a:solidFill>
                        <a:srgbClr val="00FFFF"/>
                      </a:solidFill>
                      <a:prstDash val="soli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021517"/>
                  </a:ext>
                </a:extLst>
              </a:tr>
            </a:tbl>
          </a:graphicData>
        </a:graphic>
      </p:graphicFrame>
      <p:graphicFrame>
        <p:nvGraphicFramePr>
          <p:cNvPr id="187" name="Table 186">
            <a:extLst>
              <a:ext uri="{FF2B5EF4-FFF2-40B4-BE49-F238E27FC236}">
                <a16:creationId xmlns:a16="http://schemas.microsoft.com/office/drawing/2014/main" id="{ED341CB5-C2F6-4A1A-AB61-6C754D946F2B}"/>
              </a:ext>
            </a:extLst>
          </p:cNvPr>
          <p:cNvGraphicFramePr>
            <a:graphicFrameLocks noGrp="1"/>
          </p:cNvGraphicFramePr>
          <p:nvPr/>
        </p:nvGraphicFramePr>
        <p:xfrm>
          <a:off x="6135836" y="3988638"/>
          <a:ext cx="1015550" cy="97536"/>
        </p:xfrm>
        <a:graphic>
          <a:graphicData uri="http://schemas.openxmlformats.org/drawingml/2006/table">
            <a:tbl>
              <a:tblPr/>
              <a:tblGrid>
                <a:gridCol w="184868">
                  <a:extLst>
                    <a:ext uri="{9D8B030D-6E8A-4147-A177-3AD203B41FA5}">
                      <a16:colId xmlns:a16="http://schemas.microsoft.com/office/drawing/2014/main" val="3196073436"/>
                    </a:ext>
                  </a:extLst>
                </a:gridCol>
                <a:gridCol w="320156">
                  <a:extLst>
                    <a:ext uri="{9D8B030D-6E8A-4147-A177-3AD203B41FA5}">
                      <a16:colId xmlns:a16="http://schemas.microsoft.com/office/drawing/2014/main" val="2046397748"/>
                    </a:ext>
                  </a:extLst>
                </a:gridCol>
                <a:gridCol w="276654">
                  <a:extLst>
                    <a:ext uri="{9D8B030D-6E8A-4147-A177-3AD203B41FA5}">
                      <a16:colId xmlns:a16="http://schemas.microsoft.com/office/drawing/2014/main" val="2273406638"/>
                    </a:ext>
                  </a:extLst>
                </a:gridCol>
                <a:gridCol w="233872">
                  <a:extLst>
                    <a:ext uri="{9D8B030D-6E8A-4147-A177-3AD203B41FA5}">
                      <a16:colId xmlns:a16="http://schemas.microsoft.com/office/drawing/2014/main" val="3325124574"/>
                    </a:ext>
                  </a:extLst>
                </a:gridCol>
              </a:tblGrid>
              <a:tr h="89400"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3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Dave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Bob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1$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mpd="sng">
                      <a:solidFill>
                        <a:srgbClr val="00FFFF"/>
                      </a:solidFill>
                      <a:prstDash val="soli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021517"/>
                  </a:ext>
                </a:extLst>
              </a:tr>
            </a:tbl>
          </a:graphicData>
        </a:graphic>
      </p:graphicFrame>
      <p:graphicFrame>
        <p:nvGraphicFramePr>
          <p:cNvPr id="188" name="Table 187">
            <a:extLst>
              <a:ext uri="{FF2B5EF4-FFF2-40B4-BE49-F238E27FC236}">
                <a16:creationId xmlns:a16="http://schemas.microsoft.com/office/drawing/2014/main" id="{92097F47-D886-43C4-AB73-9118D5E980EE}"/>
              </a:ext>
            </a:extLst>
          </p:cNvPr>
          <p:cNvGraphicFramePr>
            <a:graphicFrameLocks noGrp="1"/>
          </p:cNvGraphicFramePr>
          <p:nvPr/>
        </p:nvGraphicFramePr>
        <p:xfrm>
          <a:off x="6133867" y="4111267"/>
          <a:ext cx="1015550" cy="97536"/>
        </p:xfrm>
        <a:graphic>
          <a:graphicData uri="http://schemas.openxmlformats.org/drawingml/2006/table">
            <a:tbl>
              <a:tblPr/>
              <a:tblGrid>
                <a:gridCol w="184868">
                  <a:extLst>
                    <a:ext uri="{9D8B030D-6E8A-4147-A177-3AD203B41FA5}">
                      <a16:colId xmlns:a16="http://schemas.microsoft.com/office/drawing/2014/main" val="3196073436"/>
                    </a:ext>
                  </a:extLst>
                </a:gridCol>
                <a:gridCol w="320156">
                  <a:extLst>
                    <a:ext uri="{9D8B030D-6E8A-4147-A177-3AD203B41FA5}">
                      <a16:colId xmlns:a16="http://schemas.microsoft.com/office/drawing/2014/main" val="2046397748"/>
                    </a:ext>
                  </a:extLst>
                </a:gridCol>
                <a:gridCol w="276654">
                  <a:extLst>
                    <a:ext uri="{9D8B030D-6E8A-4147-A177-3AD203B41FA5}">
                      <a16:colId xmlns:a16="http://schemas.microsoft.com/office/drawing/2014/main" val="2273406638"/>
                    </a:ext>
                  </a:extLst>
                </a:gridCol>
                <a:gridCol w="233872">
                  <a:extLst>
                    <a:ext uri="{9D8B030D-6E8A-4147-A177-3AD203B41FA5}">
                      <a16:colId xmlns:a16="http://schemas.microsoft.com/office/drawing/2014/main" val="3325124574"/>
                    </a:ext>
                  </a:extLst>
                </a:gridCol>
              </a:tblGrid>
              <a:tr h="89400"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4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Charlie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Alice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8$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mpd="sng">
                      <a:solidFill>
                        <a:srgbClr val="00FFFF"/>
                      </a:solidFill>
                      <a:prstDash val="soli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021517"/>
                  </a:ext>
                </a:extLst>
              </a:tr>
            </a:tbl>
          </a:graphicData>
        </a:graphic>
      </p:graphicFrame>
      <p:grpSp>
        <p:nvGrpSpPr>
          <p:cNvPr id="189" name="Group 188">
            <a:extLst>
              <a:ext uri="{FF2B5EF4-FFF2-40B4-BE49-F238E27FC236}">
                <a16:creationId xmlns:a16="http://schemas.microsoft.com/office/drawing/2014/main" id="{14E01398-52D0-45D7-988A-123D56873596}"/>
              </a:ext>
            </a:extLst>
          </p:cNvPr>
          <p:cNvGrpSpPr/>
          <p:nvPr/>
        </p:nvGrpSpPr>
        <p:grpSpPr>
          <a:xfrm>
            <a:off x="6120227" y="2337423"/>
            <a:ext cx="1196274" cy="819343"/>
            <a:chOff x="3836513" y="3324790"/>
            <a:chExt cx="3359051" cy="2353400"/>
          </a:xfrm>
          <a:noFill/>
        </p:grpSpPr>
        <p:sp>
          <p:nvSpPr>
            <p:cNvPr id="190" name="Rectangle 189">
              <a:extLst>
                <a:ext uri="{FF2B5EF4-FFF2-40B4-BE49-F238E27FC236}">
                  <a16:creationId xmlns:a16="http://schemas.microsoft.com/office/drawing/2014/main" id="{7C4B8B94-63E0-4FB7-AADC-E7926DB68136}"/>
                </a:ext>
              </a:extLst>
            </p:cNvPr>
            <p:cNvSpPr/>
            <p:nvPr/>
          </p:nvSpPr>
          <p:spPr>
            <a:xfrm>
              <a:off x="3836513" y="3324790"/>
              <a:ext cx="3359051" cy="2353400"/>
            </a:xfrm>
            <a:prstGeom prst="rect">
              <a:avLst/>
            </a:prstGeom>
            <a:grpFill/>
            <a:ln w="28575">
              <a:solidFill>
                <a:srgbClr val="FFFF66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191" name="TextBox 190">
              <a:extLst>
                <a:ext uri="{FF2B5EF4-FFF2-40B4-BE49-F238E27FC236}">
                  <a16:creationId xmlns:a16="http://schemas.microsoft.com/office/drawing/2014/main" id="{66B7A8B6-5AC5-4DE2-AB26-8C884347518F}"/>
                </a:ext>
              </a:extLst>
            </p:cNvPr>
            <p:cNvSpPr txBox="1"/>
            <p:nvPr/>
          </p:nvSpPr>
          <p:spPr>
            <a:xfrm>
              <a:off x="4686813" y="3324790"/>
              <a:ext cx="1609520" cy="648225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  <a:latin typeface="Abadi" panose="020B0604020104020204" pitchFamily="34" charset="0"/>
                </a:rPr>
                <a:t>Ledger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342444F0-96FA-4548-BCB9-BD45E30BE6B4}"/>
                </a:ext>
              </a:extLst>
            </p:cNvPr>
            <p:cNvCxnSpPr>
              <a:cxnSpLocks/>
            </p:cNvCxnSpPr>
            <p:nvPr/>
          </p:nvCxnSpPr>
          <p:spPr>
            <a:xfrm>
              <a:off x="4005433" y="3918758"/>
              <a:ext cx="2993484" cy="0"/>
            </a:xfrm>
            <a:prstGeom prst="line">
              <a:avLst/>
            </a:prstGeom>
            <a:grpFill/>
            <a:ln w="12700">
              <a:solidFill>
                <a:srgbClr val="FFFF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93" name="Table 41">
            <a:extLst>
              <a:ext uri="{FF2B5EF4-FFF2-40B4-BE49-F238E27FC236}">
                <a16:creationId xmlns:a16="http://schemas.microsoft.com/office/drawing/2014/main" id="{7216920F-4B61-4945-AED7-7E05B706E362}"/>
              </a:ext>
            </a:extLst>
          </p:cNvPr>
          <p:cNvGraphicFramePr>
            <a:graphicFrameLocks noGrp="1"/>
          </p:cNvGraphicFramePr>
          <p:nvPr/>
        </p:nvGraphicFramePr>
        <p:xfrm>
          <a:off x="6212491" y="2505790"/>
          <a:ext cx="1055209" cy="176684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40878">
                  <a:extLst>
                    <a:ext uri="{9D8B030D-6E8A-4147-A177-3AD203B41FA5}">
                      <a16:colId xmlns:a16="http://schemas.microsoft.com/office/drawing/2014/main" val="529969344"/>
                    </a:ext>
                  </a:extLst>
                </a:gridCol>
                <a:gridCol w="353752">
                  <a:extLst>
                    <a:ext uri="{9D8B030D-6E8A-4147-A177-3AD203B41FA5}">
                      <a16:colId xmlns:a16="http://schemas.microsoft.com/office/drawing/2014/main" val="4165621018"/>
                    </a:ext>
                  </a:extLst>
                </a:gridCol>
                <a:gridCol w="304566">
                  <a:extLst>
                    <a:ext uri="{9D8B030D-6E8A-4147-A177-3AD203B41FA5}">
                      <a16:colId xmlns:a16="http://schemas.microsoft.com/office/drawing/2014/main" val="2028900302"/>
                    </a:ext>
                  </a:extLst>
                </a:gridCol>
                <a:gridCol w="256013">
                  <a:extLst>
                    <a:ext uri="{9D8B030D-6E8A-4147-A177-3AD203B41FA5}">
                      <a16:colId xmlns:a16="http://schemas.microsoft.com/office/drawing/2014/main" val="1762467311"/>
                    </a:ext>
                  </a:extLst>
                </a:gridCol>
              </a:tblGrid>
              <a:tr h="106070">
                <a:tc>
                  <a:txBody>
                    <a:bodyPr/>
                    <a:lstStyle/>
                    <a:p>
                      <a:pPr algn="l"/>
                      <a:r>
                        <a:rPr lang="en-US" sz="400" b="0" dirty="0">
                          <a:solidFill>
                            <a:schemeClr val="bg1"/>
                          </a:solidFill>
                        </a:rPr>
                        <a:t>#</a:t>
                      </a:r>
                      <a:endParaRPr lang="en-US" sz="400" b="0" dirty="0">
                        <a:solidFill>
                          <a:schemeClr val="bg1"/>
                        </a:solidFill>
                        <a:latin typeface="Abadi" panose="020B0604020104020204" pitchFamily="34" charset="0"/>
                      </a:endParaRPr>
                    </a:p>
                  </a:txBody>
                  <a:tcPr marL="54762" marR="54762" marT="27382" marB="2738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b="0" dirty="0">
                          <a:solidFill>
                            <a:schemeClr val="bg1"/>
                          </a:solidFill>
                        </a:rPr>
                        <a:t>from</a:t>
                      </a:r>
                      <a:endParaRPr lang="en-US" sz="400" b="0" dirty="0">
                        <a:solidFill>
                          <a:schemeClr val="bg1"/>
                        </a:solidFill>
                        <a:latin typeface="Abadi" panose="020B0604020104020204" pitchFamily="34" charset="0"/>
                      </a:endParaRPr>
                    </a:p>
                  </a:txBody>
                  <a:tcPr marL="54762" marR="54762" marT="27382" marB="27382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b="0" dirty="0">
                          <a:solidFill>
                            <a:schemeClr val="bg1"/>
                          </a:solidFill>
                        </a:rPr>
                        <a:t>to</a:t>
                      </a:r>
                      <a:endParaRPr lang="en-US" sz="400" b="0" dirty="0">
                        <a:solidFill>
                          <a:schemeClr val="bg1"/>
                        </a:solidFill>
                        <a:latin typeface="Abadi" panose="020B0604020104020204" pitchFamily="34" charset="0"/>
                      </a:endParaRPr>
                    </a:p>
                  </a:txBody>
                  <a:tcPr marL="54762" marR="54762" marT="27382" marB="27382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b="0" dirty="0">
                          <a:solidFill>
                            <a:schemeClr val="bg1"/>
                          </a:solidFill>
                        </a:rPr>
                        <a:t>amount</a:t>
                      </a:r>
                      <a:endParaRPr lang="en-US" sz="400" b="0" dirty="0">
                        <a:solidFill>
                          <a:schemeClr val="bg1"/>
                        </a:solidFill>
                        <a:latin typeface="Abadi" panose="020B0604020104020204" pitchFamily="34" charset="0"/>
                      </a:endParaRPr>
                    </a:p>
                  </a:txBody>
                  <a:tcPr marL="54762" marR="54762" marT="27382" marB="27382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6061450"/>
                  </a:ext>
                </a:extLst>
              </a:tr>
            </a:tbl>
          </a:graphicData>
        </a:graphic>
      </p:graphicFrame>
      <p:graphicFrame>
        <p:nvGraphicFramePr>
          <p:cNvPr id="194" name="Table 193">
            <a:extLst>
              <a:ext uri="{FF2B5EF4-FFF2-40B4-BE49-F238E27FC236}">
                <a16:creationId xmlns:a16="http://schemas.microsoft.com/office/drawing/2014/main" id="{31FB0C1C-8D45-4023-ABF3-55234B6E6B91}"/>
              </a:ext>
            </a:extLst>
          </p:cNvPr>
          <p:cNvGraphicFramePr>
            <a:graphicFrameLocks noGrp="1"/>
          </p:cNvGraphicFramePr>
          <p:nvPr/>
        </p:nvGraphicFramePr>
        <p:xfrm>
          <a:off x="6222033" y="2627935"/>
          <a:ext cx="1015550" cy="97536"/>
        </p:xfrm>
        <a:graphic>
          <a:graphicData uri="http://schemas.openxmlformats.org/drawingml/2006/table">
            <a:tbl>
              <a:tblPr/>
              <a:tblGrid>
                <a:gridCol w="184868">
                  <a:extLst>
                    <a:ext uri="{9D8B030D-6E8A-4147-A177-3AD203B41FA5}">
                      <a16:colId xmlns:a16="http://schemas.microsoft.com/office/drawing/2014/main" val="3196073436"/>
                    </a:ext>
                  </a:extLst>
                </a:gridCol>
                <a:gridCol w="320156">
                  <a:extLst>
                    <a:ext uri="{9D8B030D-6E8A-4147-A177-3AD203B41FA5}">
                      <a16:colId xmlns:a16="http://schemas.microsoft.com/office/drawing/2014/main" val="2046397748"/>
                    </a:ext>
                  </a:extLst>
                </a:gridCol>
                <a:gridCol w="276654">
                  <a:extLst>
                    <a:ext uri="{9D8B030D-6E8A-4147-A177-3AD203B41FA5}">
                      <a16:colId xmlns:a16="http://schemas.microsoft.com/office/drawing/2014/main" val="2273406638"/>
                    </a:ext>
                  </a:extLst>
                </a:gridCol>
                <a:gridCol w="233872">
                  <a:extLst>
                    <a:ext uri="{9D8B030D-6E8A-4147-A177-3AD203B41FA5}">
                      <a16:colId xmlns:a16="http://schemas.microsoft.com/office/drawing/2014/main" val="3325124574"/>
                    </a:ext>
                  </a:extLst>
                </a:gridCol>
              </a:tblGrid>
              <a:tr h="89400"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1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Alice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Bob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2$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mpd="sng">
                      <a:solidFill>
                        <a:srgbClr val="00FFFF"/>
                      </a:solidFill>
                      <a:prstDash val="soli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021517"/>
                  </a:ext>
                </a:extLst>
              </a:tr>
            </a:tbl>
          </a:graphicData>
        </a:graphic>
      </p:graphicFrame>
      <p:graphicFrame>
        <p:nvGraphicFramePr>
          <p:cNvPr id="195" name="Table 194">
            <a:extLst>
              <a:ext uri="{FF2B5EF4-FFF2-40B4-BE49-F238E27FC236}">
                <a16:creationId xmlns:a16="http://schemas.microsoft.com/office/drawing/2014/main" id="{EA1349E1-0B1B-4F48-819C-F0BA1838D973}"/>
              </a:ext>
            </a:extLst>
          </p:cNvPr>
          <p:cNvGraphicFramePr>
            <a:graphicFrameLocks noGrp="1"/>
          </p:cNvGraphicFramePr>
          <p:nvPr/>
        </p:nvGraphicFramePr>
        <p:xfrm>
          <a:off x="6222033" y="2750454"/>
          <a:ext cx="1015550" cy="97536"/>
        </p:xfrm>
        <a:graphic>
          <a:graphicData uri="http://schemas.openxmlformats.org/drawingml/2006/table">
            <a:tbl>
              <a:tblPr/>
              <a:tblGrid>
                <a:gridCol w="184868">
                  <a:extLst>
                    <a:ext uri="{9D8B030D-6E8A-4147-A177-3AD203B41FA5}">
                      <a16:colId xmlns:a16="http://schemas.microsoft.com/office/drawing/2014/main" val="3196073436"/>
                    </a:ext>
                  </a:extLst>
                </a:gridCol>
                <a:gridCol w="320156">
                  <a:extLst>
                    <a:ext uri="{9D8B030D-6E8A-4147-A177-3AD203B41FA5}">
                      <a16:colId xmlns:a16="http://schemas.microsoft.com/office/drawing/2014/main" val="2046397748"/>
                    </a:ext>
                  </a:extLst>
                </a:gridCol>
                <a:gridCol w="276654">
                  <a:extLst>
                    <a:ext uri="{9D8B030D-6E8A-4147-A177-3AD203B41FA5}">
                      <a16:colId xmlns:a16="http://schemas.microsoft.com/office/drawing/2014/main" val="2273406638"/>
                    </a:ext>
                  </a:extLst>
                </a:gridCol>
                <a:gridCol w="233872">
                  <a:extLst>
                    <a:ext uri="{9D8B030D-6E8A-4147-A177-3AD203B41FA5}">
                      <a16:colId xmlns:a16="http://schemas.microsoft.com/office/drawing/2014/main" val="3325124574"/>
                    </a:ext>
                  </a:extLst>
                </a:gridCol>
              </a:tblGrid>
              <a:tr h="89400"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2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Alice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Dave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5$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mpd="sng">
                      <a:solidFill>
                        <a:srgbClr val="00FFFF"/>
                      </a:solidFill>
                      <a:prstDash val="soli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021517"/>
                  </a:ext>
                </a:extLst>
              </a:tr>
            </a:tbl>
          </a:graphicData>
        </a:graphic>
      </p:graphicFrame>
      <p:graphicFrame>
        <p:nvGraphicFramePr>
          <p:cNvPr id="196" name="Table 195">
            <a:extLst>
              <a:ext uri="{FF2B5EF4-FFF2-40B4-BE49-F238E27FC236}">
                <a16:creationId xmlns:a16="http://schemas.microsoft.com/office/drawing/2014/main" id="{7D1E8366-B2BB-42C0-BBAF-6B2A7F5FD1A0}"/>
              </a:ext>
            </a:extLst>
          </p:cNvPr>
          <p:cNvGraphicFramePr>
            <a:graphicFrameLocks noGrp="1"/>
          </p:cNvGraphicFramePr>
          <p:nvPr/>
        </p:nvGraphicFramePr>
        <p:xfrm>
          <a:off x="6224002" y="2874332"/>
          <a:ext cx="1015550" cy="97536"/>
        </p:xfrm>
        <a:graphic>
          <a:graphicData uri="http://schemas.openxmlformats.org/drawingml/2006/table">
            <a:tbl>
              <a:tblPr/>
              <a:tblGrid>
                <a:gridCol w="184868">
                  <a:extLst>
                    <a:ext uri="{9D8B030D-6E8A-4147-A177-3AD203B41FA5}">
                      <a16:colId xmlns:a16="http://schemas.microsoft.com/office/drawing/2014/main" val="3196073436"/>
                    </a:ext>
                  </a:extLst>
                </a:gridCol>
                <a:gridCol w="320156">
                  <a:extLst>
                    <a:ext uri="{9D8B030D-6E8A-4147-A177-3AD203B41FA5}">
                      <a16:colId xmlns:a16="http://schemas.microsoft.com/office/drawing/2014/main" val="2046397748"/>
                    </a:ext>
                  </a:extLst>
                </a:gridCol>
                <a:gridCol w="276654">
                  <a:extLst>
                    <a:ext uri="{9D8B030D-6E8A-4147-A177-3AD203B41FA5}">
                      <a16:colId xmlns:a16="http://schemas.microsoft.com/office/drawing/2014/main" val="2273406638"/>
                    </a:ext>
                  </a:extLst>
                </a:gridCol>
                <a:gridCol w="233872">
                  <a:extLst>
                    <a:ext uri="{9D8B030D-6E8A-4147-A177-3AD203B41FA5}">
                      <a16:colId xmlns:a16="http://schemas.microsoft.com/office/drawing/2014/main" val="3325124574"/>
                    </a:ext>
                  </a:extLst>
                </a:gridCol>
              </a:tblGrid>
              <a:tr h="89400"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3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Dave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Bob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1$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mpd="sng">
                      <a:solidFill>
                        <a:srgbClr val="00FFFF"/>
                      </a:solidFill>
                      <a:prstDash val="soli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021517"/>
                  </a:ext>
                </a:extLst>
              </a:tr>
            </a:tbl>
          </a:graphicData>
        </a:graphic>
      </p:graphicFrame>
      <p:graphicFrame>
        <p:nvGraphicFramePr>
          <p:cNvPr id="197" name="Table 196">
            <a:extLst>
              <a:ext uri="{FF2B5EF4-FFF2-40B4-BE49-F238E27FC236}">
                <a16:creationId xmlns:a16="http://schemas.microsoft.com/office/drawing/2014/main" id="{E86B84C3-A930-42C5-BC90-31118C38B6BA}"/>
              </a:ext>
            </a:extLst>
          </p:cNvPr>
          <p:cNvGraphicFramePr>
            <a:graphicFrameLocks noGrp="1"/>
          </p:cNvGraphicFramePr>
          <p:nvPr/>
        </p:nvGraphicFramePr>
        <p:xfrm>
          <a:off x="6222033" y="2996961"/>
          <a:ext cx="1015550" cy="97536"/>
        </p:xfrm>
        <a:graphic>
          <a:graphicData uri="http://schemas.openxmlformats.org/drawingml/2006/table">
            <a:tbl>
              <a:tblPr/>
              <a:tblGrid>
                <a:gridCol w="184868">
                  <a:extLst>
                    <a:ext uri="{9D8B030D-6E8A-4147-A177-3AD203B41FA5}">
                      <a16:colId xmlns:a16="http://schemas.microsoft.com/office/drawing/2014/main" val="3196073436"/>
                    </a:ext>
                  </a:extLst>
                </a:gridCol>
                <a:gridCol w="320156">
                  <a:extLst>
                    <a:ext uri="{9D8B030D-6E8A-4147-A177-3AD203B41FA5}">
                      <a16:colId xmlns:a16="http://schemas.microsoft.com/office/drawing/2014/main" val="2046397748"/>
                    </a:ext>
                  </a:extLst>
                </a:gridCol>
                <a:gridCol w="276654">
                  <a:extLst>
                    <a:ext uri="{9D8B030D-6E8A-4147-A177-3AD203B41FA5}">
                      <a16:colId xmlns:a16="http://schemas.microsoft.com/office/drawing/2014/main" val="2273406638"/>
                    </a:ext>
                  </a:extLst>
                </a:gridCol>
                <a:gridCol w="233872">
                  <a:extLst>
                    <a:ext uri="{9D8B030D-6E8A-4147-A177-3AD203B41FA5}">
                      <a16:colId xmlns:a16="http://schemas.microsoft.com/office/drawing/2014/main" val="3325124574"/>
                    </a:ext>
                  </a:extLst>
                </a:gridCol>
              </a:tblGrid>
              <a:tr h="89400"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4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Charlie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Alice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8$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mpd="sng">
                      <a:solidFill>
                        <a:srgbClr val="00FFFF"/>
                      </a:solidFill>
                      <a:prstDash val="soli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021517"/>
                  </a:ext>
                </a:extLst>
              </a:tr>
            </a:tbl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2A2606C1-AE8B-4A15-8617-450EF804B4DC}"/>
              </a:ext>
            </a:extLst>
          </p:cNvPr>
          <p:cNvGrpSpPr/>
          <p:nvPr/>
        </p:nvGrpSpPr>
        <p:grpSpPr>
          <a:xfrm>
            <a:off x="6487548" y="1127675"/>
            <a:ext cx="2856544" cy="1161201"/>
            <a:chOff x="6669654" y="1278755"/>
            <a:chExt cx="2856544" cy="1161201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5E4528A0-ECC3-4B0B-B511-493B2CE72777}"/>
                </a:ext>
              </a:extLst>
            </p:cNvPr>
            <p:cNvGrpSpPr/>
            <p:nvPr/>
          </p:nvGrpSpPr>
          <p:grpSpPr>
            <a:xfrm>
              <a:off x="7976154" y="1284848"/>
              <a:ext cx="1550044" cy="1144489"/>
              <a:chOff x="311491" y="1090816"/>
              <a:chExt cx="1550044" cy="1144489"/>
            </a:xfrm>
          </p:grpSpPr>
          <p:pic>
            <p:nvPicPr>
              <p:cNvPr id="199" name="Graphic 198" descr="Marketing outline">
                <a:extLst>
                  <a:ext uri="{FF2B5EF4-FFF2-40B4-BE49-F238E27FC236}">
                    <a16:creationId xmlns:a16="http://schemas.microsoft.com/office/drawing/2014/main" id="{95ADAF04-20D8-422B-B527-F76437FE07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311491" y="1320905"/>
                <a:ext cx="914400" cy="914400"/>
              </a:xfrm>
              <a:prstGeom prst="rect">
                <a:avLst/>
              </a:prstGeom>
            </p:spPr>
          </p:pic>
          <p:sp>
            <p:nvSpPr>
              <p:cNvPr id="200" name="TextBox 199">
                <a:extLst>
                  <a:ext uri="{FF2B5EF4-FFF2-40B4-BE49-F238E27FC236}">
                    <a16:creationId xmlns:a16="http://schemas.microsoft.com/office/drawing/2014/main" id="{26CF00BA-8C79-44D0-A679-C120F1703FFA}"/>
                  </a:ext>
                </a:extLst>
              </p:cNvPr>
              <p:cNvSpPr txBox="1"/>
              <p:nvPr/>
            </p:nvSpPr>
            <p:spPr>
              <a:xfrm>
                <a:off x="344824" y="1090816"/>
                <a:ext cx="151671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800" dirty="0">
                    <a:solidFill>
                      <a:srgbClr val="FF9966"/>
                    </a:solidFill>
                    <a:latin typeface="Abadi" panose="020B0604020104020204" pitchFamily="34" charset="0"/>
                  </a:rPr>
                  <a:t>2$ to 5_rs</a:t>
                </a:r>
                <a:endParaRPr lang="en-US" dirty="0">
                  <a:solidFill>
                    <a:srgbClr val="FF9966"/>
                  </a:solidFill>
                </a:endParaRPr>
              </a:p>
            </p:txBody>
          </p:sp>
        </p:grpSp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F143C448-931C-4E3E-81CF-4FAE490166E9}"/>
                </a:ext>
              </a:extLst>
            </p:cNvPr>
            <p:cNvGrpSpPr/>
            <p:nvPr/>
          </p:nvGrpSpPr>
          <p:grpSpPr>
            <a:xfrm>
              <a:off x="6669654" y="1278755"/>
              <a:ext cx="1516711" cy="1161201"/>
              <a:chOff x="-169408" y="1074104"/>
              <a:chExt cx="1516711" cy="1161201"/>
            </a:xfrm>
          </p:grpSpPr>
          <p:pic>
            <p:nvPicPr>
              <p:cNvPr id="116" name="Graphic 115" descr="Marketing outline">
                <a:extLst>
                  <a:ext uri="{FF2B5EF4-FFF2-40B4-BE49-F238E27FC236}">
                    <a16:creationId xmlns:a16="http://schemas.microsoft.com/office/drawing/2014/main" id="{30059CA2-5975-459B-B4EF-C0AE310774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 flipH="1">
                <a:off x="224028" y="1320905"/>
                <a:ext cx="914400" cy="914400"/>
              </a:xfrm>
              <a:prstGeom prst="rect">
                <a:avLst/>
              </a:prstGeom>
            </p:spPr>
          </p:pic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D3DD1A34-EE4D-4920-B52C-6661B5315EC8}"/>
                  </a:ext>
                </a:extLst>
              </p:cNvPr>
              <p:cNvSpPr txBox="1"/>
              <p:nvPr/>
            </p:nvSpPr>
            <p:spPr>
              <a:xfrm>
                <a:off x="-169408" y="1074104"/>
                <a:ext cx="151671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800" dirty="0">
                    <a:solidFill>
                      <a:srgbClr val="FFFF66"/>
                    </a:solidFill>
                    <a:latin typeface="Abadi" panose="020B0604020104020204" pitchFamily="34" charset="0"/>
                  </a:rPr>
                  <a:t>2$ to </a:t>
                </a:r>
                <a:r>
                  <a:rPr lang="en-US" sz="1800" dirty="0" err="1">
                    <a:solidFill>
                      <a:srgbClr val="FFFF66"/>
                    </a:solidFill>
                    <a:latin typeface="Abadi" panose="020B0604020104020204" pitchFamily="34" charset="0"/>
                  </a:rPr>
                  <a:t>ojs_t</a:t>
                </a:r>
                <a:endParaRPr lang="en-US" dirty="0">
                  <a:solidFill>
                    <a:srgbClr val="FFFF66"/>
                  </a:solidFill>
                </a:endParaRPr>
              </a:p>
            </p:txBody>
          </p:sp>
        </p:grpSp>
      </p:grpSp>
      <p:sp>
        <p:nvSpPr>
          <p:cNvPr id="108" name="TextBox 107">
            <a:extLst>
              <a:ext uri="{FF2B5EF4-FFF2-40B4-BE49-F238E27FC236}">
                <a16:creationId xmlns:a16="http://schemas.microsoft.com/office/drawing/2014/main" id="{5C9EA67D-2578-4DBD-831E-E4EA4B9A0165}"/>
              </a:ext>
            </a:extLst>
          </p:cNvPr>
          <p:cNvSpPr txBox="1"/>
          <p:nvPr/>
        </p:nvSpPr>
        <p:spPr>
          <a:xfrm>
            <a:off x="1051206" y="5941372"/>
            <a:ext cx="958755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Abadi" panose="020B0604020104020204" pitchFamily="34" charset="0"/>
              </a:rPr>
              <a:t>Assume that transactions are </a:t>
            </a:r>
            <a:r>
              <a:rPr lang="en-US" sz="1800" dirty="0">
                <a:solidFill>
                  <a:srgbClr val="00FF99"/>
                </a:solidFill>
                <a:latin typeface="Abadi" panose="020B0604020104020204" pitchFamily="34" charset="0"/>
              </a:rPr>
              <a:t>unforgeable</a:t>
            </a:r>
            <a:r>
              <a:rPr lang="en-US" sz="1800" dirty="0">
                <a:solidFill>
                  <a:schemeClr val="bg1"/>
                </a:solidFill>
                <a:latin typeface="Abadi" panose="020B0604020104020204" pitchFamily="34" charset="0"/>
              </a:rPr>
              <a:t> </a:t>
            </a:r>
            <a:r>
              <a:rPr lang="en-US" sz="1800" dirty="0">
                <a:solidFill>
                  <a:schemeClr val="bg2">
                    <a:lumMod val="75000"/>
                  </a:schemeClr>
                </a:solidFill>
                <a:latin typeface="Abadi" panose="020B0604020104020204" pitchFamily="34" charset="0"/>
              </a:rPr>
              <a:t>(digital signatures) </a:t>
            </a:r>
            <a:r>
              <a:rPr lang="en-US" dirty="0">
                <a:solidFill>
                  <a:schemeClr val="bg1"/>
                </a:solidFill>
                <a:latin typeface="Abadi" panose="020B0604020104020204" pitchFamily="34" charset="0"/>
              </a:rPr>
              <a:t>and </a:t>
            </a:r>
            <a:r>
              <a:rPr lang="en-US" dirty="0">
                <a:solidFill>
                  <a:srgbClr val="00FF99"/>
                </a:solidFill>
                <a:latin typeface="Abadi" panose="020B0604020104020204" pitchFamily="34" charset="0"/>
              </a:rPr>
              <a:t>publicly verifiable</a:t>
            </a:r>
            <a:r>
              <a:rPr lang="en-US" dirty="0">
                <a:solidFill>
                  <a:schemeClr val="bg1"/>
                </a:solidFill>
                <a:latin typeface="Abadi" panose="020B0604020104020204" pitchFamily="34" charset="0"/>
              </a:rPr>
              <a:t>.</a:t>
            </a:r>
          </a:p>
          <a:p>
            <a:r>
              <a:rPr lang="en-US" sz="1800" dirty="0">
                <a:solidFill>
                  <a:schemeClr val="bg1"/>
                </a:solidFill>
                <a:latin typeface="Abadi" panose="020B0604020104020204" pitchFamily="34" charset="0"/>
              </a:rPr>
              <a:t>Currency is a </a:t>
            </a:r>
            <a:r>
              <a:rPr lang="en-US" sz="1800" dirty="0">
                <a:solidFill>
                  <a:srgbClr val="FF9966"/>
                </a:solidFill>
                <a:latin typeface="Abadi" panose="020B0604020104020204" pitchFamily="34" charset="0"/>
              </a:rPr>
              <a:t>consensus problem</a:t>
            </a:r>
            <a:r>
              <a:rPr lang="en-US" sz="1800" dirty="0">
                <a:solidFill>
                  <a:schemeClr val="bg1"/>
                </a:solidFill>
                <a:latin typeface="Abadi" panose="020B0604020104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084071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C2723-1A9A-4F0C-9EBA-A414EA578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70744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badi" panose="020B0604020104020204" pitchFamily="34" charset="0"/>
              </a:rPr>
              <a:t>Life Cycle on Blockchain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C83A353-994E-4B30-A8C4-CCFBF7985BF5}"/>
              </a:ext>
            </a:extLst>
          </p:cNvPr>
          <p:cNvGrpSpPr/>
          <p:nvPr/>
        </p:nvGrpSpPr>
        <p:grpSpPr>
          <a:xfrm>
            <a:off x="390222" y="5350657"/>
            <a:ext cx="1086785" cy="973792"/>
            <a:chOff x="294807" y="5350657"/>
            <a:chExt cx="1086785" cy="973792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80D6448-01C6-44AB-98F6-AE3F4FBEF21D}"/>
                </a:ext>
              </a:extLst>
            </p:cNvPr>
            <p:cNvSpPr txBox="1"/>
            <p:nvPr/>
          </p:nvSpPr>
          <p:spPr>
            <a:xfrm>
              <a:off x="294807" y="5924339"/>
              <a:ext cx="108678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 err="1">
                  <a:solidFill>
                    <a:schemeClr val="bg1"/>
                  </a:solidFill>
                  <a:latin typeface="Abadi" panose="020B0604020104020204" pitchFamily="34" charset="0"/>
                </a:rPr>
                <a:t>satoshi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pic>
          <p:nvPicPr>
            <p:cNvPr id="33" name="Graphic 32" descr="User outline">
              <a:extLst>
                <a:ext uri="{FF2B5EF4-FFF2-40B4-BE49-F238E27FC236}">
                  <a16:creationId xmlns:a16="http://schemas.microsoft.com/office/drawing/2014/main" id="{85A72153-C8A0-474E-8628-0FBDA2C902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95430" y="5350657"/>
              <a:ext cx="697706" cy="697706"/>
            </a:xfrm>
            <a:prstGeom prst="rect">
              <a:avLst/>
            </a:prstGeom>
          </p:spPr>
        </p:pic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3548796-A75C-4F53-8714-FAA2BAD5C53C}"/>
              </a:ext>
            </a:extLst>
          </p:cNvPr>
          <p:cNvGrpSpPr/>
          <p:nvPr/>
        </p:nvGrpSpPr>
        <p:grpSpPr>
          <a:xfrm>
            <a:off x="1568341" y="5350657"/>
            <a:ext cx="1086785" cy="973792"/>
            <a:chOff x="294807" y="5350657"/>
            <a:chExt cx="1086785" cy="973792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1983A53-0CE5-4E43-8F86-DC61E6290E6D}"/>
                </a:ext>
              </a:extLst>
            </p:cNvPr>
            <p:cNvSpPr txBox="1"/>
            <p:nvPr/>
          </p:nvSpPr>
          <p:spPr>
            <a:xfrm>
              <a:off x="294807" y="5924339"/>
              <a:ext cx="108678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Abadi" panose="020B0604020104020204" pitchFamily="34" charset="0"/>
                </a:rPr>
                <a:t>nyc97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pic>
          <p:nvPicPr>
            <p:cNvPr id="37" name="Graphic 36" descr="User outline">
              <a:extLst>
                <a:ext uri="{FF2B5EF4-FFF2-40B4-BE49-F238E27FC236}">
                  <a16:creationId xmlns:a16="http://schemas.microsoft.com/office/drawing/2014/main" id="{B9C3CF1A-3382-469A-B487-94EDADC6B8E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95430" y="5350657"/>
              <a:ext cx="697706" cy="697706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EBDB294-2812-4FAB-AF5C-5F878E4FE870}"/>
              </a:ext>
            </a:extLst>
          </p:cNvPr>
          <p:cNvGrpSpPr/>
          <p:nvPr/>
        </p:nvGrpSpPr>
        <p:grpSpPr>
          <a:xfrm>
            <a:off x="2667293" y="5343230"/>
            <a:ext cx="1086785" cy="973792"/>
            <a:chOff x="294807" y="5350657"/>
            <a:chExt cx="1086785" cy="973792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1FB9F20C-39B1-403D-817D-2D8424815192}"/>
                </a:ext>
              </a:extLst>
            </p:cNvPr>
            <p:cNvSpPr txBox="1"/>
            <p:nvPr/>
          </p:nvSpPr>
          <p:spPr>
            <a:xfrm>
              <a:off x="294807" y="5924339"/>
              <a:ext cx="108678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Abadi" panose="020B0604020104020204" pitchFamily="34" charset="0"/>
                </a:rPr>
                <a:t>xm835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pic>
          <p:nvPicPr>
            <p:cNvPr id="40" name="Graphic 39" descr="User outline">
              <a:extLst>
                <a:ext uri="{FF2B5EF4-FFF2-40B4-BE49-F238E27FC236}">
                  <a16:creationId xmlns:a16="http://schemas.microsoft.com/office/drawing/2014/main" id="{2295B82E-BE8D-47E5-B20A-486D1066EE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95430" y="5350657"/>
              <a:ext cx="697706" cy="697706"/>
            </a:xfrm>
            <a:prstGeom prst="rect">
              <a:avLst/>
            </a:prstGeom>
          </p:spPr>
        </p:pic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D144EF43-989E-4CE6-8AE9-B2161A87AE18}"/>
              </a:ext>
            </a:extLst>
          </p:cNvPr>
          <p:cNvGrpSpPr/>
          <p:nvPr/>
        </p:nvGrpSpPr>
        <p:grpSpPr>
          <a:xfrm>
            <a:off x="3769935" y="5343230"/>
            <a:ext cx="1086785" cy="973792"/>
            <a:chOff x="294807" y="5350657"/>
            <a:chExt cx="1086785" cy="973792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D40BAD2A-71A1-4042-9994-CC149B0ED4F3}"/>
                </a:ext>
              </a:extLst>
            </p:cNvPr>
            <p:cNvSpPr txBox="1"/>
            <p:nvPr/>
          </p:nvSpPr>
          <p:spPr>
            <a:xfrm>
              <a:off x="294807" y="5924339"/>
              <a:ext cx="108678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Abadi" panose="020B0604020104020204" pitchFamily="34" charset="0"/>
                </a:rPr>
                <a:t>5_rs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pic>
          <p:nvPicPr>
            <p:cNvPr id="46" name="Graphic 45" descr="User outline">
              <a:extLst>
                <a:ext uri="{FF2B5EF4-FFF2-40B4-BE49-F238E27FC236}">
                  <a16:creationId xmlns:a16="http://schemas.microsoft.com/office/drawing/2014/main" id="{FEE11BFB-7779-463F-9C8D-2270F20ECF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95430" y="5350657"/>
              <a:ext cx="697706" cy="697706"/>
            </a:xfrm>
            <a:prstGeom prst="rect">
              <a:avLst/>
            </a:prstGeom>
          </p:spPr>
        </p:pic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B9C6EBFF-6398-44FC-B0C5-1C5DD98DD141}"/>
              </a:ext>
            </a:extLst>
          </p:cNvPr>
          <p:cNvGrpSpPr/>
          <p:nvPr/>
        </p:nvGrpSpPr>
        <p:grpSpPr>
          <a:xfrm>
            <a:off x="4948054" y="5343230"/>
            <a:ext cx="1086785" cy="973792"/>
            <a:chOff x="294807" y="5350657"/>
            <a:chExt cx="1086785" cy="973792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A2A7023A-149F-4A99-980F-7EE2711B58BC}"/>
                </a:ext>
              </a:extLst>
            </p:cNvPr>
            <p:cNvSpPr txBox="1"/>
            <p:nvPr/>
          </p:nvSpPr>
          <p:spPr>
            <a:xfrm>
              <a:off x="294807" y="5924339"/>
              <a:ext cx="108678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Abadi" panose="020B0604020104020204" pitchFamily="34" charset="0"/>
                </a:rPr>
                <a:t>fox00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pic>
          <p:nvPicPr>
            <p:cNvPr id="49" name="Graphic 48" descr="User outline">
              <a:extLst>
                <a:ext uri="{FF2B5EF4-FFF2-40B4-BE49-F238E27FC236}">
                  <a16:creationId xmlns:a16="http://schemas.microsoft.com/office/drawing/2014/main" id="{3421A170-A068-48A1-8BA8-D8971CD3EC5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95430" y="5350657"/>
              <a:ext cx="697706" cy="697706"/>
            </a:xfrm>
            <a:prstGeom prst="rect">
              <a:avLst/>
            </a:prstGeom>
          </p:spPr>
        </p:pic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508749E6-8FB2-4533-B8A2-A1AF926827ED}"/>
              </a:ext>
            </a:extLst>
          </p:cNvPr>
          <p:cNvGrpSpPr/>
          <p:nvPr/>
        </p:nvGrpSpPr>
        <p:grpSpPr>
          <a:xfrm>
            <a:off x="6047006" y="5335803"/>
            <a:ext cx="1086785" cy="973792"/>
            <a:chOff x="294807" y="5350657"/>
            <a:chExt cx="1086785" cy="973792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7BC7D080-51D5-4115-98DF-E440FFAB0593}"/>
                </a:ext>
              </a:extLst>
            </p:cNvPr>
            <p:cNvSpPr txBox="1"/>
            <p:nvPr/>
          </p:nvSpPr>
          <p:spPr>
            <a:xfrm>
              <a:off x="294807" y="5924339"/>
              <a:ext cx="108678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Abadi" panose="020B0604020104020204" pitchFamily="34" charset="0"/>
                </a:rPr>
                <a:t>gov89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pic>
          <p:nvPicPr>
            <p:cNvPr id="52" name="Graphic 51" descr="User outline">
              <a:extLst>
                <a:ext uri="{FF2B5EF4-FFF2-40B4-BE49-F238E27FC236}">
                  <a16:creationId xmlns:a16="http://schemas.microsoft.com/office/drawing/2014/main" id="{3752F7F9-81C8-4C5F-ABF6-45B85B53929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95430" y="5350657"/>
              <a:ext cx="697706" cy="697706"/>
            </a:xfrm>
            <a:prstGeom prst="rect">
              <a:avLst/>
            </a:prstGeom>
          </p:spPr>
        </p:pic>
      </p:grpSp>
      <p:pic>
        <p:nvPicPr>
          <p:cNvPr id="53" name="Graphic 52" descr="Earth globe: Americas with solid fill">
            <a:extLst>
              <a:ext uri="{FF2B5EF4-FFF2-40B4-BE49-F238E27FC236}">
                <a16:creationId xmlns:a16="http://schemas.microsoft.com/office/drawing/2014/main" id="{A07646CC-6E50-4834-8D26-B14687620E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31290" y="1235870"/>
            <a:ext cx="3912997" cy="3912997"/>
          </a:xfrm>
          <a:prstGeom prst="rect">
            <a:avLst/>
          </a:prstGeom>
        </p:spPr>
      </p:pic>
      <p:grpSp>
        <p:nvGrpSpPr>
          <p:cNvPr id="54" name="Group 53">
            <a:extLst>
              <a:ext uri="{FF2B5EF4-FFF2-40B4-BE49-F238E27FC236}">
                <a16:creationId xmlns:a16="http://schemas.microsoft.com/office/drawing/2014/main" id="{B2C8C733-8E4D-4399-962C-3B0D5BABBD46}"/>
              </a:ext>
            </a:extLst>
          </p:cNvPr>
          <p:cNvGrpSpPr/>
          <p:nvPr/>
        </p:nvGrpSpPr>
        <p:grpSpPr>
          <a:xfrm>
            <a:off x="7145958" y="5360131"/>
            <a:ext cx="1086785" cy="973792"/>
            <a:chOff x="294807" y="5350657"/>
            <a:chExt cx="1086785" cy="973792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7C4B21E5-F52A-4A56-AE5A-5E8DF30EBF56}"/>
                </a:ext>
              </a:extLst>
            </p:cNvPr>
            <p:cNvSpPr txBox="1"/>
            <p:nvPr/>
          </p:nvSpPr>
          <p:spPr>
            <a:xfrm>
              <a:off x="294807" y="5924339"/>
              <a:ext cx="108678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Abadi" panose="020B0604020104020204" pitchFamily="34" charset="0"/>
                </a:rPr>
                <a:t>112_r9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pic>
          <p:nvPicPr>
            <p:cNvPr id="56" name="Graphic 55" descr="User outline">
              <a:extLst>
                <a:ext uri="{FF2B5EF4-FFF2-40B4-BE49-F238E27FC236}">
                  <a16:creationId xmlns:a16="http://schemas.microsoft.com/office/drawing/2014/main" id="{8C63523B-C558-42B5-A3B8-32DDE92312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95430" y="5350657"/>
              <a:ext cx="697706" cy="697706"/>
            </a:xfrm>
            <a:prstGeom prst="rect">
              <a:avLst/>
            </a:prstGeom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C5D81F8D-220C-4289-A14B-463E131816C9}"/>
              </a:ext>
            </a:extLst>
          </p:cNvPr>
          <p:cNvGrpSpPr/>
          <p:nvPr/>
        </p:nvGrpSpPr>
        <p:grpSpPr>
          <a:xfrm>
            <a:off x="8324077" y="5360131"/>
            <a:ext cx="1086785" cy="973792"/>
            <a:chOff x="294807" y="5350657"/>
            <a:chExt cx="1086785" cy="973792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0A0DCCC8-12EE-40F8-8409-AEB6F30F9B73}"/>
                </a:ext>
              </a:extLst>
            </p:cNvPr>
            <p:cNvSpPr txBox="1"/>
            <p:nvPr/>
          </p:nvSpPr>
          <p:spPr>
            <a:xfrm>
              <a:off x="294807" y="5924339"/>
              <a:ext cx="108678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Abadi" panose="020B0604020104020204" pitchFamily="34" charset="0"/>
                </a:rPr>
                <a:t>17yyr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pic>
          <p:nvPicPr>
            <p:cNvPr id="59" name="Graphic 58" descr="User outline">
              <a:extLst>
                <a:ext uri="{FF2B5EF4-FFF2-40B4-BE49-F238E27FC236}">
                  <a16:creationId xmlns:a16="http://schemas.microsoft.com/office/drawing/2014/main" id="{067EF6E5-A4BA-4AB4-90A1-C4FFFAC688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95430" y="5350657"/>
              <a:ext cx="697706" cy="697706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5A053117-E894-45C5-B8EA-8FF27A389C59}"/>
              </a:ext>
            </a:extLst>
          </p:cNvPr>
          <p:cNvGrpSpPr/>
          <p:nvPr/>
        </p:nvGrpSpPr>
        <p:grpSpPr>
          <a:xfrm>
            <a:off x="9423029" y="5352704"/>
            <a:ext cx="1086785" cy="973792"/>
            <a:chOff x="294807" y="5350657"/>
            <a:chExt cx="1086785" cy="973792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38F377EE-8525-48EA-822A-803D63FEB2D4}"/>
                </a:ext>
              </a:extLst>
            </p:cNvPr>
            <p:cNvSpPr txBox="1"/>
            <p:nvPr/>
          </p:nvSpPr>
          <p:spPr>
            <a:xfrm>
              <a:off x="294807" y="5924339"/>
              <a:ext cx="108678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 err="1">
                  <a:solidFill>
                    <a:schemeClr val="bg1"/>
                  </a:solidFill>
                  <a:latin typeface="Abadi" panose="020B0604020104020204" pitchFamily="34" charset="0"/>
                </a:rPr>
                <a:t>ojs_t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pic>
          <p:nvPicPr>
            <p:cNvPr id="62" name="Graphic 61" descr="User outline">
              <a:extLst>
                <a:ext uri="{FF2B5EF4-FFF2-40B4-BE49-F238E27FC236}">
                  <a16:creationId xmlns:a16="http://schemas.microsoft.com/office/drawing/2014/main" id="{92D9DF86-9492-4F4A-982A-B005DAC506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95430" y="5350657"/>
              <a:ext cx="697706" cy="697706"/>
            </a:xfrm>
            <a:prstGeom prst="rect">
              <a:avLst/>
            </a:prstGeom>
          </p:spPr>
        </p:pic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8842B4AC-3B84-446E-A5B6-5B8617BC2365}"/>
              </a:ext>
            </a:extLst>
          </p:cNvPr>
          <p:cNvGrpSpPr/>
          <p:nvPr/>
        </p:nvGrpSpPr>
        <p:grpSpPr>
          <a:xfrm>
            <a:off x="10525671" y="5352704"/>
            <a:ext cx="1086785" cy="973792"/>
            <a:chOff x="294807" y="5350657"/>
            <a:chExt cx="1086785" cy="973792"/>
          </a:xfrm>
        </p:grpSpPr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04BA7872-0E26-47E8-A567-93008219ED3F}"/>
                </a:ext>
              </a:extLst>
            </p:cNvPr>
            <p:cNvSpPr txBox="1"/>
            <p:nvPr/>
          </p:nvSpPr>
          <p:spPr>
            <a:xfrm>
              <a:off x="294807" y="5924339"/>
              <a:ext cx="108678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 err="1">
                  <a:solidFill>
                    <a:schemeClr val="bg1"/>
                  </a:solidFill>
                  <a:latin typeface="Abadi" panose="020B0604020104020204" pitchFamily="34" charset="0"/>
                </a:rPr>
                <a:t>chstxy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pic>
          <p:nvPicPr>
            <p:cNvPr id="65" name="Graphic 64" descr="User outline">
              <a:extLst>
                <a:ext uri="{FF2B5EF4-FFF2-40B4-BE49-F238E27FC236}">
                  <a16:creationId xmlns:a16="http://schemas.microsoft.com/office/drawing/2014/main" id="{5D655E89-886D-409E-9D97-FD9090A9635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95430" y="5350657"/>
              <a:ext cx="697706" cy="6977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873782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C2723-1A9A-4F0C-9EBA-A414EA578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70744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badi" panose="020B0604020104020204" pitchFamily="34" charset="0"/>
              </a:rPr>
              <a:t>Life Cycle on Blockchain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80D6448-01C6-44AB-98F6-AE3F4FBEF21D}"/>
              </a:ext>
            </a:extLst>
          </p:cNvPr>
          <p:cNvSpPr txBox="1"/>
          <p:nvPr/>
        </p:nvSpPr>
        <p:spPr>
          <a:xfrm>
            <a:off x="390222" y="5924339"/>
            <a:ext cx="1086785" cy="40011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2000" dirty="0" err="1">
                <a:solidFill>
                  <a:schemeClr val="bg1"/>
                </a:solidFill>
                <a:latin typeface="Abadi" panose="020B0604020104020204" pitchFamily="34" charset="0"/>
              </a:rPr>
              <a:t>satoshi</a:t>
            </a:r>
            <a:endParaRPr lang="en-US" sz="2000" dirty="0">
              <a:solidFill>
                <a:schemeClr val="bg1"/>
              </a:solidFill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3548796-A75C-4F53-8714-FAA2BAD5C53C}"/>
              </a:ext>
            </a:extLst>
          </p:cNvPr>
          <p:cNvGrpSpPr/>
          <p:nvPr/>
        </p:nvGrpSpPr>
        <p:grpSpPr>
          <a:xfrm>
            <a:off x="1568341" y="5350657"/>
            <a:ext cx="1086785" cy="973792"/>
            <a:chOff x="294807" y="5350657"/>
            <a:chExt cx="1086785" cy="973792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1983A53-0CE5-4E43-8F86-DC61E6290E6D}"/>
                </a:ext>
              </a:extLst>
            </p:cNvPr>
            <p:cNvSpPr txBox="1"/>
            <p:nvPr/>
          </p:nvSpPr>
          <p:spPr>
            <a:xfrm>
              <a:off x="294807" y="5924339"/>
              <a:ext cx="108678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Abadi" panose="020B0604020104020204" pitchFamily="34" charset="0"/>
                </a:rPr>
                <a:t>nyc97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pic>
          <p:nvPicPr>
            <p:cNvPr id="37" name="Graphic 36" descr="User outline">
              <a:extLst>
                <a:ext uri="{FF2B5EF4-FFF2-40B4-BE49-F238E27FC236}">
                  <a16:creationId xmlns:a16="http://schemas.microsoft.com/office/drawing/2014/main" id="{B9C3CF1A-3382-469A-B487-94EDADC6B8E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95430" y="5350657"/>
              <a:ext cx="697706" cy="697706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EBDB294-2812-4FAB-AF5C-5F878E4FE870}"/>
              </a:ext>
            </a:extLst>
          </p:cNvPr>
          <p:cNvGrpSpPr/>
          <p:nvPr/>
        </p:nvGrpSpPr>
        <p:grpSpPr>
          <a:xfrm>
            <a:off x="2667293" y="5343230"/>
            <a:ext cx="1086785" cy="973792"/>
            <a:chOff x="294807" y="5350657"/>
            <a:chExt cx="1086785" cy="973792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1FB9F20C-39B1-403D-817D-2D8424815192}"/>
                </a:ext>
              </a:extLst>
            </p:cNvPr>
            <p:cNvSpPr txBox="1"/>
            <p:nvPr/>
          </p:nvSpPr>
          <p:spPr>
            <a:xfrm>
              <a:off x="294807" y="5924339"/>
              <a:ext cx="108678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Abadi" panose="020B0604020104020204" pitchFamily="34" charset="0"/>
                </a:rPr>
                <a:t>xm835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pic>
          <p:nvPicPr>
            <p:cNvPr id="40" name="Graphic 39" descr="User outline">
              <a:extLst>
                <a:ext uri="{FF2B5EF4-FFF2-40B4-BE49-F238E27FC236}">
                  <a16:creationId xmlns:a16="http://schemas.microsoft.com/office/drawing/2014/main" id="{2295B82E-BE8D-47E5-B20A-486D1066EE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95430" y="5350657"/>
              <a:ext cx="697706" cy="697706"/>
            </a:xfrm>
            <a:prstGeom prst="rect">
              <a:avLst/>
            </a:prstGeom>
          </p:spPr>
        </p:pic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D144EF43-989E-4CE6-8AE9-B2161A87AE18}"/>
              </a:ext>
            </a:extLst>
          </p:cNvPr>
          <p:cNvGrpSpPr/>
          <p:nvPr/>
        </p:nvGrpSpPr>
        <p:grpSpPr>
          <a:xfrm>
            <a:off x="3769935" y="5343230"/>
            <a:ext cx="1086785" cy="973792"/>
            <a:chOff x="294807" y="5350657"/>
            <a:chExt cx="1086785" cy="973792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D40BAD2A-71A1-4042-9994-CC149B0ED4F3}"/>
                </a:ext>
              </a:extLst>
            </p:cNvPr>
            <p:cNvSpPr txBox="1"/>
            <p:nvPr/>
          </p:nvSpPr>
          <p:spPr>
            <a:xfrm>
              <a:off x="294807" y="5924339"/>
              <a:ext cx="108678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Abadi" panose="020B0604020104020204" pitchFamily="34" charset="0"/>
                </a:rPr>
                <a:t>5_rs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pic>
          <p:nvPicPr>
            <p:cNvPr id="46" name="Graphic 45" descr="User outline">
              <a:extLst>
                <a:ext uri="{FF2B5EF4-FFF2-40B4-BE49-F238E27FC236}">
                  <a16:creationId xmlns:a16="http://schemas.microsoft.com/office/drawing/2014/main" id="{FEE11BFB-7779-463F-9C8D-2270F20ECF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95430" y="5350657"/>
              <a:ext cx="697706" cy="697706"/>
            </a:xfrm>
            <a:prstGeom prst="rect">
              <a:avLst/>
            </a:prstGeom>
          </p:spPr>
        </p:pic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B9C6EBFF-6398-44FC-B0C5-1C5DD98DD141}"/>
              </a:ext>
            </a:extLst>
          </p:cNvPr>
          <p:cNvGrpSpPr/>
          <p:nvPr/>
        </p:nvGrpSpPr>
        <p:grpSpPr>
          <a:xfrm>
            <a:off x="4948054" y="5343230"/>
            <a:ext cx="1086785" cy="973792"/>
            <a:chOff x="294807" y="5350657"/>
            <a:chExt cx="1086785" cy="973792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A2A7023A-149F-4A99-980F-7EE2711B58BC}"/>
                </a:ext>
              </a:extLst>
            </p:cNvPr>
            <p:cNvSpPr txBox="1"/>
            <p:nvPr/>
          </p:nvSpPr>
          <p:spPr>
            <a:xfrm>
              <a:off x="294807" y="5924339"/>
              <a:ext cx="108678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Abadi" panose="020B0604020104020204" pitchFamily="34" charset="0"/>
                </a:rPr>
                <a:t>fox00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pic>
          <p:nvPicPr>
            <p:cNvPr id="49" name="Graphic 48" descr="User outline">
              <a:extLst>
                <a:ext uri="{FF2B5EF4-FFF2-40B4-BE49-F238E27FC236}">
                  <a16:creationId xmlns:a16="http://schemas.microsoft.com/office/drawing/2014/main" id="{3421A170-A068-48A1-8BA8-D8971CD3EC5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95430" y="5350657"/>
              <a:ext cx="697706" cy="697706"/>
            </a:xfrm>
            <a:prstGeom prst="rect">
              <a:avLst/>
            </a:prstGeom>
          </p:spPr>
        </p:pic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508749E6-8FB2-4533-B8A2-A1AF926827ED}"/>
              </a:ext>
            </a:extLst>
          </p:cNvPr>
          <p:cNvGrpSpPr/>
          <p:nvPr/>
        </p:nvGrpSpPr>
        <p:grpSpPr>
          <a:xfrm>
            <a:off x="6047006" y="5335803"/>
            <a:ext cx="1086785" cy="973792"/>
            <a:chOff x="294807" y="5350657"/>
            <a:chExt cx="1086785" cy="973792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7BC7D080-51D5-4115-98DF-E440FFAB0593}"/>
                </a:ext>
              </a:extLst>
            </p:cNvPr>
            <p:cNvSpPr txBox="1"/>
            <p:nvPr/>
          </p:nvSpPr>
          <p:spPr>
            <a:xfrm>
              <a:off x="294807" y="5924339"/>
              <a:ext cx="108678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Abadi" panose="020B0604020104020204" pitchFamily="34" charset="0"/>
                </a:rPr>
                <a:t>gov89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pic>
          <p:nvPicPr>
            <p:cNvPr id="52" name="Graphic 51" descr="User outline">
              <a:extLst>
                <a:ext uri="{FF2B5EF4-FFF2-40B4-BE49-F238E27FC236}">
                  <a16:creationId xmlns:a16="http://schemas.microsoft.com/office/drawing/2014/main" id="{3752F7F9-81C8-4C5F-ABF6-45B85B53929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95430" y="5350657"/>
              <a:ext cx="697706" cy="697706"/>
            </a:xfrm>
            <a:prstGeom prst="rect">
              <a:avLst/>
            </a:prstGeom>
          </p:spPr>
        </p:pic>
      </p:grpSp>
      <p:pic>
        <p:nvPicPr>
          <p:cNvPr id="53" name="Graphic 52" descr="Earth globe: Americas with solid fill">
            <a:extLst>
              <a:ext uri="{FF2B5EF4-FFF2-40B4-BE49-F238E27FC236}">
                <a16:creationId xmlns:a16="http://schemas.microsoft.com/office/drawing/2014/main" id="{A07646CC-6E50-4834-8D26-B14687620E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31290" y="1235870"/>
            <a:ext cx="3912997" cy="3912997"/>
          </a:xfrm>
          <a:prstGeom prst="rect">
            <a:avLst/>
          </a:prstGeom>
        </p:spPr>
      </p:pic>
      <p:grpSp>
        <p:nvGrpSpPr>
          <p:cNvPr id="54" name="Group 53">
            <a:extLst>
              <a:ext uri="{FF2B5EF4-FFF2-40B4-BE49-F238E27FC236}">
                <a16:creationId xmlns:a16="http://schemas.microsoft.com/office/drawing/2014/main" id="{B2C8C733-8E4D-4399-962C-3B0D5BABBD46}"/>
              </a:ext>
            </a:extLst>
          </p:cNvPr>
          <p:cNvGrpSpPr/>
          <p:nvPr/>
        </p:nvGrpSpPr>
        <p:grpSpPr>
          <a:xfrm>
            <a:off x="7145958" y="5360131"/>
            <a:ext cx="1086785" cy="973792"/>
            <a:chOff x="294807" y="5350657"/>
            <a:chExt cx="1086785" cy="973792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7C4B21E5-F52A-4A56-AE5A-5E8DF30EBF56}"/>
                </a:ext>
              </a:extLst>
            </p:cNvPr>
            <p:cNvSpPr txBox="1"/>
            <p:nvPr/>
          </p:nvSpPr>
          <p:spPr>
            <a:xfrm>
              <a:off x="294807" y="5924339"/>
              <a:ext cx="108678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Abadi" panose="020B0604020104020204" pitchFamily="34" charset="0"/>
                </a:rPr>
                <a:t>112_r9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pic>
          <p:nvPicPr>
            <p:cNvPr id="56" name="Graphic 55" descr="User outline">
              <a:extLst>
                <a:ext uri="{FF2B5EF4-FFF2-40B4-BE49-F238E27FC236}">
                  <a16:creationId xmlns:a16="http://schemas.microsoft.com/office/drawing/2014/main" id="{8C63523B-C558-42B5-A3B8-32DDE92312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95430" y="5350657"/>
              <a:ext cx="697706" cy="697706"/>
            </a:xfrm>
            <a:prstGeom prst="rect">
              <a:avLst/>
            </a:prstGeom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C5D81F8D-220C-4289-A14B-463E131816C9}"/>
              </a:ext>
            </a:extLst>
          </p:cNvPr>
          <p:cNvGrpSpPr/>
          <p:nvPr/>
        </p:nvGrpSpPr>
        <p:grpSpPr>
          <a:xfrm>
            <a:off x="8324077" y="5360131"/>
            <a:ext cx="1086785" cy="973792"/>
            <a:chOff x="294807" y="5350657"/>
            <a:chExt cx="1086785" cy="973792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0A0DCCC8-12EE-40F8-8409-AEB6F30F9B73}"/>
                </a:ext>
              </a:extLst>
            </p:cNvPr>
            <p:cNvSpPr txBox="1"/>
            <p:nvPr/>
          </p:nvSpPr>
          <p:spPr>
            <a:xfrm>
              <a:off x="294807" y="5924339"/>
              <a:ext cx="108678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Abadi" panose="020B0604020104020204" pitchFamily="34" charset="0"/>
                </a:rPr>
                <a:t>17yyr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pic>
          <p:nvPicPr>
            <p:cNvPr id="59" name="Graphic 58" descr="User outline">
              <a:extLst>
                <a:ext uri="{FF2B5EF4-FFF2-40B4-BE49-F238E27FC236}">
                  <a16:creationId xmlns:a16="http://schemas.microsoft.com/office/drawing/2014/main" id="{067EF6E5-A4BA-4AB4-90A1-C4FFFAC688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95430" y="5350657"/>
              <a:ext cx="697706" cy="697706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5A053117-E894-45C5-B8EA-8FF27A389C59}"/>
              </a:ext>
            </a:extLst>
          </p:cNvPr>
          <p:cNvGrpSpPr/>
          <p:nvPr/>
        </p:nvGrpSpPr>
        <p:grpSpPr>
          <a:xfrm>
            <a:off x="9423029" y="5352704"/>
            <a:ext cx="1086785" cy="973792"/>
            <a:chOff x="294807" y="5350657"/>
            <a:chExt cx="1086785" cy="973792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38F377EE-8525-48EA-822A-803D63FEB2D4}"/>
                </a:ext>
              </a:extLst>
            </p:cNvPr>
            <p:cNvSpPr txBox="1"/>
            <p:nvPr/>
          </p:nvSpPr>
          <p:spPr>
            <a:xfrm>
              <a:off x="294807" y="5924339"/>
              <a:ext cx="108678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 err="1">
                  <a:solidFill>
                    <a:schemeClr val="bg1"/>
                  </a:solidFill>
                  <a:latin typeface="Abadi" panose="020B0604020104020204" pitchFamily="34" charset="0"/>
                </a:rPr>
                <a:t>ojs_t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pic>
          <p:nvPicPr>
            <p:cNvPr id="62" name="Graphic 61" descr="User outline">
              <a:extLst>
                <a:ext uri="{FF2B5EF4-FFF2-40B4-BE49-F238E27FC236}">
                  <a16:creationId xmlns:a16="http://schemas.microsoft.com/office/drawing/2014/main" id="{92D9DF86-9492-4F4A-982A-B005DAC506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95430" y="5350657"/>
              <a:ext cx="697706" cy="697706"/>
            </a:xfrm>
            <a:prstGeom prst="rect">
              <a:avLst/>
            </a:prstGeom>
          </p:spPr>
        </p:pic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8842B4AC-3B84-446E-A5B6-5B8617BC2365}"/>
              </a:ext>
            </a:extLst>
          </p:cNvPr>
          <p:cNvGrpSpPr/>
          <p:nvPr/>
        </p:nvGrpSpPr>
        <p:grpSpPr>
          <a:xfrm>
            <a:off x="10525671" y="5352704"/>
            <a:ext cx="1086785" cy="973792"/>
            <a:chOff x="294807" y="5350657"/>
            <a:chExt cx="1086785" cy="973792"/>
          </a:xfrm>
        </p:grpSpPr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04BA7872-0E26-47E8-A567-93008219ED3F}"/>
                </a:ext>
              </a:extLst>
            </p:cNvPr>
            <p:cNvSpPr txBox="1"/>
            <p:nvPr/>
          </p:nvSpPr>
          <p:spPr>
            <a:xfrm>
              <a:off x="294807" y="5924339"/>
              <a:ext cx="108678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 err="1">
                  <a:solidFill>
                    <a:schemeClr val="bg1"/>
                  </a:solidFill>
                  <a:latin typeface="Abadi" panose="020B0604020104020204" pitchFamily="34" charset="0"/>
                </a:rPr>
                <a:t>chstxy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pic>
          <p:nvPicPr>
            <p:cNvPr id="65" name="Graphic 64" descr="User outline">
              <a:extLst>
                <a:ext uri="{FF2B5EF4-FFF2-40B4-BE49-F238E27FC236}">
                  <a16:creationId xmlns:a16="http://schemas.microsoft.com/office/drawing/2014/main" id="{5D655E89-886D-409E-9D97-FD9090A9635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95430" y="5350657"/>
              <a:ext cx="697706" cy="697706"/>
            </a:xfrm>
            <a:prstGeom prst="rect">
              <a:avLst/>
            </a:prstGeom>
          </p:spPr>
        </p:pic>
      </p:grpSp>
      <p:sp>
        <p:nvSpPr>
          <p:cNvPr id="99" name="Rectangle 98">
            <a:extLst>
              <a:ext uri="{FF2B5EF4-FFF2-40B4-BE49-F238E27FC236}">
                <a16:creationId xmlns:a16="http://schemas.microsoft.com/office/drawing/2014/main" id="{3D18C7E5-D576-4EFD-9278-2DC61DF9F433}"/>
              </a:ext>
            </a:extLst>
          </p:cNvPr>
          <p:cNvSpPr/>
          <p:nvPr/>
        </p:nvSpPr>
        <p:spPr>
          <a:xfrm>
            <a:off x="970954" y="2437269"/>
            <a:ext cx="1898728" cy="1357491"/>
          </a:xfrm>
          <a:prstGeom prst="rect">
            <a:avLst/>
          </a:prstGeom>
          <a:noFill/>
          <a:ln w="28575">
            <a:solidFill>
              <a:srgbClr val="00FF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Abadi" panose="020B0604020104020204" pitchFamily="34" charset="0"/>
            </a:endParaRPr>
          </a:p>
          <a:p>
            <a:pPr algn="ctr"/>
            <a:r>
              <a:rPr lang="en-US" dirty="0">
                <a:solidFill>
                  <a:schemeClr val="bg1"/>
                </a:solidFill>
                <a:latin typeface="Abadi" panose="020B0604020104020204" pitchFamily="34" charset="0"/>
              </a:rPr>
              <a:t>Initial State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3F2AFE2A-2BFE-4EE7-9739-351F48FE5766}"/>
              </a:ext>
            </a:extLst>
          </p:cNvPr>
          <p:cNvSpPr txBox="1"/>
          <p:nvPr/>
        </p:nvSpPr>
        <p:spPr>
          <a:xfrm>
            <a:off x="1296027" y="2441875"/>
            <a:ext cx="13590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badi" panose="020B0604020104020204" pitchFamily="34" charset="0"/>
              </a:rPr>
              <a:t>Block #1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2440686F-BA7F-4E5F-9168-15A38B83ED61}"/>
              </a:ext>
            </a:extLst>
          </p:cNvPr>
          <p:cNvCxnSpPr>
            <a:cxnSpLocks/>
          </p:cNvCxnSpPr>
          <p:nvPr/>
        </p:nvCxnSpPr>
        <p:spPr>
          <a:xfrm>
            <a:off x="1052361" y="2824400"/>
            <a:ext cx="1722644" cy="0"/>
          </a:xfrm>
          <a:prstGeom prst="line">
            <a:avLst/>
          </a:prstGeom>
          <a:ln w="28575">
            <a:solidFill>
              <a:srgbClr val="00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Graphic 4" descr="Marketing outline">
            <a:extLst>
              <a:ext uri="{FF2B5EF4-FFF2-40B4-BE49-F238E27FC236}">
                <a16:creationId xmlns:a16="http://schemas.microsoft.com/office/drawing/2014/main" id="{FC0C91EF-B965-45AD-A5EF-4B5B6B787F8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14776" y="5180298"/>
            <a:ext cx="914400" cy="914400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26C095C3-FD0D-4DD4-96CF-D0A4ACF2E1A3}"/>
              </a:ext>
            </a:extLst>
          </p:cNvPr>
          <p:cNvSpPr txBox="1"/>
          <p:nvPr/>
        </p:nvSpPr>
        <p:spPr>
          <a:xfrm>
            <a:off x="838200" y="1320939"/>
            <a:ext cx="566597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Abadi" panose="020B0604020104020204" pitchFamily="34" charset="0"/>
              </a:rPr>
              <a:t>0. </a:t>
            </a:r>
            <a:r>
              <a:rPr lang="en-US" sz="2000" dirty="0">
                <a:solidFill>
                  <a:srgbClr val="00FFFF"/>
                </a:solidFill>
                <a:latin typeface="Abadi" panose="020B0604020104020204" pitchFamily="34" charset="0"/>
              </a:rPr>
              <a:t>Genesis Block </a:t>
            </a:r>
            <a:r>
              <a:rPr lang="en-US" sz="2000" dirty="0">
                <a:solidFill>
                  <a:schemeClr val="bg1"/>
                </a:solidFill>
                <a:latin typeface="Abadi" panose="020B0604020104020204" pitchFamily="34" charset="0"/>
              </a:rPr>
              <a:t>is created and published.</a:t>
            </a:r>
          </a:p>
        </p:txBody>
      </p:sp>
    </p:spTree>
    <p:extLst>
      <p:ext uri="{BB962C8B-B14F-4D97-AF65-F5344CB8AC3E}">
        <p14:creationId xmlns:p14="http://schemas.microsoft.com/office/powerpoint/2010/main" val="36115793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03FA1FF8-8CD0-45F3-A6A4-AE1BA5B87031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87074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Abadi" panose="020B0604020104020204" pitchFamily="34" charset="0"/>
              </a:rPr>
              <a:t>The Three Promises of Cryptocurrency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2E8439-2768-6855-639A-103FBF1F7839}"/>
              </a:ext>
            </a:extLst>
          </p:cNvPr>
          <p:cNvSpPr txBox="1"/>
          <p:nvPr/>
        </p:nvSpPr>
        <p:spPr>
          <a:xfrm>
            <a:off x="7144" y="1823992"/>
            <a:ext cx="4419871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2000" dirty="0">
                <a:solidFill>
                  <a:schemeClr val="bg1"/>
                </a:solidFill>
                <a:latin typeface="Abadi" panose="020B0604020104020204" pitchFamily="34" charset="0"/>
              </a:rPr>
              <a:t>Decentralized</a:t>
            </a:r>
          </a:p>
          <a:p>
            <a:pPr algn="r"/>
            <a:r>
              <a:rPr lang="en-US" sz="1800" dirty="0">
                <a:solidFill>
                  <a:srgbClr val="CCCCFF"/>
                </a:solidFill>
                <a:latin typeface="Abadi" panose="020B0604020104020204" pitchFamily="34" charset="0"/>
              </a:rPr>
              <a:t>No central trusted authority.</a:t>
            </a:r>
            <a:endParaRPr lang="en-US" sz="1800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38340A-53F3-2D68-A9E9-E87894869AE2}"/>
              </a:ext>
            </a:extLst>
          </p:cNvPr>
          <p:cNvSpPr txBox="1"/>
          <p:nvPr/>
        </p:nvSpPr>
        <p:spPr>
          <a:xfrm>
            <a:off x="7764983" y="1823992"/>
            <a:ext cx="2143395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Abadi" panose="020B0604020104020204" pitchFamily="34" charset="0"/>
              </a:rPr>
              <a:t>Permissionless</a:t>
            </a:r>
          </a:p>
          <a:p>
            <a:r>
              <a:rPr lang="en-US" sz="1800" dirty="0">
                <a:solidFill>
                  <a:srgbClr val="CCCCFF"/>
                </a:solidFill>
                <a:latin typeface="Abadi" panose="020B0604020104020204" pitchFamily="34" charset="0"/>
              </a:rPr>
              <a:t>Anyone can join.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84509A-E633-668F-2C14-E85C9BDAEC6F}"/>
              </a:ext>
            </a:extLst>
          </p:cNvPr>
          <p:cNvSpPr txBox="1"/>
          <p:nvPr/>
        </p:nvSpPr>
        <p:spPr>
          <a:xfrm>
            <a:off x="3047405" y="5034008"/>
            <a:ext cx="6097190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Abadi" panose="020B0604020104020204" pitchFamily="34" charset="0"/>
              </a:rPr>
              <a:t>Cryptographically Secure</a:t>
            </a:r>
          </a:p>
          <a:p>
            <a:pPr algn="ctr"/>
            <a:r>
              <a:rPr lang="en-US" sz="1800" dirty="0">
                <a:solidFill>
                  <a:srgbClr val="CCCCFF"/>
                </a:solidFill>
                <a:latin typeface="Abadi" panose="020B0604020104020204" pitchFamily="34" charset="0"/>
              </a:rPr>
              <a:t>No one can break the trust in the system.</a:t>
            </a:r>
          </a:p>
          <a:p>
            <a:pPr algn="ctr"/>
            <a:r>
              <a:rPr lang="en-US" sz="1800" dirty="0">
                <a:solidFill>
                  <a:srgbClr val="CCCCFF"/>
                </a:solidFill>
                <a:latin typeface="Abadi" panose="020B0604020104020204" pitchFamily="34" charset="0"/>
              </a:rPr>
              <a:t>Unless they control 51% of the network, or solve a hard mathematical puzzle.</a:t>
            </a:r>
          </a:p>
        </p:txBody>
      </p: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25DE92CB-1741-1B99-7819-3A5B5AF50F98}"/>
              </a:ext>
            </a:extLst>
          </p:cNvPr>
          <p:cNvSpPr/>
          <p:nvPr/>
        </p:nvSpPr>
        <p:spPr>
          <a:xfrm rot="10800000">
            <a:off x="4668783" y="2285322"/>
            <a:ext cx="2854433" cy="2460718"/>
          </a:xfrm>
          <a:prstGeom prst="triangle">
            <a:avLst/>
          </a:prstGeom>
          <a:noFill/>
          <a:ln w="76200">
            <a:solidFill>
              <a:srgbClr val="CCCCFF"/>
            </a:solidFill>
          </a:ln>
          <a:effectLst>
            <a:glow rad="152400">
              <a:srgbClr val="CCCCFF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47215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C2723-1A9A-4F0C-9EBA-A414EA578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70744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badi" panose="020B0604020104020204" pitchFamily="34" charset="0"/>
              </a:rPr>
              <a:t>Life Cycle on Blockchain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3548796-A75C-4F53-8714-FAA2BAD5C53C}"/>
              </a:ext>
            </a:extLst>
          </p:cNvPr>
          <p:cNvGrpSpPr/>
          <p:nvPr/>
        </p:nvGrpSpPr>
        <p:grpSpPr>
          <a:xfrm>
            <a:off x="1568341" y="5350657"/>
            <a:ext cx="1086785" cy="973792"/>
            <a:chOff x="294807" y="5350657"/>
            <a:chExt cx="1086785" cy="973792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1983A53-0CE5-4E43-8F86-DC61E6290E6D}"/>
                </a:ext>
              </a:extLst>
            </p:cNvPr>
            <p:cNvSpPr txBox="1"/>
            <p:nvPr/>
          </p:nvSpPr>
          <p:spPr>
            <a:xfrm>
              <a:off x="294807" y="5924339"/>
              <a:ext cx="108678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Abadi" panose="020B0604020104020204" pitchFamily="34" charset="0"/>
                </a:rPr>
                <a:t>nyc97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pic>
          <p:nvPicPr>
            <p:cNvPr id="37" name="Graphic 36" descr="User outline">
              <a:extLst>
                <a:ext uri="{FF2B5EF4-FFF2-40B4-BE49-F238E27FC236}">
                  <a16:creationId xmlns:a16="http://schemas.microsoft.com/office/drawing/2014/main" id="{B9C3CF1A-3382-469A-B487-94EDADC6B8E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95430" y="5350657"/>
              <a:ext cx="697706" cy="697706"/>
            </a:xfrm>
            <a:prstGeom prst="rect">
              <a:avLst/>
            </a:prstGeom>
          </p:spPr>
        </p:pic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D144EF43-989E-4CE6-8AE9-B2161A87AE18}"/>
              </a:ext>
            </a:extLst>
          </p:cNvPr>
          <p:cNvGrpSpPr/>
          <p:nvPr/>
        </p:nvGrpSpPr>
        <p:grpSpPr>
          <a:xfrm>
            <a:off x="3769935" y="5343230"/>
            <a:ext cx="1086785" cy="973792"/>
            <a:chOff x="294807" y="5350657"/>
            <a:chExt cx="1086785" cy="973792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D40BAD2A-71A1-4042-9994-CC149B0ED4F3}"/>
                </a:ext>
              </a:extLst>
            </p:cNvPr>
            <p:cNvSpPr txBox="1"/>
            <p:nvPr/>
          </p:nvSpPr>
          <p:spPr>
            <a:xfrm>
              <a:off x="294807" y="5924339"/>
              <a:ext cx="108678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Abadi" panose="020B0604020104020204" pitchFamily="34" charset="0"/>
                </a:rPr>
                <a:t>5_rs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pic>
          <p:nvPicPr>
            <p:cNvPr id="46" name="Graphic 45" descr="User outline">
              <a:extLst>
                <a:ext uri="{FF2B5EF4-FFF2-40B4-BE49-F238E27FC236}">
                  <a16:creationId xmlns:a16="http://schemas.microsoft.com/office/drawing/2014/main" id="{FEE11BFB-7779-463F-9C8D-2270F20ECF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95430" y="5350657"/>
              <a:ext cx="697706" cy="697706"/>
            </a:xfrm>
            <a:prstGeom prst="rect">
              <a:avLst/>
            </a:prstGeom>
          </p:spPr>
        </p:pic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B9C6EBFF-6398-44FC-B0C5-1C5DD98DD141}"/>
              </a:ext>
            </a:extLst>
          </p:cNvPr>
          <p:cNvGrpSpPr/>
          <p:nvPr/>
        </p:nvGrpSpPr>
        <p:grpSpPr>
          <a:xfrm>
            <a:off x="4948054" y="5343230"/>
            <a:ext cx="1086785" cy="973792"/>
            <a:chOff x="294807" y="5350657"/>
            <a:chExt cx="1086785" cy="973792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A2A7023A-149F-4A99-980F-7EE2711B58BC}"/>
                </a:ext>
              </a:extLst>
            </p:cNvPr>
            <p:cNvSpPr txBox="1"/>
            <p:nvPr/>
          </p:nvSpPr>
          <p:spPr>
            <a:xfrm>
              <a:off x="294807" y="5924339"/>
              <a:ext cx="108678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Abadi" panose="020B0604020104020204" pitchFamily="34" charset="0"/>
                </a:rPr>
                <a:t>fox00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pic>
          <p:nvPicPr>
            <p:cNvPr id="49" name="Graphic 48" descr="User outline">
              <a:extLst>
                <a:ext uri="{FF2B5EF4-FFF2-40B4-BE49-F238E27FC236}">
                  <a16:creationId xmlns:a16="http://schemas.microsoft.com/office/drawing/2014/main" id="{3421A170-A068-48A1-8BA8-D8971CD3EC5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95430" y="5350657"/>
              <a:ext cx="697706" cy="697706"/>
            </a:xfrm>
            <a:prstGeom prst="rect">
              <a:avLst/>
            </a:prstGeom>
          </p:spPr>
        </p:pic>
      </p:grpSp>
      <p:pic>
        <p:nvPicPr>
          <p:cNvPr id="53" name="Graphic 52" descr="Earth globe: Americas with solid fill">
            <a:extLst>
              <a:ext uri="{FF2B5EF4-FFF2-40B4-BE49-F238E27FC236}">
                <a16:creationId xmlns:a16="http://schemas.microsoft.com/office/drawing/2014/main" id="{A07646CC-6E50-4834-8D26-B14687620E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31290" y="1235870"/>
            <a:ext cx="3912997" cy="3912997"/>
          </a:xfrm>
          <a:prstGeom prst="rect">
            <a:avLst/>
          </a:prstGeom>
        </p:spPr>
      </p:pic>
      <p:grpSp>
        <p:nvGrpSpPr>
          <p:cNvPr id="54" name="Group 53">
            <a:extLst>
              <a:ext uri="{FF2B5EF4-FFF2-40B4-BE49-F238E27FC236}">
                <a16:creationId xmlns:a16="http://schemas.microsoft.com/office/drawing/2014/main" id="{B2C8C733-8E4D-4399-962C-3B0D5BABBD46}"/>
              </a:ext>
            </a:extLst>
          </p:cNvPr>
          <p:cNvGrpSpPr/>
          <p:nvPr/>
        </p:nvGrpSpPr>
        <p:grpSpPr>
          <a:xfrm>
            <a:off x="7145958" y="5360131"/>
            <a:ext cx="1086785" cy="973792"/>
            <a:chOff x="294807" y="5350657"/>
            <a:chExt cx="1086785" cy="973792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7C4B21E5-F52A-4A56-AE5A-5E8DF30EBF56}"/>
                </a:ext>
              </a:extLst>
            </p:cNvPr>
            <p:cNvSpPr txBox="1"/>
            <p:nvPr/>
          </p:nvSpPr>
          <p:spPr>
            <a:xfrm>
              <a:off x="294807" y="5924339"/>
              <a:ext cx="108678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Abadi" panose="020B0604020104020204" pitchFamily="34" charset="0"/>
                </a:rPr>
                <a:t>112_r9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pic>
          <p:nvPicPr>
            <p:cNvPr id="56" name="Graphic 55" descr="User outline">
              <a:extLst>
                <a:ext uri="{FF2B5EF4-FFF2-40B4-BE49-F238E27FC236}">
                  <a16:creationId xmlns:a16="http://schemas.microsoft.com/office/drawing/2014/main" id="{8C63523B-C558-42B5-A3B8-32DDE92312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95430" y="5350657"/>
              <a:ext cx="697706" cy="697706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5A053117-E894-45C5-B8EA-8FF27A389C59}"/>
              </a:ext>
            </a:extLst>
          </p:cNvPr>
          <p:cNvGrpSpPr/>
          <p:nvPr/>
        </p:nvGrpSpPr>
        <p:grpSpPr>
          <a:xfrm>
            <a:off x="9423029" y="5352704"/>
            <a:ext cx="1086785" cy="973792"/>
            <a:chOff x="294807" y="5350657"/>
            <a:chExt cx="1086785" cy="973792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38F377EE-8525-48EA-822A-803D63FEB2D4}"/>
                </a:ext>
              </a:extLst>
            </p:cNvPr>
            <p:cNvSpPr txBox="1"/>
            <p:nvPr/>
          </p:nvSpPr>
          <p:spPr>
            <a:xfrm>
              <a:off x="294807" y="5924339"/>
              <a:ext cx="108678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 err="1">
                  <a:solidFill>
                    <a:schemeClr val="bg1"/>
                  </a:solidFill>
                  <a:latin typeface="Abadi" panose="020B0604020104020204" pitchFamily="34" charset="0"/>
                </a:rPr>
                <a:t>ojs_t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pic>
          <p:nvPicPr>
            <p:cNvPr id="62" name="Graphic 61" descr="User outline">
              <a:extLst>
                <a:ext uri="{FF2B5EF4-FFF2-40B4-BE49-F238E27FC236}">
                  <a16:creationId xmlns:a16="http://schemas.microsoft.com/office/drawing/2014/main" id="{92D9DF86-9492-4F4A-982A-B005DAC506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95430" y="5350657"/>
              <a:ext cx="697706" cy="697706"/>
            </a:xfrm>
            <a:prstGeom prst="rect">
              <a:avLst/>
            </a:prstGeom>
          </p:spPr>
        </p:pic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8842B4AC-3B84-446E-A5B6-5B8617BC2365}"/>
              </a:ext>
            </a:extLst>
          </p:cNvPr>
          <p:cNvGrpSpPr/>
          <p:nvPr/>
        </p:nvGrpSpPr>
        <p:grpSpPr>
          <a:xfrm>
            <a:off x="10525671" y="5352704"/>
            <a:ext cx="1086785" cy="973792"/>
            <a:chOff x="294807" y="5350657"/>
            <a:chExt cx="1086785" cy="973792"/>
          </a:xfrm>
        </p:grpSpPr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04BA7872-0E26-47E8-A567-93008219ED3F}"/>
                </a:ext>
              </a:extLst>
            </p:cNvPr>
            <p:cNvSpPr txBox="1"/>
            <p:nvPr/>
          </p:nvSpPr>
          <p:spPr>
            <a:xfrm>
              <a:off x="294807" y="5924339"/>
              <a:ext cx="108678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 err="1">
                  <a:solidFill>
                    <a:schemeClr val="bg1"/>
                  </a:solidFill>
                  <a:latin typeface="Abadi" panose="020B0604020104020204" pitchFamily="34" charset="0"/>
                </a:rPr>
                <a:t>chstxy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pic>
          <p:nvPicPr>
            <p:cNvPr id="65" name="Graphic 64" descr="User outline">
              <a:extLst>
                <a:ext uri="{FF2B5EF4-FFF2-40B4-BE49-F238E27FC236}">
                  <a16:creationId xmlns:a16="http://schemas.microsoft.com/office/drawing/2014/main" id="{5D655E89-886D-409E-9D97-FD9090A9635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95430" y="5350657"/>
              <a:ext cx="697706" cy="697706"/>
            </a:xfrm>
            <a:prstGeom prst="rect">
              <a:avLst/>
            </a:prstGeom>
          </p:spPr>
        </p:pic>
      </p:grpSp>
      <p:sp>
        <p:nvSpPr>
          <p:cNvPr id="99" name="Rectangle 98">
            <a:extLst>
              <a:ext uri="{FF2B5EF4-FFF2-40B4-BE49-F238E27FC236}">
                <a16:creationId xmlns:a16="http://schemas.microsoft.com/office/drawing/2014/main" id="{3D18C7E5-D576-4EFD-9278-2DC61DF9F433}"/>
              </a:ext>
            </a:extLst>
          </p:cNvPr>
          <p:cNvSpPr/>
          <p:nvPr/>
        </p:nvSpPr>
        <p:spPr>
          <a:xfrm>
            <a:off x="970954" y="2437269"/>
            <a:ext cx="1898728" cy="1357491"/>
          </a:xfrm>
          <a:prstGeom prst="rect">
            <a:avLst/>
          </a:prstGeom>
          <a:noFill/>
          <a:ln w="28575">
            <a:solidFill>
              <a:srgbClr val="00FF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Abadi" panose="020B0604020104020204" pitchFamily="34" charset="0"/>
            </a:endParaRPr>
          </a:p>
          <a:p>
            <a:pPr algn="ctr"/>
            <a:r>
              <a:rPr lang="en-US" dirty="0">
                <a:solidFill>
                  <a:schemeClr val="bg1"/>
                </a:solidFill>
                <a:latin typeface="Abadi" panose="020B0604020104020204" pitchFamily="34" charset="0"/>
              </a:rPr>
              <a:t>Initial State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3F2AFE2A-2BFE-4EE7-9739-351F48FE5766}"/>
              </a:ext>
            </a:extLst>
          </p:cNvPr>
          <p:cNvSpPr txBox="1"/>
          <p:nvPr/>
        </p:nvSpPr>
        <p:spPr>
          <a:xfrm>
            <a:off x="1296027" y="2441875"/>
            <a:ext cx="13590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badi" panose="020B0604020104020204" pitchFamily="34" charset="0"/>
              </a:rPr>
              <a:t>Block #1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2440686F-BA7F-4E5F-9168-15A38B83ED61}"/>
              </a:ext>
            </a:extLst>
          </p:cNvPr>
          <p:cNvCxnSpPr>
            <a:cxnSpLocks/>
          </p:cNvCxnSpPr>
          <p:nvPr/>
        </p:nvCxnSpPr>
        <p:spPr>
          <a:xfrm>
            <a:off x="1052361" y="2824400"/>
            <a:ext cx="1722644" cy="0"/>
          </a:xfrm>
          <a:prstGeom prst="line">
            <a:avLst/>
          </a:prstGeom>
          <a:ln w="28575">
            <a:solidFill>
              <a:srgbClr val="00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26C095C3-FD0D-4DD4-96CF-D0A4ACF2E1A3}"/>
              </a:ext>
            </a:extLst>
          </p:cNvPr>
          <p:cNvSpPr txBox="1"/>
          <p:nvPr/>
        </p:nvSpPr>
        <p:spPr>
          <a:xfrm>
            <a:off x="838199" y="1320939"/>
            <a:ext cx="754247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Abadi" panose="020B0604020104020204" pitchFamily="34" charset="0"/>
              </a:rPr>
              <a:t>1. Anyone can propose </a:t>
            </a:r>
            <a:r>
              <a:rPr lang="en-US" sz="2000" dirty="0">
                <a:solidFill>
                  <a:srgbClr val="FF6600"/>
                </a:solidFill>
                <a:latin typeface="Abadi" panose="020B0604020104020204" pitchFamily="34" charset="0"/>
              </a:rPr>
              <a:t>updates</a:t>
            </a:r>
            <a:r>
              <a:rPr lang="en-US" sz="2000" dirty="0">
                <a:solidFill>
                  <a:schemeClr val="bg1"/>
                </a:solidFill>
                <a:latin typeface="Abadi" panose="020B0604020104020204" pitchFamily="34" charset="0"/>
              </a:rPr>
              <a:t> to the shared state.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EDD64BFB-8708-4E53-B1C1-29F07742C0DB}"/>
              </a:ext>
            </a:extLst>
          </p:cNvPr>
          <p:cNvGrpSpPr/>
          <p:nvPr/>
        </p:nvGrpSpPr>
        <p:grpSpPr>
          <a:xfrm>
            <a:off x="390222" y="5350657"/>
            <a:ext cx="1086785" cy="973792"/>
            <a:chOff x="294807" y="5350657"/>
            <a:chExt cx="1086785" cy="973792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62E1FE26-AC05-4166-B6BD-3FDFE135C43E}"/>
                </a:ext>
              </a:extLst>
            </p:cNvPr>
            <p:cNvSpPr txBox="1"/>
            <p:nvPr/>
          </p:nvSpPr>
          <p:spPr>
            <a:xfrm>
              <a:off x="294807" y="5924339"/>
              <a:ext cx="108678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 err="1">
                  <a:solidFill>
                    <a:schemeClr val="bg1"/>
                  </a:solidFill>
                  <a:latin typeface="Abadi" panose="020B0604020104020204" pitchFamily="34" charset="0"/>
                </a:rPr>
                <a:t>satoshi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pic>
          <p:nvPicPr>
            <p:cNvPr id="66" name="Graphic 65" descr="User outline">
              <a:extLst>
                <a:ext uri="{FF2B5EF4-FFF2-40B4-BE49-F238E27FC236}">
                  <a16:creationId xmlns:a16="http://schemas.microsoft.com/office/drawing/2014/main" id="{2F662C97-7B72-4145-B53B-9A3C40048C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95430" y="5350657"/>
              <a:ext cx="697706" cy="697706"/>
            </a:xfrm>
            <a:prstGeom prst="rect">
              <a:avLst/>
            </a:prstGeom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3322AA64-85E7-4C3D-A4A2-B72F60CF7707}"/>
              </a:ext>
            </a:extLst>
          </p:cNvPr>
          <p:cNvGrpSpPr/>
          <p:nvPr/>
        </p:nvGrpSpPr>
        <p:grpSpPr>
          <a:xfrm>
            <a:off x="2667293" y="5148867"/>
            <a:ext cx="1196893" cy="1168155"/>
            <a:chOff x="2667293" y="5148867"/>
            <a:chExt cx="1196893" cy="1168155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1FB9F20C-39B1-403D-817D-2D8424815192}"/>
                </a:ext>
              </a:extLst>
            </p:cNvPr>
            <p:cNvSpPr txBox="1"/>
            <p:nvPr/>
          </p:nvSpPr>
          <p:spPr>
            <a:xfrm>
              <a:off x="2667293" y="5916912"/>
              <a:ext cx="108678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Abadi" panose="020B0604020104020204" pitchFamily="34" charset="0"/>
                </a:rPr>
                <a:t>xm835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pic>
          <p:nvPicPr>
            <p:cNvPr id="71" name="Graphic 70" descr="Marketing outline">
              <a:extLst>
                <a:ext uri="{FF2B5EF4-FFF2-40B4-BE49-F238E27FC236}">
                  <a16:creationId xmlns:a16="http://schemas.microsoft.com/office/drawing/2014/main" id="{876AF717-D3B5-43AA-B6E3-A112679239B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949786" y="5148867"/>
              <a:ext cx="914400" cy="914400"/>
            </a:xfrm>
            <a:prstGeom prst="rect">
              <a:avLst/>
            </a:prstGeom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8689A855-1CC4-414C-9159-B358A3B90FFB}"/>
              </a:ext>
            </a:extLst>
          </p:cNvPr>
          <p:cNvGrpSpPr/>
          <p:nvPr/>
        </p:nvGrpSpPr>
        <p:grpSpPr>
          <a:xfrm>
            <a:off x="6047006" y="5164930"/>
            <a:ext cx="1189305" cy="1144665"/>
            <a:chOff x="6047006" y="5164930"/>
            <a:chExt cx="1189305" cy="1144665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7BC7D080-51D5-4115-98DF-E440FFAB0593}"/>
                </a:ext>
              </a:extLst>
            </p:cNvPr>
            <p:cNvSpPr txBox="1"/>
            <p:nvPr/>
          </p:nvSpPr>
          <p:spPr>
            <a:xfrm>
              <a:off x="6047006" y="5909485"/>
              <a:ext cx="108678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Abadi" panose="020B0604020104020204" pitchFamily="34" charset="0"/>
                </a:rPr>
                <a:t>gov89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pic>
          <p:nvPicPr>
            <p:cNvPr id="72" name="Graphic 71" descr="Marketing outline">
              <a:extLst>
                <a:ext uri="{FF2B5EF4-FFF2-40B4-BE49-F238E27FC236}">
                  <a16:creationId xmlns:a16="http://schemas.microsoft.com/office/drawing/2014/main" id="{2CDD336B-A6F1-4856-A6C5-C91C4E3A399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321911" y="5164930"/>
              <a:ext cx="914400" cy="914400"/>
            </a:xfrm>
            <a:prstGeom prst="rect">
              <a:avLst/>
            </a:prstGeom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F4555BC9-A2FB-4A82-834C-4B289B3ED081}"/>
              </a:ext>
            </a:extLst>
          </p:cNvPr>
          <p:cNvGrpSpPr/>
          <p:nvPr/>
        </p:nvGrpSpPr>
        <p:grpSpPr>
          <a:xfrm>
            <a:off x="8324077" y="5164930"/>
            <a:ext cx="1228002" cy="1168993"/>
            <a:chOff x="8324077" y="5164930"/>
            <a:chExt cx="1228002" cy="1168993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0A0DCCC8-12EE-40F8-8409-AEB6F30F9B73}"/>
                </a:ext>
              </a:extLst>
            </p:cNvPr>
            <p:cNvSpPr txBox="1"/>
            <p:nvPr/>
          </p:nvSpPr>
          <p:spPr>
            <a:xfrm>
              <a:off x="8324077" y="5933813"/>
              <a:ext cx="108678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Abadi" panose="020B0604020104020204" pitchFamily="34" charset="0"/>
                </a:rPr>
                <a:t>17yyr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pic>
          <p:nvPicPr>
            <p:cNvPr id="73" name="Graphic 72" descr="Marketing outline">
              <a:extLst>
                <a:ext uri="{FF2B5EF4-FFF2-40B4-BE49-F238E27FC236}">
                  <a16:creationId xmlns:a16="http://schemas.microsoft.com/office/drawing/2014/main" id="{43278BCA-10EE-4E67-958B-9553FA83A53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637679" y="5164930"/>
              <a:ext cx="914400" cy="914400"/>
            </a:xfrm>
            <a:prstGeom prst="rect">
              <a:avLst/>
            </a:prstGeom>
          </p:spPr>
        </p:pic>
      </p:grp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5B7A9C7C-28AE-4418-9F7C-4F2DCAB537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1969044"/>
              </p:ext>
            </p:extLst>
          </p:nvPr>
        </p:nvGraphicFramePr>
        <p:xfrm>
          <a:off x="9034530" y="1352544"/>
          <a:ext cx="2592690" cy="365760"/>
        </p:xfrm>
        <a:graphic>
          <a:graphicData uri="http://schemas.openxmlformats.org/drawingml/2006/table">
            <a:tbl>
              <a:tblPr/>
              <a:tblGrid>
                <a:gridCol w="882595">
                  <a:extLst>
                    <a:ext uri="{9D8B030D-6E8A-4147-A177-3AD203B41FA5}">
                      <a16:colId xmlns:a16="http://schemas.microsoft.com/office/drawing/2014/main" val="332031756"/>
                    </a:ext>
                  </a:extLst>
                </a:gridCol>
                <a:gridCol w="1710095">
                  <a:extLst>
                    <a:ext uri="{9D8B030D-6E8A-4147-A177-3AD203B41FA5}">
                      <a16:colId xmlns:a16="http://schemas.microsoft.com/office/drawing/2014/main" val="207954405"/>
                    </a:ext>
                  </a:extLst>
                </a:gridCol>
              </a:tblGrid>
              <a:tr h="294198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xm835</a:t>
                      </a:r>
                    </a:p>
                  </a:txBody>
                  <a:tcPr>
                    <a:lnL w="12700" cmpd="sng">
                      <a:solidFill>
                        <a:srgbClr val="FF6600"/>
                      </a:solidFill>
                      <a:prstDash val="solid"/>
                    </a:lnL>
                    <a:lnR w="1270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6600"/>
                      </a:solidFill>
                      <a:prstDash val="solid"/>
                    </a:lnT>
                    <a:lnB w="12700" cmpd="sng">
                      <a:solidFill>
                        <a:srgbClr val="FF66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update </a:t>
                      </a:r>
                    </a:p>
                  </a:txBody>
                  <a:tcPr>
                    <a:lnL w="1270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6600"/>
                      </a:solidFill>
                      <a:prstDash val="solid"/>
                    </a:lnT>
                    <a:lnB w="12700" cmpd="sng">
                      <a:solidFill>
                        <a:srgbClr val="FF66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438174"/>
                  </a:ext>
                </a:extLst>
              </a:tr>
            </a:tbl>
          </a:graphicData>
        </a:graphic>
      </p:graphicFrame>
      <p:graphicFrame>
        <p:nvGraphicFramePr>
          <p:cNvPr id="78" name="Table 77">
            <a:extLst>
              <a:ext uri="{FF2B5EF4-FFF2-40B4-BE49-F238E27FC236}">
                <a16:creationId xmlns:a16="http://schemas.microsoft.com/office/drawing/2014/main" id="{0597DEB0-A6AE-4D80-B57A-2D428D19B1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9308690"/>
              </p:ext>
            </p:extLst>
          </p:nvPr>
        </p:nvGraphicFramePr>
        <p:xfrm>
          <a:off x="9043166" y="1765614"/>
          <a:ext cx="2592690" cy="365760"/>
        </p:xfrm>
        <a:graphic>
          <a:graphicData uri="http://schemas.openxmlformats.org/drawingml/2006/table">
            <a:tbl>
              <a:tblPr/>
              <a:tblGrid>
                <a:gridCol w="882595">
                  <a:extLst>
                    <a:ext uri="{9D8B030D-6E8A-4147-A177-3AD203B41FA5}">
                      <a16:colId xmlns:a16="http://schemas.microsoft.com/office/drawing/2014/main" val="332031756"/>
                    </a:ext>
                  </a:extLst>
                </a:gridCol>
                <a:gridCol w="1710095">
                  <a:extLst>
                    <a:ext uri="{9D8B030D-6E8A-4147-A177-3AD203B41FA5}">
                      <a16:colId xmlns:a16="http://schemas.microsoft.com/office/drawing/2014/main" val="207954405"/>
                    </a:ext>
                  </a:extLst>
                </a:gridCol>
              </a:tblGrid>
              <a:tr h="294198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gov89</a:t>
                      </a:r>
                    </a:p>
                  </a:txBody>
                  <a:tcPr>
                    <a:lnL w="12700" cmpd="sng">
                      <a:solidFill>
                        <a:srgbClr val="FF6600"/>
                      </a:solidFill>
                      <a:prstDash val="solid"/>
                    </a:lnL>
                    <a:lnR w="1270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6600"/>
                      </a:solidFill>
                      <a:prstDash val="solid"/>
                    </a:lnT>
                    <a:lnB w="12700" cmpd="sng">
                      <a:solidFill>
                        <a:srgbClr val="FF66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update </a:t>
                      </a:r>
                    </a:p>
                  </a:txBody>
                  <a:tcPr>
                    <a:lnL w="1270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6600"/>
                      </a:solidFill>
                      <a:prstDash val="solid"/>
                    </a:lnT>
                    <a:lnB w="12700" cmpd="sng">
                      <a:solidFill>
                        <a:srgbClr val="FF66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438174"/>
                  </a:ext>
                </a:extLst>
              </a:tr>
            </a:tbl>
          </a:graphicData>
        </a:graphic>
      </p:graphicFrame>
      <p:graphicFrame>
        <p:nvGraphicFramePr>
          <p:cNvPr id="79" name="Table 78">
            <a:extLst>
              <a:ext uri="{FF2B5EF4-FFF2-40B4-BE49-F238E27FC236}">
                <a16:creationId xmlns:a16="http://schemas.microsoft.com/office/drawing/2014/main" id="{0BB18F33-2A8D-437E-BAF5-5F569E1DDE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649791"/>
              </p:ext>
            </p:extLst>
          </p:nvPr>
        </p:nvGraphicFramePr>
        <p:xfrm>
          <a:off x="9034530" y="2179872"/>
          <a:ext cx="2592690" cy="365760"/>
        </p:xfrm>
        <a:graphic>
          <a:graphicData uri="http://schemas.openxmlformats.org/drawingml/2006/table">
            <a:tbl>
              <a:tblPr/>
              <a:tblGrid>
                <a:gridCol w="882595">
                  <a:extLst>
                    <a:ext uri="{9D8B030D-6E8A-4147-A177-3AD203B41FA5}">
                      <a16:colId xmlns:a16="http://schemas.microsoft.com/office/drawing/2014/main" val="332031756"/>
                    </a:ext>
                  </a:extLst>
                </a:gridCol>
                <a:gridCol w="1710095">
                  <a:extLst>
                    <a:ext uri="{9D8B030D-6E8A-4147-A177-3AD203B41FA5}">
                      <a16:colId xmlns:a16="http://schemas.microsoft.com/office/drawing/2014/main" val="207954405"/>
                    </a:ext>
                  </a:extLst>
                </a:gridCol>
              </a:tblGrid>
              <a:tr h="294198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17yyr</a:t>
                      </a:r>
                    </a:p>
                  </a:txBody>
                  <a:tcPr>
                    <a:lnL w="12700" cmpd="sng">
                      <a:solidFill>
                        <a:srgbClr val="FF6600"/>
                      </a:solidFill>
                      <a:prstDash val="solid"/>
                    </a:lnL>
                    <a:lnR w="1270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6600"/>
                      </a:solidFill>
                      <a:prstDash val="solid"/>
                    </a:lnT>
                    <a:lnB w="12700" cmpd="sng">
                      <a:solidFill>
                        <a:srgbClr val="FF66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update </a:t>
                      </a:r>
                    </a:p>
                  </a:txBody>
                  <a:tcPr>
                    <a:lnL w="1270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6600"/>
                      </a:solidFill>
                      <a:prstDash val="solid"/>
                    </a:lnT>
                    <a:lnB w="12700" cmpd="sng">
                      <a:solidFill>
                        <a:srgbClr val="FF66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438174"/>
                  </a:ext>
                </a:extLst>
              </a:tr>
            </a:tbl>
          </a:graphicData>
        </a:graphic>
      </p:graphicFrame>
      <p:sp>
        <p:nvSpPr>
          <p:cNvPr id="80" name="Rectangle 79">
            <a:extLst>
              <a:ext uri="{FF2B5EF4-FFF2-40B4-BE49-F238E27FC236}">
                <a16:creationId xmlns:a16="http://schemas.microsoft.com/office/drawing/2014/main" id="{AEEFDB45-888E-4771-ABCB-6BC7D23E5FB2}"/>
              </a:ext>
            </a:extLst>
          </p:cNvPr>
          <p:cNvSpPr/>
          <p:nvPr/>
        </p:nvSpPr>
        <p:spPr>
          <a:xfrm>
            <a:off x="8860910" y="377683"/>
            <a:ext cx="2938168" cy="2321782"/>
          </a:xfrm>
          <a:prstGeom prst="rect">
            <a:avLst/>
          </a:prstGeom>
          <a:noFill/>
          <a:ln w="28575">
            <a:solidFill>
              <a:srgbClr val="FF66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75AC10E2-01E9-4B12-A952-5E8F9830A2FE}"/>
              </a:ext>
            </a:extLst>
          </p:cNvPr>
          <p:cNvSpPr txBox="1"/>
          <p:nvPr/>
        </p:nvSpPr>
        <p:spPr>
          <a:xfrm>
            <a:off x="9327372" y="448922"/>
            <a:ext cx="20052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badi" panose="020B0604020104020204" pitchFamily="34" charset="0"/>
              </a:rPr>
              <a:t>Pending Updates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D2801D6C-50CF-405B-B71C-7AC65CC3B280}"/>
              </a:ext>
            </a:extLst>
          </p:cNvPr>
          <p:cNvCxnSpPr>
            <a:cxnSpLocks/>
          </p:cNvCxnSpPr>
          <p:nvPr/>
        </p:nvCxnSpPr>
        <p:spPr>
          <a:xfrm>
            <a:off x="9034530" y="873479"/>
            <a:ext cx="2592690" cy="0"/>
          </a:xfrm>
          <a:prstGeom prst="line">
            <a:avLst/>
          </a:prstGeom>
          <a:ln w="28575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9B843B2D-FC39-49A1-A44D-475744DEB3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1556384"/>
              </p:ext>
            </p:extLst>
          </p:nvPr>
        </p:nvGraphicFramePr>
        <p:xfrm>
          <a:off x="9023261" y="931412"/>
          <a:ext cx="2486024" cy="37084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877961">
                  <a:extLst>
                    <a:ext uri="{9D8B030D-6E8A-4147-A177-3AD203B41FA5}">
                      <a16:colId xmlns:a16="http://schemas.microsoft.com/office/drawing/2014/main" val="1787310592"/>
                    </a:ext>
                  </a:extLst>
                </a:gridCol>
                <a:gridCol w="1608063">
                  <a:extLst>
                    <a:ext uri="{9D8B030D-6E8A-4147-A177-3AD203B41FA5}">
                      <a16:colId xmlns:a16="http://schemas.microsoft.com/office/drawing/2014/main" val="18063869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b="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from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content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63737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088400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C2723-1A9A-4F0C-9EBA-A414EA578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70744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badi" panose="020B0604020104020204" pitchFamily="34" charset="0"/>
              </a:rPr>
              <a:t>Life Cycle on Blockchain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3548796-A75C-4F53-8714-FAA2BAD5C53C}"/>
              </a:ext>
            </a:extLst>
          </p:cNvPr>
          <p:cNvGrpSpPr/>
          <p:nvPr/>
        </p:nvGrpSpPr>
        <p:grpSpPr>
          <a:xfrm>
            <a:off x="1568341" y="5350657"/>
            <a:ext cx="1086785" cy="973792"/>
            <a:chOff x="294807" y="5350657"/>
            <a:chExt cx="1086785" cy="973792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1983A53-0CE5-4E43-8F86-DC61E6290E6D}"/>
                </a:ext>
              </a:extLst>
            </p:cNvPr>
            <p:cNvSpPr txBox="1"/>
            <p:nvPr/>
          </p:nvSpPr>
          <p:spPr>
            <a:xfrm>
              <a:off x="294807" y="5924339"/>
              <a:ext cx="108678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Abadi" panose="020B0604020104020204" pitchFamily="34" charset="0"/>
                </a:rPr>
                <a:t>nyc97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pic>
          <p:nvPicPr>
            <p:cNvPr id="37" name="Graphic 36" descr="User outline">
              <a:extLst>
                <a:ext uri="{FF2B5EF4-FFF2-40B4-BE49-F238E27FC236}">
                  <a16:creationId xmlns:a16="http://schemas.microsoft.com/office/drawing/2014/main" id="{B9C3CF1A-3382-469A-B487-94EDADC6B8E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95430" y="5350657"/>
              <a:ext cx="697706" cy="697706"/>
            </a:xfrm>
            <a:prstGeom prst="rect">
              <a:avLst/>
            </a:prstGeom>
          </p:spPr>
        </p:pic>
      </p:grpSp>
      <p:pic>
        <p:nvPicPr>
          <p:cNvPr id="53" name="Graphic 52" descr="Earth globe: Americas with solid fill">
            <a:extLst>
              <a:ext uri="{FF2B5EF4-FFF2-40B4-BE49-F238E27FC236}">
                <a16:creationId xmlns:a16="http://schemas.microsoft.com/office/drawing/2014/main" id="{A07646CC-6E50-4834-8D26-B14687620E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31290" y="1235870"/>
            <a:ext cx="3912997" cy="3912997"/>
          </a:xfrm>
          <a:prstGeom prst="rect">
            <a:avLst/>
          </a:prstGeom>
        </p:spPr>
      </p:pic>
      <p:sp>
        <p:nvSpPr>
          <p:cNvPr id="99" name="Rectangle 98">
            <a:extLst>
              <a:ext uri="{FF2B5EF4-FFF2-40B4-BE49-F238E27FC236}">
                <a16:creationId xmlns:a16="http://schemas.microsoft.com/office/drawing/2014/main" id="{3D18C7E5-D576-4EFD-9278-2DC61DF9F433}"/>
              </a:ext>
            </a:extLst>
          </p:cNvPr>
          <p:cNvSpPr/>
          <p:nvPr/>
        </p:nvSpPr>
        <p:spPr>
          <a:xfrm>
            <a:off x="970954" y="2437269"/>
            <a:ext cx="1898728" cy="1357491"/>
          </a:xfrm>
          <a:prstGeom prst="rect">
            <a:avLst/>
          </a:prstGeom>
          <a:noFill/>
          <a:ln w="28575">
            <a:solidFill>
              <a:srgbClr val="00FF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Abadi" panose="020B0604020104020204" pitchFamily="34" charset="0"/>
            </a:endParaRPr>
          </a:p>
          <a:p>
            <a:pPr algn="ctr"/>
            <a:r>
              <a:rPr lang="en-US" dirty="0">
                <a:solidFill>
                  <a:schemeClr val="bg1"/>
                </a:solidFill>
                <a:latin typeface="Abadi" panose="020B0604020104020204" pitchFamily="34" charset="0"/>
              </a:rPr>
              <a:t>Initial State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3F2AFE2A-2BFE-4EE7-9739-351F48FE5766}"/>
              </a:ext>
            </a:extLst>
          </p:cNvPr>
          <p:cNvSpPr txBox="1"/>
          <p:nvPr/>
        </p:nvSpPr>
        <p:spPr>
          <a:xfrm>
            <a:off x="1296027" y="2441875"/>
            <a:ext cx="13590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badi" panose="020B0604020104020204" pitchFamily="34" charset="0"/>
              </a:rPr>
              <a:t>Block #1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2440686F-BA7F-4E5F-9168-15A38B83ED61}"/>
              </a:ext>
            </a:extLst>
          </p:cNvPr>
          <p:cNvCxnSpPr>
            <a:cxnSpLocks/>
          </p:cNvCxnSpPr>
          <p:nvPr/>
        </p:nvCxnSpPr>
        <p:spPr>
          <a:xfrm>
            <a:off x="1052361" y="2824400"/>
            <a:ext cx="1722644" cy="0"/>
          </a:xfrm>
          <a:prstGeom prst="line">
            <a:avLst/>
          </a:prstGeom>
          <a:ln w="28575">
            <a:solidFill>
              <a:srgbClr val="00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26C095C3-FD0D-4DD4-96CF-D0A4ACF2E1A3}"/>
              </a:ext>
            </a:extLst>
          </p:cNvPr>
          <p:cNvSpPr txBox="1"/>
          <p:nvPr/>
        </p:nvSpPr>
        <p:spPr>
          <a:xfrm>
            <a:off x="838199" y="1320939"/>
            <a:ext cx="768650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Abadi" panose="020B0604020104020204" pitchFamily="34" charset="0"/>
              </a:rPr>
              <a:t>2. Every once in a while, a random </a:t>
            </a:r>
            <a:r>
              <a:rPr lang="en-US" sz="2000" dirty="0">
                <a:solidFill>
                  <a:srgbClr val="FFFF66"/>
                </a:solidFill>
                <a:latin typeface="Abadi" panose="020B0604020104020204" pitchFamily="34" charset="0"/>
              </a:rPr>
              <a:t>leader</a:t>
            </a:r>
            <a:r>
              <a:rPr lang="en-US" sz="2000" dirty="0">
                <a:solidFill>
                  <a:schemeClr val="bg1"/>
                </a:solidFill>
                <a:latin typeface="Abadi" panose="020B0604020104020204" pitchFamily="34" charset="0"/>
              </a:rPr>
              <a:t> is chosen to create the next block. 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EDD64BFB-8708-4E53-B1C1-29F07742C0DB}"/>
              </a:ext>
            </a:extLst>
          </p:cNvPr>
          <p:cNvGrpSpPr/>
          <p:nvPr/>
        </p:nvGrpSpPr>
        <p:grpSpPr>
          <a:xfrm>
            <a:off x="390222" y="5350657"/>
            <a:ext cx="1086785" cy="973792"/>
            <a:chOff x="294807" y="5350657"/>
            <a:chExt cx="1086785" cy="973792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62E1FE26-AC05-4166-B6BD-3FDFE135C43E}"/>
                </a:ext>
              </a:extLst>
            </p:cNvPr>
            <p:cNvSpPr txBox="1"/>
            <p:nvPr/>
          </p:nvSpPr>
          <p:spPr>
            <a:xfrm>
              <a:off x="294807" y="5924339"/>
              <a:ext cx="108678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 err="1">
                  <a:solidFill>
                    <a:schemeClr val="bg1"/>
                  </a:solidFill>
                  <a:latin typeface="Abadi" panose="020B0604020104020204" pitchFamily="34" charset="0"/>
                </a:rPr>
                <a:t>satoshi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pic>
          <p:nvPicPr>
            <p:cNvPr id="66" name="Graphic 65" descr="User outline">
              <a:extLst>
                <a:ext uri="{FF2B5EF4-FFF2-40B4-BE49-F238E27FC236}">
                  <a16:creationId xmlns:a16="http://schemas.microsoft.com/office/drawing/2014/main" id="{2F662C97-7B72-4145-B53B-9A3C40048C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95430" y="5350657"/>
              <a:ext cx="697706" cy="697706"/>
            </a:xfrm>
            <a:prstGeom prst="rect">
              <a:avLst/>
            </a:prstGeom>
          </p:spPr>
        </p:pic>
      </p:grp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5B7A9C7C-28AE-4418-9F7C-4F2DCAB5370F}"/>
              </a:ext>
            </a:extLst>
          </p:cNvPr>
          <p:cNvGraphicFramePr>
            <a:graphicFrameLocks noGrp="1"/>
          </p:cNvGraphicFramePr>
          <p:nvPr/>
        </p:nvGraphicFramePr>
        <p:xfrm>
          <a:off x="9034530" y="1352544"/>
          <a:ext cx="2592690" cy="365760"/>
        </p:xfrm>
        <a:graphic>
          <a:graphicData uri="http://schemas.openxmlformats.org/drawingml/2006/table">
            <a:tbl>
              <a:tblPr/>
              <a:tblGrid>
                <a:gridCol w="882595">
                  <a:extLst>
                    <a:ext uri="{9D8B030D-6E8A-4147-A177-3AD203B41FA5}">
                      <a16:colId xmlns:a16="http://schemas.microsoft.com/office/drawing/2014/main" val="332031756"/>
                    </a:ext>
                  </a:extLst>
                </a:gridCol>
                <a:gridCol w="1710095">
                  <a:extLst>
                    <a:ext uri="{9D8B030D-6E8A-4147-A177-3AD203B41FA5}">
                      <a16:colId xmlns:a16="http://schemas.microsoft.com/office/drawing/2014/main" val="207954405"/>
                    </a:ext>
                  </a:extLst>
                </a:gridCol>
              </a:tblGrid>
              <a:tr h="294198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xm835</a:t>
                      </a:r>
                    </a:p>
                  </a:txBody>
                  <a:tcPr>
                    <a:lnL w="12700" cmpd="sng">
                      <a:solidFill>
                        <a:srgbClr val="FF6600"/>
                      </a:solidFill>
                      <a:prstDash val="solid"/>
                    </a:lnL>
                    <a:lnR w="1270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6600"/>
                      </a:solidFill>
                      <a:prstDash val="solid"/>
                    </a:lnT>
                    <a:lnB w="12700" cmpd="sng">
                      <a:solidFill>
                        <a:srgbClr val="FF66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update </a:t>
                      </a:r>
                    </a:p>
                  </a:txBody>
                  <a:tcPr>
                    <a:lnL w="1270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6600"/>
                      </a:solidFill>
                      <a:prstDash val="solid"/>
                    </a:lnT>
                    <a:lnB w="12700" cmpd="sng">
                      <a:solidFill>
                        <a:srgbClr val="FF66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438174"/>
                  </a:ext>
                </a:extLst>
              </a:tr>
            </a:tbl>
          </a:graphicData>
        </a:graphic>
      </p:graphicFrame>
      <p:graphicFrame>
        <p:nvGraphicFramePr>
          <p:cNvPr id="78" name="Table 77">
            <a:extLst>
              <a:ext uri="{FF2B5EF4-FFF2-40B4-BE49-F238E27FC236}">
                <a16:creationId xmlns:a16="http://schemas.microsoft.com/office/drawing/2014/main" id="{0597DEB0-A6AE-4D80-B57A-2D428D19B1C4}"/>
              </a:ext>
            </a:extLst>
          </p:cNvPr>
          <p:cNvGraphicFramePr>
            <a:graphicFrameLocks noGrp="1"/>
          </p:cNvGraphicFramePr>
          <p:nvPr/>
        </p:nvGraphicFramePr>
        <p:xfrm>
          <a:off x="9043166" y="1765614"/>
          <a:ext cx="2592690" cy="365760"/>
        </p:xfrm>
        <a:graphic>
          <a:graphicData uri="http://schemas.openxmlformats.org/drawingml/2006/table">
            <a:tbl>
              <a:tblPr/>
              <a:tblGrid>
                <a:gridCol w="882595">
                  <a:extLst>
                    <a:ext uri="{9D8B030D-6E8A-4147-A177-3AD203B41FA5}">
                      <a16:colId xmlns:a16="http://schemas.microsoft.com/office/drawing/2014/main" val="332031756"/>
                    </a:ext>
                  </a:extLst>
                </a:gridCol>
                <a:gridCol w="1710095">
                  <a:extLst>
                    <a:ext uri="{9D8B030D-6E8A-4147-A177-3AD203B41FA5}">
                      <a16:colId xmlns:a16="http://schemas.microsoft.com/office/drawing/2014/main" val="207954405"/>
                    </a:ext>
                  </a:extLst>
                </a:gridCol>
              </a:tblGrid>
              <a:tr h="294198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gov89</a:t>
                      </a:r>
                    </a:p>
                  </a:txBody>
                  <a:tcPr>
                    <a:lnL w="12700" cmpd="sng">
                      <a:solidFill>
                        <a:srgbClr val="FF6600"/>
                      </a:solidFill>
                      <a:prstDash val="solid"/>
                    </a:lnL>
                    <a:lnR w="1270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6600"/>
                      </a:solidFill>
                      <a:prstDash val="solid"/>
                    </a:lnT>
                    <a:lnB w="12700" cmpd="sng">
                      <a:solidFill>
                        <a:srgbClr val="FF66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update </a:t>
                      </a:r>
                    </a:p>
                  </a:txBody>
                  <a:tcPr>
                    <a:lnL w="1270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6600"/>
                      </a:solidFill>
                      <a:prstDash val="solid"/>
                    </a:lnT>
                    <a:lnB w="12700" cmpd="sng">
                      <a:solidFill>
                        <a:srgbClr val="FF66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438174"/>
                  </a:ext>
                </a:extLst>
              </a:tr>
            </a:tbl>
          </a:graphicData>
        </a:graphic>
      </p:graphicFrame>
      <p:graphicFrame>
        <p:nvGraphicFramePr>
          <p:cNvPr id="79" name="Table 78">
            <a:extLst>
              <a:ext uri="{FF2B5EF4-FFF2-40B4-BE49-F238E27FC236}">
                <a16:creationId xmlns:a16="http://schemas.microsoft.com/office/drawing/2014/main" id="{0BB18F33-2A8D-437E-BAF5-5F569E1DDEAB}"/>
              </a:ext>
            </a:extLst>
          </p:cNvPr>
          <p:cNvGraphicFramePr>
            <a:graphicFrameLocks noGrp="1"/>
          </p:cNvGraphicFramePr>
          <p:nvPr/>
        </p:nvGraphicFramePr>
        <p:xfrm>
          <a:off x="9034530" y="2179872"/>
          <a:ext cx="2592690" cy="365760"/>
        </p:xfrm>
        <a:graphic>
          <a:graphicData uri="http://schemas.openxmlformats.org/drawingml/2006/table">
            <a:tbl>
              <a:tblPr/>
              <a:tblGrid>
                <a:gridCol w="882595">
                  <a:extLst>
                    <a:ext uri="{9D8B030D-6E8A-4147-A177-3AD203B41FA5}">
                      <a16:colId xmlns:a16="http://schemas.microsoft.com/office/drawing/2014/main" val="332031756"/>
                    </a:ext>
                  </a:extLst>
                </a:gridCol>
                <a:gridCol w="1710095">
                  <a:extLst>
                    <a:ext uri="{9D8B030D-6E8A-4147-A177-3AD203B41FA5}">
                      <a16:colId xmlns:a16="http://schemas.microsoft.com/office/drawing/2014/main" val="207954405"/>
                    </a:ext>
                  </a:extLst>
                </a:gridCol>
              </a:tblGrid>
              <a:tr h="294198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17yyr</a:t>
                      </a:r>
                    </a:p>
                  </a:txBody>
                  <a:tcPr>
                    <a:lnL w="12700" cmpd="sng">
                      <a:solidFill>
                        <a:srgbClr val="FF6600"/>
                      </a:solidFill>
                      <a:prstDash val="solid"/>
                    </a:lnL>
                    <a:lnR w="1270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6600"/>
                      </a:solidFill>
                      <a:prstDash val="solid"/>
                    </a:lnT>
                    <a:lnB w="12700" cmpd="sng">
                      <a:solidFill>
                        <a:srgbClr val="FF66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update </a:t>
                      </a:r>
                    </a:p>
                  </a:txBody>
                  <a:tcPr>
                    <a:lnL w="1270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6600"/>
                      </a:solidFill>
                      <a:prstDash val="solid"/>
                    </a:lnT>
                    <a:lnB w="12700" cmpd="sng">
                      <a:solidFill>
                        <a:srgbClr val="FF66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438174"/>
                  </a:ext>
                </a:extLst>
              </a:tr>
            </a:tbl>
          </a:graphicData>
        </a:graphic>
      </p:graphicFrame>
      <p:sp>
        <p:nvSpPr>
          <p:cNvPr id="80" name="Rectangle 79">
            <a:extLst>
              <a:ext uri="{FF2B5EF4-FFF2-40B4-BE49-F238E27FC236}">
                <a16:creationId xmlns:a16="http://schemas.microsoft.com/office/drawing/2014/main" id="{AEEFDB45-888E-4771-ABCB-6BC7D23E5FB2}"/>
              </a:ext>
            </a:extLst>
          </p:cNvPr>
          <p:cNvSpPr/>
          <p:nvPr/>
        </p:nvSpPr>
        <p:spPr>
          <a:xfrm>
            <a:off x="8860910" y="377683"/>
            <a:ext cx="2938168" cy="2321782"/>
          </a:xfrm>
          <a:prstGeom prst="rect">
            <a:avLst/>
          </a:prstGeom>
          <a:noFill/>
          <a:ln w="28575">
            <a:solidFill>
              <a:srgbClr val="FF66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75AC10E2-01E9-4B12-A952-5E8F9830A2FE}"/>
              </a:ext>
            </a:extLst>
          </p:cNvPr>
          <p:cNvSpPr txBox="1"/>
          <p:nvPr/>
        </p:nvSpPr>
        <p:spPr>
          <a:xfrm>
            <a:off x="9327372" y="448922"/>
            <a:ext cx="20052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badi" panose="020B0604020104020204" pitchFamily="34" charset="0"/>
              </a:rPr>
              <a:t>Pending Updates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D2801D6C-50CF-405B-B71C-7AC65CC3B280}"/>
              </a:ext>
            </a:extLst>
          </p:cNvPr>
          <p:cNvCxnSpPr>
            <a:cxnSpLocks/>
          </p:cNvCxnSpPr>
          <p:nvPr/>
        </p:nvCxnSpPr>
        <p:spPr>
          <a:xfrm>
            <a:off x="9034530" y="873479"/>
            <a:ext cx="2592690" cy="0"/>
          </a:xfrm>
          <a:prstGeom prst="line">
            <a:avLst/>
          </a:prstGeom>
          <a:ln w="28575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9B843B2D-FC39-49A1-A44D-475744DEB3B3}"/>
              </a:ext>
            </a:extLst>
          </p:cNvPr>
          <p:cNvGraphicFramePr>
            <a:graphicFrameLocks noGrp="1"/>
          </p:cNvGraphicFramePr>
          <p:nvPr/>
        </p:nvGraphicFramePr>
        <p:xfrm>
          <a:off x="9023261" y="931412"/>
          <a:ext cx="2486024" cy="37084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877961">
                  <a:extLst>
                    <a:ext uri="{9D8B030D-6E8A-4147-A177-3AD203B41FA5}">
                      <a16:colId xmlns:a16="http://schemas.microsoft.com/office/drawing/2014/main" val="1787310592"/>
                    </a:ext>
                  </a:extLst>
                </a:gridCol>
                <a:gridCol w="1608063">
                  <a:extLst>
                    <a:ext uri="{9D8B030D-6E8A-4147-A177-3AD203B41FA5}">
                      <a16:colId xmlns:a16="http://schemas.microsoft.com/office/drawing/2014/main" val="18063869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b="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from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content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6373703"/>
                  </a:ext>
                </a:extLst>
              </a:tr>
            </a:tbl>
          </a:graphicData>
        </a:graphic>
      </p:graphicFrame>
      <p:grpSp>
        <p:nvGrpSpPr>
          <p:cNvPr id="50" name="Group 49">
            <a:extLst>
              <a:ext uri="{FF2B5EF4-FFF2-40B4-BE49-F238E27FC236}">
                <a16:creationId xmlns:a16="http://schemas.microsoft.com/office/drawing/2014/main" id="{31FE5877-27E7-4FDE-A7BF-506D82A6E4CB}"/>
              </a:ext>
            </a:extLst>
          </p:cNvPr>
          <p:cNvGrpSpPr/>
          <p:nvPr/>
        </p:nvGrpSpPr>
        <p:grpSpPr>
          <a:xfrm>
            <a:off x="2667293" y="5343230"/>
            <a:ext cx="1086785" cy="973792"/>
            <a:chOff x="294807" y="5350657"/>
            <a:chExt cx="1086785" cy="973792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CCF13D9D-DD1D-4CF0-A4DD-03BF5BF70CB3}"/>
                </a:ext>
              </a:extLst>
            </p:cNvPr>
            <p:cNvSpPr txBox="1"/>
            <p:nvPr/>
          </p:nvSpPr>
          <p:spPr>
            <a:xfrm>
              <a:off x="294807" y="5924339"/>
              <a:ext cx="108678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Abadi" panose="020B0604020104020204" pitchFamily="34" charset="0"/>
                </a:rPr>
                <a:t>xm835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pic>
          <p:nvPicPr>
            <p:cNvPr id="57" name="Graphic 56" descr="User outline">
              <a:extLst>
                <a:ext uri="{FF2B5EF4-FFF2-40B4-BE49-F238E27FC236}">
                  <a16:creationId xmlns:a16="http://schemas.microsoft.com/office/drawing/2014/main" id="{360D9B0B-0CE9-4D51-BF5F-317DE0A76A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95430" y="5350657"/>
              <a:ext cx="697706" cy="697706"/>
            </a:xfrm>
            <a:prstGeom prst="rect">
              <a:avLst/>
            </a:prstGeom>
          </p:spPr>
        </p:pic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A9E02C2E-9357-4900-836B-3B9DB959A661}"/>
              </a:ext>
            </a:extLst>
          </p:cNvPr>
          <p:cNvGrpSpPr/>
          <p:nvPr/>
        </p:nvGrpSpPr>
        <p:grpSpPr>
          <a:xfrm>
            <a:off x="3769935" y="5343230"/>
            <a:ext cx="1086785" cy="973792"/>
            <a:chOff x="294807" y="5350657"/>
            <a:chExt cx="1086785" cy="973792"/>
          </a:xfrm>
        </p:grpSpPr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D2DF52A4-3489-46D8-BEED-C69D0BEF7F38}"/>
                </a:ext>
              </a:extLst>
            </p:cNvPr>
            <p:cNvSpPr txBox="1"/>
            <p:nvPr/>
          </p:nvSpPr>
          <p:spPr>
            <a:xfrm>
              <a:off x="294807" y="5924339"/>
              <a:ext cx="108678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Abadi" panose="020B0604020104020204" pitchFamily="34" charset="0"/>
                </a:rPr>
                <a:t>5_rs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pic>
          <p:nvPicPr>
            <p:cNvPr id="68" name="Graphic 67" descr="User outline">
              <a:extLst>
                <a:ext uri="{FF2B5EF4-FFF2-40B4-BE49-F238E27FC236}">
                  <a16:creationId xmlns:a16="http://schemas.microsoft.com/office/drawing/2014/main" id="{7C2E2C9B-FE4B-4961-97FB-53BAC0BF8E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95430" y="5350657"/>
              <a:ext cx="697706" cy="697706"/>
            </a:xfrm>
            <a:prstGeom prst="rect">
              <a:avLst/>
            </a:prstGeom>
          </p:spPr>
        </p:pic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CB658508-4052-4697-A315-5480E64E1486}"/>
              </a:ext>
            </a:extLst>
          </p:cNvPr>
          <p:cNvGrpSpPr/>
          <p:nvPr/>
        </p:nvGrpSpPr>
        <p:grpSpPr>
          <a:xfrm>
            <a:off x="4948054" y="5343230"/>
            <a:ext cx="1086785" cy="973792"/>
            <a:chOff x="294807" y="5350657"/>
            <a:chExt cx="1086785" cy="973792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D619E25B-4015-4CC8-9B55-876FE85F6966}"/>
                </a:ext>
              </a:extLst>
            </p:cNvPr>
            <p:cNvSpPr txBox="1"/>
            <p:nvPr/>
          </p:nvSpPr>
          <p:spPr>
            <a:xfrm>
              <a:off x="294807" y="5924339"/>
              <a:ext cx="108678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Abadi" panose="020B0604020104020204" pitchFamily="34" charset="0"/>
                </a:rPr>
                <a:t>fox00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pic>
          <p:nvPicPr>
            <p:cNvPr id="74" name="Graphic 73" descr="User outline">
              <a:extLst>
                <a:ext uri="{FF2B5EF4-FFF2-40B4-BE49-F238E27FC236}">
                  <a16:creationId xmlns:a16="http://schemas.microsoft.com/office/drawing/2014/main" id="{759554E5-6006-4D42-9FFA-C40D2A60731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95430" y="5350657"/>
              <a:ext cx="697706" cy="697706"/>
            </a:xfrm>
            <a:prstGeom prst="rect">
              <a:avLst/>
            </a:prstGeom>
          </p:spPr>
        </p:pic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5210A549-4CA8-4174-8964-4529F3165A78}"/>
              </a:ext>
            </a:extLst>
          </p:cNvPr>
          <p:cNvGrpSpPr/>
          <p:nvPr/>
        </p:nvGrpSpPr>
        <p:grpSpPr>
          <a:xfrm>
            <a:off x="6047006" y="5335803"/>
            <a:ext cx="1086785" cy="973792"/>
            <a:chOff x="294807" y="5350657"/>
            <a:chExt cx="1086785" cy="973792"/>
          </a:xfrm>
        </p:grpSpPr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E63E34C9-E9E6-4D55-88B6-4D2536EE16FF}"/>
                </a:ext>
              </a:extLst>
            </p:cNvPr>
            <p:cNvSpPr txBox="1"/>
            <p:nvPr/>
          </p:nvSpPr>
          <p:spPr>
            <a:xfrm>
              <a:off x="294807" y="5924339"/>
              <a:ext cx="108678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Abadi" panose="020B0604020104020204" pitchFamily="34" charset="0"/>
                </a:rPr>
                <a:t>gov89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pic>
          <p:nvPicPr>
            <p:cNvPr id="77" name="Graphic 76" descr="User outline">
              <a:extLst>
                <a:ext uri="{FF2B5EF4-FFF2-40B4-BE49-F238E27FC236}">
                  <a16:creationId xmlns:a16="http://schemas.microsoft.com/office/drawing/2014/main" id="{943DCEC9-4B67-4A8B-A6CA-6F2BF00D20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95430" y="5350657"/>
              <a:ext cx="697706" cy="697706"/>
            </a:xfrm>
            <a:prstGeom prst="rect">
              <a:avLst/>
            </a:prstGeom>
          </p:spPr>
        </p:pic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DA011BA6-05B0-41CF-94DC-EEEFBD85660D}"/>
              </a:ext>
            </a:extLst>
          </p:cNvPr>
          <p:cNvGrpSpPr/>
          <p:nvPr/>
        </p:nvGrpSpPr>
        <p:grpSpPr>
          <a:xfrm>
            <a:off x="7145958" y="5360131"/>
            <a:ext cx="1086785" cy="973792"/>
            <a:chOff x="294807" y="5350657"/>
            <a:chExt cx="1086785" cy="973792"/>
          </a:xfrm>
        </p:grpSpPr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6C45870A-9B9F-4E9F-8EF9-4D43269FDD97}"/>
                </a:ext>
              </a:extLst>
            </p:cNvPr>
            <p:cNvSpPr txBox="1"/>
            <p:nvPr/>
          </p:nvSpPr>
          <p:spPr>
            <a:xfrm>
              <a:off x="294807" y="5924339"/>
              <a:ext cx="108678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Abadi" panose="020B0604020104020204" pitchFamily="34" charset="0"/>
                </a:rPr>
                <a:t>112_r9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pic>
          <p:nvPicPr>
            <p:cNvPr id="85" name="Graphic 84" descr="User outline">
              <a:extLst>
                <a:ext uri="{FF2B5EF4-FFF2-40B4-BE49-F238E27FC236}">
                  <a16:creationId xmlns:a16="http://schemas.microsoft.com/office/drawing/2014/main" id="{0AE8A54D-1B59-483C-B2D0-7473D7B37A9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95430" y="5350657"/>
              <a:ext cx="697706" cy="697706"/>
            </a:xfrm>
            <a:prstGeom prst="rect">
              <a:avLst/>
            </a:prstGeom>
          </p:spPr>
        </p:pic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5BF2C162-CE3A-45F6-B8A2-6257EC382573}"/>
              </a:ext>
            </a:extLst>
          </p:cNvPr>
          <p:cNvGrpSpPr/>
          <p:nvPr/>
        </p:nvGrpSpPr>
        <p:grpSpPr>
          <a:xfrm>
            <a:off x="8324077" y="5360131"/>
            <a:ext cx="1086785" cy="973792"/>
            <a:chOff x="294807" y="5350657"/>
            <a:chExt cx="1086785" cy="973792"/>
          </a:xfrm>
        </p:grpSpPr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7BE4FC9D-CCF4-434A-B375-AC746A38EF75}"/>
                </a:ext>
              </a:extLst>
            </p:cNvPr>
            <p:cNvSpPr txBox="1"/>
            <p:nvPr/>
          </p:nvSpPr>
          <p:spPr>
            <a:xfrm>
              <a:off x="294807" y="5924339"/>
              <a:ext cx="108678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Abadi" panose="020B0604020104020204" pitchFamily="34" charset="0"/>
                </a:rPr>
                <a:t>17yyr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pic>
          <p:nvPicPr>
            <p:cNvPr id="88" name="Graphic 87" descr="User outline">
              <a:extLst>
                <a:ext uri="{FF2B5EF4-FFF2-40B4-BE49-F238E27FC236}">
                  <a16:creationId xmlns:a16="http://schemas.microsoft.com/office/drawing/2014/main" id="{1D5CFD33-C305-4E94-BE07-ED59A07126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95430" y="5350657"/>
              <a:ext cx="697706" cy="697706"/>
            </a:xfrm>
            <a:prstGeom prst="rect">
              <a:avLst/>
            </a:prstGeom>
          </p:spPr>
        </p:pic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A2BC95B9-2F3F-4543-B56B-6FF99DD209DD}"/>
              </a:ext>
            </a:extLst>
          </p:cNvPr>
          <p:cNvGrpSpPr/>
          <p:nvPr/>
        </p:nvGrpSpPr>
        <p:grpSpPr>
          <a:xfrm>
            <a:off x="10525671" y="5352704"/>
            <a:ext cx="1086785" cy="973792"/>
            <a:chOff x="294807" y="5350657"/>
            <a:chExt cx="1086785" cy="973792"/>
          </a:xfrm>
        </p:grpSpPr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7DD38F3D-B115-469A-94D7-E5D2FC7D81D6}"/>
                </a:ext>
              </a:extLst>
            </p:cNvPr>
            <p:cNvSpPr txBox="1"/>
            <p:nvPr/>
          </p:nvSpPr>
          <p:spPr>
            <a:xfrm>
              <a:off x="294807" y="5924339"/>
              <a:ext cx="108678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 err="1">
                  <a:solidFill>
                    <a:schemeClr val="bg1"/>
                  </a:solidFill>
                  <a:latin typeface="Abadi" panose="020B0604020104020204" pitchFamily="34" charset="0"/>
                </a:rPr>
                <a:t>chstxy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pic>
          <p:nvPicPr>
            <p:cNvPr id="94" name="Graphic 93" descr="User outline">
              <a:extLst>
                <a:ext uri="{FF2B5EF4-FFF2-40B4-BE49-F238E27FC236}">
                  <a16:creationId xmlns:a16="http://schemas.microsoft.com/office/drawing/2014/main" id="{112A2B85-8A81-462C-9A29-24FAEA4519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95430" y="5350657"/>
              <a:ext cx="697706" cy="697706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13423DDE-64CB-4F83-9D36-03294526C1A7}"/>
              </a:ext>
            </a:extLst>
          </p:cNvPr>
          <p:cNvGrpSpPr/>
          <p:nvPr/>
        </p:nvGrpSpPr>
        <p:grpSpPr>
          <a:xfrm>
            <a:off x="9423029" y="5060767"/>
            <a:ext cx="1086785" cy="1265729"/>
            <a:chOff x="9423029" y="5060767"/>
            <a:chExt cx="1086785" cy="1265729"/>
          </a:xfrm>
        </p:grpSpPr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CC65FC95-E1A1-4CCD-9DF1-20BA4EFCA2D8}"/>
                </a:ext>
              </a:extLst>
            </p:cNvPr>
            <p:cNvGrpSpPr/>
            <p:nvPr/>
          </p:nvGrpSpPr>
          <p:grpSpPr>
            <a:xfrm>
              <a:off x="9423029" y="5352704"/>
              <a:ext cx="1086785" cy="973792"/>
              <a:chOff x="294807" y="5350657"/>
              <a:chExt cx="1086785" cy="973792"/>
            </a:xfrm>
          </p:grpSpPr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29B31493-B9F5-48C4-8727-3CC701BE2EF4}"/>
                  </a:ext>
                </a:extLst>
              </p:cNvPr>
              <p:cNvSpPr txBox="1"/>
              <p:nvPr/>
            </p:nvSpPr>
            <p:spPr>
              <a:xfrm>
                <a:off x="294807" y="5924339"/>
                <a:ext cx="1086785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 dirty="0" err="1">
                    <a:solidFill>
                      <a:schemeClr val="bg1"/>
                    </a:solidFill>
                    <a:latin typeface="Abadi" panose="020B0604020104020204" pitchFamily="34" charset="0"/>
                  </a:rPr>
                  <a:t>ojs_t</a:t>
                </a:r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pic>
            <p:nvPicPr>
              <p:cNvPr id="91" name="Graphic 90" descr="User outline">
                <a:extLst>
                  <a:ext uri="{FF2B5EF4-FFF2-40B4-BE49-F238E27FC236}">
                    <a16:creationId xmlns:a16="http://schemas.microsoft.com/office/drawing/2014/main" id="{D0E8A041-79E6-40F1-9E23-D1B3C325CC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495430" y="5350657"/>
                <a:ext cx="697706" cy="697706"/>
              </a:xfrm>
              <a:prstGeom prst="rect">
                <a:avLst/>
              </a:prstGeom>
            </p:spPr>
          </p:pic>
        </p:grpSp>
        <p:pic>
          <p:nvPicPr>
            <p:cNvPr id="7" name="Graphic 6" descr="Crown with solid fill">
              <a:extLst>
                <a:ext uri="{FF2B5EF4-FFF2-40B4-BE49-F238E27FC236}">
                  <a16:creationId xmlns:a16="http://schemas.microsoft.com/office/drawing/2014/main" id="{AEDFB985-A45E-48DB-A459-13BC2D3955A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774381" y="5060767"/>
              <a:ext cx="400110" cy="4001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339031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C2723-1A9A-4F0C-9EBA-A414EA578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70744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badi" panose="020B0604020104020204" pitchFamily="34" charset="0"/>
              </a:rPr>
              <a:t>Life Cycle on Blockchain</a:t>
            </a:r>
          </a:p>
        </p:txBody>
      </p:sp>
      <p:pic>
        <p:nvPicPr>
          <p:cNvPr id="53" name="Graphic 52" descr="Earth globe: Americas with solid fill">
            <a:extLst>
              <a:ext uri="{FF2B5EF4-FFF2-40B4-BE49-F238E27FC236}">
                <a16:creationId xmlns:a16="http://schemas.microsoft.com/office/drawing/2014/main" id="{A07646CC-6E50-4834-8D26-B14687620E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31290" y="1235870"/>
            <a:ext cx="3912997" cy="3912997"/>
          </a:xfrm>
          <a:prstGeom prst="rect">
            <a:avLst/>
          </a:prstGeom>
        </p:spPr>
      </p:pic>
      <p:sp>
        <p:nvSpPr>
          <p:cNvPr id="99" name="Rectangle 98">
            <a:extLst>
              <a:ext uri="{FF2B5EF4-FFF2-40B4-BE49-F238E27FC236}">
                <a16:creationId xmlns:a16="http://schemas.microsoft.com/office/drawing/2014/main" id="{3D18C7E5-D576-4EFD-9278-2DC61DF9F433}"/>
              </a:ext>
            </a:extLst>
          </p:cNvPr>
          <p:cNvSpPr/>
          <p:nvPr/>
        </p:nvSpPr>
        <p:spPr>
          <a:xfrm>
            <a:off x="970954" y="2437269"/>
            <a:ext cx="1898728" cy="1357491"/>
          </a:xfrm>
          <a:prstGeom prst="rect">
            <a:avLst/>
          </a:prstGeom>
          <a:noFill/>
          <a:ln w="28575">
            <a:solidFill>
              <a:srgbClr val="00FF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Abadi" panose="020B0604020104020204" pitchFamily="34" charset="0"/>
            </a:endParaRPr>
          </a:p>
          <a:p>
            <a:pPr algn="ctr"/>
            <a:r>
              <a:rPr lang="en-US" dirty="0">
                <a:solidFill>
                  <a:schemeClr val="bg1"/>
                </a:solidFill>
                <a:latin typeface="Abadi" panose="020B0604020104020204" pitchFamily="34" charset="0"/>
              </a:rPr>
              <a:t>Initial State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3F2AFE2A-2BFE-4EE7-9739-351F48FE5766}"/>
              </a:ext>
            </a:extLst>
          </p:cNvPr>
          <p:cNvSpPr txBox="1"/>
          <p:nvPr/>
        </p:nvSpPr>
        <p:spPr>
          <a:xfrm>
            <a:off x="1296027" y="2441875"/>
            <a:ext cx="13590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badi" panose="020B0604020104020204" pitchFamily="34" charset="0"/>
              </a:rPr>
              <a:t>Block #1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2440686F-BA7F-4E5F-9168-15A38B83ED61}"/>
              </a:ext>
            </a:extLst>
          </p:cNvPr>
          <p:cNvCxnSpPr>
            <a:cxnSpLocks/>
          </p:cNvCxnSpPr>
          <p:nvPr/>
        </p:nvCxnSpPr>
        <p:spPr>
          <a:xfrm>
            <a:off x="1052361" y="2824400"/>
            <a:ext cx="1722644" cy="0"/>
          </a:xfrm>
          <a:prstGeom prst="line">
            <a:avLst/>
          </a:prstGeom>
          <a:ln w="28575">
            <a:solidFill>
              <a:srgbClr val="00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26C095C3-FD0D-4DD4-96CF-D0A4ACF2E1A3}"/>
              </a:ext>
            </a:extLst>
          </p:cNvPr>
          <p:cNvSpPr txBox="1"/>
          <p:nvPr/>
        </p:nvSpPr>
        <p:spPr>
          <a:xfrm>
            <a:off x="838199" y="1320939"/>
            <a:ext cx="754247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Abadi" panose="020B0604020104020204" pitchFamily="34" charset="0"/>
              </a:rPr>
              <a:t>3. Leader </a:t>
            </a:r>
            <a:r>
              <a:rPr lang="en-US" sz="2000" dirty="0">
                <a:solidFill>
                  <a:srgbClr val="00FF99"/>
                </a:solidFill>
                <a:latin typeface="Abadi" panose="020B0604020104020204" pitchFamily="34" charset="0"/>
              </a:rPr>
              <a:t>verifies </a:t>
            </a:r>
            <a:r>
              <a:rPr lang="en-US" sz="2000" dirty="0">
                <a:solidFill>
                  <a:schemeClr val="bg1"/>
                </a:solidFill>
                <a:latin typeface="Abadi" panose="020B0604020104020204" pitchFamily="34" charset="0"/>
              </a:rPr>
              <a:t>all pending updates.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5B7A9C7C-28AE-4418-9F7C-4F2DCAB5370F}"/>
              </a:ext>
            </a:extLst>
          </p:cNvPr>
          <p:cNvGraphicFramePr>
            <a:graphicFrameLocks noGrp="1"/>
          </p:cNvGraphicFramePr>
          <p:nvPr/>
        </p:nvGraphicFramePr>
        <p:xfrm>
          <a:off x="9034530" y="1352544"/>
          <a:ext cx="2592690" cy="365760"/>
        </p:xfrm>
        <a:graphic>
          <a:graphicData uri="http://schemas.openxmlformats.org/drawingml/2006/table">
            <a:tbl>
              <a:tblPr/>
              <a:tblGrid>
                <a:gridCol w="882595">
                  <a:extLst>
                    <a:ext uri="{9D8B030D-6E8A-4147-A177-3AD203B41FA5}">
                      <a16:colId xmlns:a16="http://schemas.microsoft.com/office/drawing/2014/main" val="332031756"/>
                    </a:ext>
                  </a:extLst>
                </a:gridCol>
                <a:gridCol w="1710095">
                  <a:extLst>
                    <a:ext uri="{9D8B030D-6E8A-4147-A177-3AD203B41FA5}">
                      <a16:colId xmlns:a16="http://schemas.microsoft.com/office/drawing/2014/main" val="207954405"/>
                    </a:ext>
                  </a:extLst>
                </a:gridCol>
              </a:tblGrid>
              <a:tr h="294198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xm835</a:t>
                      </a:r>
                    </a:p>
                  </a:txBody>
                  <a:tcPr>
                    <a:lnL w="12700" cmpd="sng">
                      <a:solidFill>
                        <a:srgbClr val="FF6600"/>
                      </a:solidFill>
                      <a:prstDash val="solid"/>
                    </a:lnL>
                    <a:lnR w="1270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6600"/>
                      </a:solidFill>
                      <a:prstDash val="solid"/>
                    </a:lnT>
                    <a:lnB w="12700" cmpd="sng">
                      <a:solidFill>
                        <a:srgbClr val="FF66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update </a:t>
                      </a:r>
                    </a:p>
                  </a:txBody>
                  <a:tcPr>
                    <a:lnL w="1270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6600"/>
                      </a:solidFill>
                      <a:prstDash val="solid"/>
                    </a:lnT>
                    <a:lnB w="12700" cmpd="sng">
                      <a:solidFill>
                        <a:srgbClr val="FF66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438174"/>
                  </a:ext>
                </a:extLst>
              </a:tr>
            </a:tbl>
          </a:graphicData>
        </a:graphic>
      </p:graphicFrame>
      <p:graphicFrame>
        <p:nvGraphicFramePr>
          <p:cNvPr id="78" name="Table 77">
            <a:extLst>
              <a:ext uri="{FF2B5EF4-FFF2-40B4-BE49-F238E27FC236}">
                <a16:creationId xmlns:a16="http://schemas.microsoft.com/office/drawing/2014/main" id="{0597DEB0-A6AE-4D80-B57A-2D428D19B1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8918366"/>
              </p:ext>
            </p:extLst>
          </p:nvPr>
        </p:nvGraphicFramePr>
        <p:xfrm>
          <a:off x="9043166" y="1765614"/>
          <a:ext cx="2592690" cy="365760"/>
        </p:xfrm>
        <a:graphic>
          <a:graphicData uri="http://schemas.openxmlformats.org/drawingml/2006/table">
            <a:tbl>
              <a:tblPr/>
              <a:tblGrid>
                <a:gridCol w="882595">
                  <a:extLst>
                    <a:ext uri="{9D8B030D-6E8A-4147-A177-3AD203B41FA5}">
                      <a16:colId xmlns:a16="http://schemas.microsoft.com/office/drawing/2014/main" val="332031756"/>
                    </a:ext>
                  </a:extLst>
                </a:gridCol>
                <a:gridCol w="1710095">
                  <a:extLst>
                    <a:ext uri="{9D8B030D-6E8A-4147-A177-3AD203B41FA5}">
                      <a16:colId xmlns:a16="http://schemas.microsoft.com/office/drawing/2014/main" val="207954405"/>
                    </a:ext>
                  </a:extLst>
                </a:gridCol>
              </a:tblGrid>
              <a:tr h="294198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gov89</a:t>
                      </a:r>
                    </a:p>
                  </a:txBody>
                  <a:tcPr>
                    <a:lnL w="12700" cmpd="sng">
                      <a:solidFill>
                        <a:srgbClr val="FF6600"/>
                      </a:solidFill>
                      <a:prstDash val="solid"/>
                    </a:lnL>
                    <a:lnR w="1270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6600"/>
                      </a:solidFill>
                      <a:prstDash val="solid"/>
                    </a:lnT>
                    <a:lnB w="12700" cmpd="sng">
                      <a:solidFill>
                        <a:srgbClr val="FF66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update </a:t>
                      </a:r>
                    </a:p>
                  </a:txBody>
                  <a:tcPr>
                    <a:lnL w="1270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6600"/>
                      </a:solidFill>
                      <a:prstDash val="solid"/>
                    </a:lnT>
                    <a:lnB w="12700" cmpd="sng">
                      <a:solidFill>
                        <a:srgbClr val="FF66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438174"/>
                  </a:ext>
                </a:extLst>
              </a:tr>
            </a:tbl>
          </a:graphicData>
        </a:graphic>
      </p:graphicFrame>
      <p:graphicFrame>
        <p:nvGraphicFramePr>
          <p:cNvPr id="79" name="Table 78">
            <a:extLst>
              <a:ext uri="{FF2B5EF4-FFF2-40B4-BE49-F238E27FC236}">
                <a16:creationId xmlns:a16="http://schemas.microsoft.com/office/drawing/2014/main" id="{0BB18F33-2A8D-437E-BAF5-5F569E1DDEAB}"/>
              </a:ext>
            </a:extLst>
          </p:cNvPr>
          <p:cNvGraphicFramePr>
            <a:graphicFrameLocks noGrp="1"/>
          </p:cNvGraphicFramePr>
          <p:nvPr/>
        </p:nvGraphicFramePr>
        <p:xfrm>
          <a:off x="9034530" y="2179872"/>
          <a:ext cx="2592690" cy="365760"/>
        </p:xfrm>
        <a:graphic>
          <a:graphicData uri="http://schemas.openxmlformats.org/drawingml/2006/table">
            <a:tbl>
              <a:tblPr/>
              <a:tblGrid>
                <a:gridCol w="882595">
                  <a:extLst>
                    <a:ext uri="{9D8B030D-6E8A-4147-A177-3AD203B41FA5}">
                      <a16:colId xmlns:a16="http://schemas.microsoft.com/office/drawing/2014/main" val="332031756"/>
                    </a:ext>
                  </a:extLst>
                </a:gridCol>
                <a:gridCol w="1710095">
                  <a:extLst>
                    <a:ext uri="{9D8B030D-6E8A-4147-A177-3AD203B41FA5}">
                      <a16:colId xmlns:a16="http://schemas.microsoft.com/office/drawing/2014/main" val="207954405"/>
                    </a:ext>
                  </a:extLst>
                </a:gridCol>
              </a:tblGrid>
              <a:tr h="294198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17yyr</a:t>
                      </a:r>
                    </a:p>
                  </a:txBody>
                  <a:tcPr>
                    <a:lnL w="12700" cmpd="sng">
                      <a:solidFill>
                        <a:srgbClr val="FF6600"/>
                      </a:solidFill>
                      <a:prstDash val="solid"/>
                    </a:lnL>
                    <a:lnR w="1270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6600"/>
                      </a:solidFill>
                      <a:prstDash val="solid"/>
                    </a:lnT>
                    <a:lnB w="12700" cmpd="sng">
                      <a:solidFill>
                        <a:srgbClr val="FF66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update </a:t>
                      </a:r>
                    </a:p>
                  </a:txBody>
                  <a:tcPr>
                    <a:lnL w="1270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6600"/>
                      </a:solidFill>
                      <a:prstDash val="solid"/>
                    </a:lnT>
                    <a:lnB w="12700" cmpd="sng">
                      <a:solidFill>
                        <a:srgbClr val="FF66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438174"/>
                  </a:ext>
                </a:extLst>
              </a:tr>
            </a:tbl>
          </a:graphicData>
        </a:graphic>
      </p:graphicFrame>
      <p:sp>
        <p:nvSpPr>
          <p:cNvPr id="80" name="Rectangle 79">
            <a:extLst>
              <a:ext uri="{FF2B5EF4-FFF2-40B4-BE49-F238E27FC236}">
                <a16:creationId xmlns:a16="http://schemas.microsoft.com/office/drawing/2014/main" id="{AEEFDB45-888E-4771-ABCB-6BC7D23E5FB2}"/>
              </a:ext>
            </a:extLst>
          </p:cNvPr>
          <p:cNvSpPr/>
          <p:nvPr/>
        </p:nvSpPr>
        <p:spPr>
          <a:xfrm>
            <a:off x="8860910" y="377683"/>
            <a:ext cx="2938168" cy="2321782"/>
          </a:xfrm>
          <a:prstGeom prst="rect">
            <a:avLst/>
          </a:prstGeom>
          <a:noFill/>
          <a:ln w="28575">
            <a:solidFill>
              <a:srgbClr val="FF66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75AC10E2-01E9-4B12-A952-5E8F9830A2FE}"/>
              </a:ext>
            </a:extLst>
          </p:cNvPr>
          <p:cNvSpPr txBox="1"/>
          <p:nvPr/>
        </p:nvSpPr>
        <p:spPr>
          <a:xfrm>
            <a:off x="9327372" y="448922"/>
            <a:ext cx="20052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badi" panose="020B0604020104020204" pitchFamily="34" charset="0"/>
              </a:rPr>
              <a:t>Pending Updates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D2801D6C-50CF-405B-B71C-7AC65CC3B280}"/>
              </a:ext>
            </a:extLst>
          </p:cNvPr>
          <p:cNvCxnSpPr>
            <a:cxnSpLocks/>
          </p:cNvCxnSpPr>
          <p:nvPr/>
        </p:nvCxnSpPr>
        <p:spPr>
          <a:xfrm>
            <a:off x="9034530" y="873479"/>
            <a:ext cx="2592690" cy="0"/>
          </a:xfrm>
          <a:prstGeom prst="line">
            <a:avLst/>
          </a:prstGeom>
          <a:ln w="28575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9B843B2D-FC39-49A1-A44D-475744DEB3B3}"/>
              </a:ext>
            </a:extLst>
          </p:cNvPr>
          <p:cNvGraphicFramePr>
            <a:graphicFrameLocks noGrp="1"/>
          </p:cNvGraphicFramePr>
          <p:nvPr/>
        </p:nvGraphicFramePr>
        <p:xfrm>
          <a:off x="9023261" y="931412"/>
          <a:ext cx="2486024" cy="37084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877961">
                  <a:extLst>
                    <a:ext uri="{9D8B030D-6E8A-4147-A177-3AD203B41FA5}">
                      <a16:colId xmlns:a16="http://schemas.microsoft.com/office/drawing/2014/main" val="1787310592"/>
                    </a:ext>
                  </a:extLst>
                </a:gridCol>
                <a:gridCol w="1608063">
                  <a:extLst>
                    <a:ext uri="{9D8B030D-6E8A-4147-A177-3AD203B41FA5}">
                      <a16:colId xmlns:a16="http://schemas.microsoft.com/office/drawing/2014/main" val="18063869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b="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from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content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6373703"/>
                  </a:ext>
                </a:extLst>
              </a:tr>
            </a:tbl>
          </a:graphicData>
        </a:graphic>
      </p:graphicFrame>
      <p:grpSp>
        <p:nvGrpSpPr>
          <p:cNvPr id="50" name="Group 49">
            <a:extLst>
              <a:ext uri="{FF2B5EF4-FFF2-40B4-BE49-F238E27FC236}">
                <a16:creationId xmlns:a16="http://schemas.microsoft.com/office/drawing/2014/main" id="{E17B1726-487B-4EF1-9C44-F0DE59053F94}"/>
              </a:ext>
            </a:extLst>
          </p:cNvPr>
          <p:cNvGrpSpPr/>
          <p:nvPr/>
        </p:nvGrpSpPr>
        <p:grpSpPr>
          <a:xfrm>
            <a:off x="1568341" y="5350657"/>
            <a:ext cx="1086785" cy="973792"/>
            <a:chOff x="294807" y="5350657"/>
            <a:chExt cx="1086785" cy="973792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F5BA67FC-AF4F-4FBE-80E5-BDC43D093542}"/>
                </a:ext>
              </a:extLst>
            </p:cNvPr>
            <p:cNvSpPr txBox="1"/>
            <p:nvPr/>
          </p:nvSpPr>
          <p:spPr>
            <a:xfrm>
              <a:off x="294807" y="5924339"/>
              <a:ext cx="108678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Abadi" panose="020B0604020104020204" pitchFamily="34" charset="0"/>
                </a:rPr>
                <a:t>nyc97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pic>
          <p:nvPicPr>
            <p:cNvPr id="57" name="Graphic 56" descr="User outline">
              <a:extLst>
                <a:ext uri="{FF2B5EF4-FFF2-40B4-BE49-F238E27FC236}">
                  <a16:creationId xmlns:a16="http://schemas.microsoft.com/office/drawing/2014/main" id="{0E361DAA-54C9-4984-B450-8CECBFAE07A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95430" y="5350657"/>
              <a:ext cx="697706" cy="697706"/>
            </a:xfrm>
            <a:prstGeom prst="rect">
              <a:avLst/>
            </a:prstGeom>
          </p:spPr>
        </p:pic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58C715E4-B7E5-4D42-9152-4310BCD48D00}"/>
              </a:ext>
            </a:extLst>
          </p:cNvPr>
          <p:cNvGrpSpPr/>
          <p:nvPr/>
        </p:nvGrpSpPr>
        <p:grpSpPr>
          <a:xfrm>
            <a:off x="390222" y="5350657"/>
            <a:ext cx="1086785" cy="973792"/>
            <a:chOff x="294807" y="5350657"/>
            <a:chExt cx="1086785" cy="973792"/>
          </a:xfrm>
        </p:grpSpPr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59280D1F-CE4E-4056-8099-0B5E7A55ECB9}"/>
                </a:ext>
              </a:extLst>
            </p:cNvPr>
            <p:cNvSpPr txBox="1"/>
            <p:nvPr/>
          </p:nvSpPr>
          <p:spPr>
            <a:xfrm>
              <a:off x="294807" y="5924339"/>
              <a:ext cx="108678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 err="1">
                  <a:solidFill>
                    <a:schemeClr val="bg1"/>
                  </a:solidFill>
                  <a:latin typeface="Abadi" panose="020B0604020104020204" pitchFamily="34" charset="0"/>
                </a:rPr>
                <a:t>satoshi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pic>
          <p:nvPicPr>
            <p:cNvPr id="68" name="Graphic 67" descr="User outline">
              <a:extLst>
                <a:ext uri="{FF2B5EF4-FFF2-40B4-BE49-F238E27FC236}">
                  <a16:creationId xmlns:a16="http://schemas.microsoft.com/office/drawing/2014/main" id="{A08BE5BA-7833-46FF-8BDE-E216910972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95430" y="5350657"/>
              <a:ext cx="697706" cy="697706"/>
            </a:xfrm>
            <a:prstGeom prst="rect">
              <a:avLst/>
            </a:prstGeom>
          </p:spPr>
        </p:pic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D6AFFE7D-59AC-47D8-873C-4E6E7BFCEC1C}"/>
              </a:ext>
            </a:extLst>
          </p:cNvPr>
          <p:cNvGrpSpPr/>
          <p:nvPr/>
        </p:nvGrpSpPr>
        <p:grpSpPr>
          <a:xfrm>
            <a:off x="2667293" y="5343230"/>
            <a:ext cx="1086785" cy="973792"/>
            <a:chOff x="294807" y="5350657"/>
            <a:chExt cx="1086785" cy="973792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FD4A4F9F-A457-4252-8C17-F9D5912ECE44}"/>
                </a:ext>
              </a:extLst>
            </p:cNvPr>
            <p:cNvSpPr txBox="1"/>
            <p:nvPr/>
          </p:nvSpPr>
          <p:spPr>
            <a:xfrm>
              <a:off x="294807" y="5924339"/>
              <a:ext cx="108678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Abadi" panose="020B0604020104020204" pitchFamily="34" charset="0"/>
                </a:rPr>
                <a:t>xm835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pic>
          <p:nvPicPr>
            <p:cNvPr id="74" name="Graphic 73" descr="User outline">
              <a:extLst>
                <a:ext uri="{FF2B5EF4-FFF2-40B4-BE49-F238E27FC236}">
                  <a16:creationId xmlns:a16="http://schemas.microsoft.com/office/drawing/2014/main" id="{A0F1DBC1-75D0-4CEB-862B-517035536CE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95430" y="5350657"/>
              <a:ext cx="697706" cy="697706"/>
            </a:xfrm>
            <a:prstGeom prst="rect">
              <a:avLst/>
            </a:prstGeom>
          </p:spPr>
        </p:pic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8C37A325-F8F0-484B-9EC7-341CAC9FD651}"/>
              </a:ext>
            </a:extLst>
          </p:cNvPr>
          <p:cNvGrpSpPr/>
          <p:nvPr/>
        </p:nvGrpSpPr>
        <p:grpSpPr>
          <a:xfrm>
            <a:off x="3769935" y="5343230"/>
            <a:ext cx="1086785" cy="973792"/>
            <a:chOff x="294807" y="5350657"/>
            <a:chExt cx="1086785" cy="973792"/>
          </a:xfrm>
        </p:grpSpPr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D69C0A25-F417-4EAD-967E-3E438A3714E3}"/>
                </a:ext>
              </a:extLst>
            </p:cNvPr>
            <p:cNvSpPr txBox="1"/>
            <p:nvPr/>
          </p:nvSpPr>
          <p:spPr>
            <a:xfrm>
              <a:off x="294807" y="5924339"/>
              <a:ext cx="108678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Abadi" panose="020B0604020104020204" pitchFamily="34" charset="0"/>
                </a:rPr>
                <a:t>5_rs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pic>
          <p:nvPicPr>
            <p:cNvPr id="77" name="Graphic 76" descr="User outline">
              <a:extLst>
                <a:ext uri="{FF2B5EF4-FFF2-40B4-BE49-F238E27FC236}">
                  <a16:creationId xmlns:a16="http://schemas.microsoft.com/office/drawing/2014/main" id="{20209239-68FC-46FE-9A1E-FFCAA3ABFAB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95430" y="5350657"/>
              <a:ext cx="697706" cy="697706"/>
            </a:xfrm>
            <a:prstGeom prst="rect">
              <a:avLst/>
            </a:prstGeom>
          </p:spPr>
        </p:pic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4C1E62A5-02EA-4CAA-843A-190EF18BACD8}"/>
              </a:ext>
            </a:extLst>
          </p:cNvPr>
          <p:cNvGrpSpPr/>
          <p:nvPr/>
        </p:nvGrpSpPr>
        <p:grpSpPr>
          <a:xfrm>
            <a:off x="4948054" y="5343230"/>
            <a:ext cx="1086785" cy="973792"/>
            <a:chOff x="294807" y="5350657"/>
            <a:chExt cx="1086785" cy="973792"/>
          </a:xfrm>
        </p:grpSpPr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DE62AB34-874F-47F8-877D-61AD75F2942E}"/>
                </a:ext>
              </a:extLst>
            </p:cNvPr>
            <p:cNvSpPr txBox="1"/>
            <p:nvPr/>
          </p:nvSpPr>
          <p:spPr>
            <a:xfrm>
              <a:off x="294807" y="5924339"/>
              <a:ext cx="108678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Abadi" panose="020B0604020104020204" pitchFamily="34" charset="0"/>
                </a:rPr>
                <a:t>fox00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pic>
          <p:nvPicPr>
            <p:cNvPr id="85" name="Graphic 84" descr="User outline">
              <a:extLst>
                <a:ext uri="{FF2B5EF4-FFF2-40B4-BE49-F238E27FC236}">
                  <a16:creationId xmlns:a16="http://schemas.microsoft.com/office/drawing/2014/main" id="{C36542C0-78F7-45DD-B8F4-FBA367EAA73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95430" y="5350657"/>
              <a:ext cx="697706" cy="697706"/>
            </a:xfrm>
            <a:prstGeom prst="rect">
              <a:avLst/>
            </a:prstGeom>
          </p:spPr>
        </p:pic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4B018081-D957-4C58-869D-E13BD130F735}"/>
              </a:ext>
            </a:extLst>
          </p:cNvPr>
          <p:cNvGrpSpPr/>
          <p:nvPr/>
        </p:nvGrpSpPr>
        <p:grpSpPr>
          <a:xfrm>
            <a:off x="6047006" y="5335803"/>
            <a:ext cx="1086785" cy="973792"/>
            <a:chOff x="294807" y="5350657"/>
            <a:chExt cx="1086785" cy="973792"/>
          </a:xfrm>
        </p:grpSpPr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F62DBDC2-5444-442C-88DC-2435BCF21222}"/>
                </a:ext>
              </a:extLst>
            </p:cNvPr>
            <p:cNvSpPr txBox="1"/>
            <p:nvPr/>
          </p:nvSpPr>
          <p:spPr>
            <a:xfrm>
              <a:off x="294807" y="5924339"/>
              <a:ext cx="108678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Abadi" panose="020B0604020104020204" pitchFamily="34" charset="0"/>
                </a:rPr>
                <a:t>gov89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pic>
          <p:nvPicPr>
            <p:cNvPr id="88" name="Graphic 87" descr="User outline">
              <a:extLst>
                <a:ext uri="{FF2B5EF4-FFF2-40B4-BE49-F238E27FC236}">
                  <a16:creationId xmlns:a16="http://schemas.microsoft.com/office/drawing/2014/main" id="{D3D67A9B-B00C-4E35-9819-4027A8F5866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95430" y="5350657"/>
              <a:ext cx="697706" cy="697706"/>
            </a:xfrm>
            <a:prstGeom prst="rect">
              <a:avLst/>
            </a:prstGeom>
          </p:spPr>
        </p:pic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2A81E568-91F4-44A2-A94C-CF330C10790C}"/>
              </a:ext>
            </a:extLst>
          </p:cNvPr>
          <p:cNvGrpSpPr/>
          <p:nvPr/>
        </p:nvGrpSpPr>
        <p:grpSpPr>
          <a:xfrm>
            <a:off x="7145958" y="5360131"/>
            <a:ext cx="1086785" cy="973792"/>
            <a:chOff x="294807" y="5350657"/>
            <a:chExt cx="1086785" cy="973792"/>
          </a:xfrm>
        </p:grpSpPr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B259634D-E712-4F46-819A-46A0C57152CB}"/>
                </a:ext>
              </a:extLst>
            </p:cNvPr>
            <p:cNvSpPr txBox="1"/>
            <p:nvPr/>
          </p:nvSpPr>
          <p:spPr>
            <a:xfrm>
              <a:off x="294807" y="5924339"/>
              <a:ext cx="108678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Abadi" panose="020B0604020104020204" pitchFamily="34" charset="0"/>
                </a:rPr>
                <a:t>112_r9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pic>
          <p:nvPicPr>
            <p:cNvPr id="91" name="Graphic 90" descr="User outline">
              <a:extLst>
                <a:ext uri="{FF2B5EF4-FFF2-40B4-BE49-F238E27FC236}">
                  <a16:creationId xmlns:a16="http://schemas.microsoft.com/office/drawing/2014/main" id="{4F5DA8DA-C734-4889-B6EE-EC19D21B801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95430" y="5350657"/>
              <a:ext cx="697706" cy="697706"/>
            </a:xfrm>
            <a:prstGeom prst="rect">
              <a:avLst/>
            </a:prstGeom>
          </p:spPr>
        </p:pic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C2FD9BEA-E6FF-4B0C-80F9-34DD2D515E2E}"/>
              </a:ext>
            </a:extLst>
          </p:cNvPr>
          <p:cNvGrpSpPr/>
          <p:nvPr/>
        </p:nvGrpSpPr>
        <p:grpSpPr>
          <a:xfrm>
            <a:off x="8324077" y="5360131"/>
            <a:ext cx="1086785" cy="973792"/>
            <a:chOff x="294807" y="5350657"/>
            <a:chExt cx="1086785" cy="973792"/>
          </a:xfrm>
        </p:grpSpPr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D9285FC8-BB79-4A75-95C2-3900E2A06DD8}"/>
                </a:ext>
              </a:extLst>
            </p:cNvPr>
            <p:cNvSpPr txBox="1"/>
            <p:nvPr/>
          </p:nvSpPr>
          <p:spPr>
            <a:xfrm>
              <a:off x="294807" y="5924339"/>
              <a:ext cx="108678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Abadi" panose="020B0604020104020204" pitchFamily="34" charset="0"/>
                </a:rPr>
                <a:t>17yyr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pic>
          <p:nvPicPr>
            <p:cNvPr id="94" name="Graphic 93" descr="User outline">
              <a:extLst>
                <a:ext uri="{FF2B5EF4-FFF2-40B4-BE49-F238E27FC236}">
                  <a16:creationId xmlns:a16="http://schemas.microsoft.com/office/drawing/2014/main" id="{6547D0C6-5C80-40F1-9E7E-B763B7F85B4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95430" y="5350657"/>
              <a:ext cx="697706" cy="697706"/>
            </a:xfrm>
            <a:prstGeom prst="rect">
              <a:avLst/>
            </a:prstGeom>
          </p:spPr>
        </p:pic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18200E13-A80E-48F1-A4FC-E20A62425761}"/>
              </a:ext>
            </a:extLst>
          </p:cNvPr>
          <p:cNvGrpSpPr/>
          <p:nvPr/>
        </p:nvGrpSpPr>
        <p:grpSpPr>
          <a:xfrm>
            <a:off x="10525671" y="5352704"/>
            <a:ext cx="1086785" cy="973792"/>
            <a:chOff x="294807" y="5350657"/>
            <a:chExt cx="1086785" cy="973792"/>
          </a:xfrm>
        </p:grpSpPr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AD88ACE6-5268-4E8D-AD04-C096905BF2A0}"/>
                </a:ext>
              </a:extLst>
            </p:cNvPr>
            <p:cNvSpPr txBox="1"/>
            <p:nvPr/>
          </p:nvSpPr>
          <p:spPr>
            <a:xfrm>
              <a:off x="294807" y="5924339"/>
              <a:ext cx="108678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 err="1">
                  <a:solidFill>
                    <a:schemeClr val="bg1"/>
                  </a:solidFill>
                  <a:latin typeface="Abadi" panose="020B0604020104020204" pitchFamily="34" charset="0"/>
                </a:rPr>
                <a:t>chstxy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pic>
          <p:nvPicPr>
            <p:cNvPr id="97" name="Graphic 96" descr="User outline">
              <a:extLst>
                <a:ext uri="{FF2B5EF4-FFF2-40B4-BE49-F238E27FC236}">
                  <a16:creationId xmlns:a16="http://schemas.microsoft.com/office/drawing/2014/main" id="{2E5FA4ED-99CA-4B3B-BC02-F85F4BE95EF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95430" y="5350657"/>
              <a:ext cx="697706" cy="697706"/>
            </a:xfrm>
            <a:prstGeom prst="rect">
              <a:avLst/>
            </a:prstGeom>
          </p:spPr>
        </p:pic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20D826AE-D01C-4F66-980E-9BA95883357E}"/>
              </a:ext>
            </a:extLst>
          </p:cNvPr>
          <p:cNvGrpSpPr/>
          <p:nvPr/>
        </p:nvGrpSpPr>
        <p:grpSpPr>
          <a:xfrm>
            <a:off x="9423029" y="5060767"/>
            <a:ext cx="1086785" cy="1265729"/>
            <a:chOff x="9423029" y="5060767"/>
            <a:chExt cx="1086785" cy="1265729"/>
          </a:xfrm>
        </p:grpSpPr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C68567AE-B5CC-487B-92E6-1B2834A521B4}"/>
                </a:ext>
              </a:extLst>
            </p:cNvPr>
            <p:cNvGrpSpPr/>
            <p:nvPr/>
          </p:nvGrpSpPr>
          <p:grpSpPr>
            <a:xfrm>
              <a:off x="9423029" y="5352704"/>
              <a:ext cx="1086785" cy="973792"/>
              <a:chOff x="294807" y="5350657"/>
              <a:chExt cx="1086785" cy="973792"/>
            </a:xfrm>
          </p:grpSpPr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FF0BB53A-CAB5-4484-B980-E9A86569CFD1}"/>
                  </a:ext>
                </a:extLst>
              </p:cNvPr>
              <p:cNvSpPr txBox="1"/>
              <p:nvPr/>
            </p:nvSpPr>
            <p:spPr>
              <a:xfrm>
                <a:off x="294807" y="5924339"/>
                <a:ext cx="1086785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 dirty="0" err="1">
                    <a:solidFill>
                      <a:schemeClr val="bg1"/>
                    </a:solidFill>
                    <a:latin typeface="Abadi" panose="020B0604020104020204" pitchFamily="34" charset="0"/>
                  </a:rPr>
                  <a:t>ojs_t</a:t>
                </a:r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pic>
            <p:nvPicPr>
              <p:cNvPr id="105" name="Graphic 104" descr="User outline">
                <a:extLst>
                  <a:ext uri="{FF2B5EF4-FFF2-40B4-BE49-F238E27FC236}">
                    <a16:creationId xmlns:a16="http://schemas.microsoft.com/office/drawing/2014/main" id="{5F84D5AE-A202-47EC-A6FC-E9362D294F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495430" y="5350657"/>
                <a:ext cx="697706" cy="697706"/>
              </a:xfrm>
              <a:prstGeom prst="rect">
                <a:avLst/>
              </a:prstGeom>
            </p:spPr>
          </p:pic>
        </p:grpSp>
        <p:pic>
          <p:nvPicPr>
            <p:cNvPr id="103" name="Graphic 102" descr="Crown with solid fill">
              <a:extLst>
                <a:ext uri="{FF2B5EF4-FFF2-40B4-BE49-F238E27FC236}">
                  <a16:creationId xmlns:a16="http://schemas.microsoft.com/office/drawing/2014/main" id="{6B05E636-6DFD-42F4-AAE7-D65D8FCF45D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774381" y="5060767"/>
              <a:ext cx="400110" cy="400110"/>
            </a:xfrm>
            <a:prstGeom prst="rect">
              <a:avLst/>
            </a:prstGeom>
          </p:spPr>
        </p:pic>
      </p:grpSp>
      <p:sp>
        <p:nvSpPr>
          <p:cNvPr id="109" name="Rectangle 108">
            <a:extLst>
              <a:ext uri="{FF2B5EF4-FFF2-40B4-BE49-F238E27FC236}">
                <a16:creationId xmlns:a16="http://schemas.microsoft.com/office/drawing/2014/main" id="{22BAB67F-50DC-4160-BEFD-C7E6733FC97D}"/>
              </a:ext>
            </a:extLst>
          </p:cNvPr>
          <p:cNvSpPr/>
          <p:nvPr/>
        </p:nvSpPr>
        <p:spPr>
          <a:xfrm>
            <a:off x="8860910" y="3026735"/>
            <a:ext cx="2938168" cy="1873955"/>
          </a:xfrm>
          <a:prstGeom prst="rect">
            <a:avLst/>
          </a:prstGeom>
          <a:noFill/>
          <a:ln w="28575">
            <a:solidFill>
              <a:srgbClr val="00FF99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F2FE5265-86C5-4F30-88A4-EA7F01641753}"/>
              </a:ext>
            </a:extLst>
          </p:cNvPr>
          <p:cNvSpPr txBox="1"/>
          <p:nvPr/>
        </p:nvSpPr>
        <p:spPr>
          <a:xfrm>
            <a:off x="9336008" y="3110383"/>
            <a:ext cx="20052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badi" panose="020B0604020104020204" pitchFamily="34" charset="0"/>
              </a:rPr>
              <a:t>Valid Updates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A5CF7659-6562-444B-B57A-3CDB26395B11}"/>
              </a:ext>
            </a:extLst>
          </p:cNvPr>
          <p:cNvCxnSpPr>
            <a:cxnSpLocks/>
          </p:cNvCxnSpPr>
          <p:nvPr/>
        </p:nvCxnSpPr>
        <p:spPr>
          <a:xfrm>
            <a:off x="9043166" y="3534940"/>
            <a:ext cx="2592690" cy="0"/>
          </a:xfrm>
          <a:prstGeom prst="line">
            <a:avLst/>
          </a:prstGeom>
          <a:ln w="28575">
            <a:solidFill>
              <a:srgbClr val="00FF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2" name="Table 111">
            <a:extLst>
              <a:ext uri="{FF2B5EF4-FFF2-40B4-BE49-F238E27FC236}">
                <a16:creationId xmlns:a16="http://schemas.microsoft.com/office/drawing/2014/main" id="{27A81B3E-22C5-46C9-8EA5-165AB42955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3594375"/>
              </p:ext>
            </p:extLst>
          </p:nvPr>
        </p:nvGraphicFramePr>
        <p:xfrm>
          <a:off x="9031897" y="3592873"/>
          <a:ext cx="2486024" cy="37084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877961">
                  <a:extLst>
                    <a:ext uri="{9D8B030D-6E8A-4147-A177-3AD203B41FA5}">
                      <a16:colId xmlns:a16="http://schemas.microsoft.com/office/drawing/2014/main" val="1787310592"/>
                    </a:ext>
                  </a:extLst>
                </a:gridCol>
                <a:gridCol w="1608063">
                  <a:extLst>
                    <a:ext uri="{9D8B030D-6E8A-4147-A177-3AD203B41FA5}">
                      <a16:colId xmlns:a16="http://schemas.microsoft.com/office/drawing/2014/main" val="18063869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b="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from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content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6373703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AFCE7A8-B4E9-406B-BDB6-D8BAE22B91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0071580"/>
              </p:ext>
            </p:extLst>
          </p:nvPr>
        </p:nvGraphicFramePr>
        <p:xfrm>
          <a:off x="9031897" y="4000450"/>
          <a:ext cx="2615980" cy="382936"/>
        </p:xfrm>
        <a:graphic>
          <a:graphicData uri="http://schemas.openxmlformats.org/drawingml/2006/table">
            <a:tbl>
              <a:tblPr/>
              <a:tblGrid>
                <a:gridCol w="883380">
                  <a:extLst>
                    <a:ext uri="{9D8B030D-6E8A-4147-A177-3AD203B41FA5}">
                      <a16:colId xmlns:a16="http://schemas.microsoft.com/office/drawing/2014/main" val="3309110520"/>
                    </a:ext>
                  </a:extLst>
                </a:gridCol>
                <a:gridCol w="1732600">
                  <a:extLst>
                    <a:ext uri="{9D8B030D-6E8A-4147-A177-3AD203B41FA5}">
                      <a16:colId xmlns:a16="http://schemas.microsoft.com/office/drawing/2014/main" val="370084076"/>
                    </a:ext>
                  </a:extLst>
                </a:gridCol>
              </a:tblGrid>
              <a:tr h="382936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xm835</a:t>
                      </a:r>
                    </a:p>
                  </a:txBody>
                  <a:tcPr>
                    <a:lnL w="12700" cmpd="sng">
                      <a:solidFill>
                        <a:srgbClr val="66FF66"/>
                      </a:solidFill>
                      <a:prstDash val="solid"/>
                    </a:lnL>
                    <a:lnR w="12700" cap="flat" cmpd="sng" algn="ctr">
                      <a:solidFill>
                        <a:srgbClr val="66FF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66FF66"/>
                      </a:solidFill>
                      <a:prstDash val="solid"/>
                    </a:lnT>
                    <a:lnB w="12700" cmpd="sng">
                      <a:solidFill>
                        <a:srgbClr val="66FF6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update </a:t>
                      </a:r>
                    </a:p>
                  </a:txBody>
                  <a:tcPr>
                    <a:lnL w="12700" cmpd="sng">
                      <a:solidFill>
                        <a:srgbClr val="66FF66"/>
                      </a:solidFill>
                      <a:prstDash val="solid"/>
                    </a:lnL>
                    <a:lnR w="12700" cmpd="sng">
                      <a:solidFill>
                        <a:srgbClr val="66FF66"/>
                      </a:solidFill>
                      <a:prstDash val="solid"/>
                    </a:lnR>
                    <a:lnT w="12700" cmpd="sng">
                      <a:solidFill>
                        <a:srgbClr val="66FF66"/>
                      </a:solidFill>
                      <a:prstDash val="solid"/>
                    </a:lnT>
                    <a:lnB w="12700" cmpd="sng">
                      <a:solidFill>
                        <a:srgbClr val="66FF6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4057435"/>
                  </a:ext>
                </a:extLst>
              </a:tr>
            </a:tbl>
          </a:graphicData>
        </a:graphic>
      </p:graphicFrame>
      <p:graphicFrame>
        <p:nvGraphicFramePr>
          <p:cNvPr id="114" name="Table 113">
            <a:extLst>
              <a:ext uri="{FF2B5EF4-FFF2-40B4-BE49-F238E27FC236}">
                <a16:creationId xmlns:a16="http://schemas.microsoft.com/office/drawing/2014/main" id="{DB452E2E-5B18-440C-8DF2-2910F7E905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9914874"/>
              </p:ext>
            </p:extLst>
          </p:nvPr>
        </p:nvGraphicFramePr>
        <p:xfrm>
          <a:off x="9031897" y="4425319"/>
          <a:ext cx="2615980" cy="382936"/>
        </p:xfrm>
        <a:graphic>
          <a:graphicData uri="http://schemas.openxmlformats.org/drawingml/2006/table">
            <a:tbl>
              <a:tblPr/>
              <a:tblGrid>
                <a:gridCol w="883380">
                  <a:extLst>
                    <a:ext uri="{9D8B030D-6E8A-4147-A177-3AD203B41FA5}">
                      <a16:colId xmlns:a16="http://schemas.microsoft.com/office/drawing/2014/main" val="3309110520"/>
                    </a:ext>
                  </a:extLst>
                </a:gridCol>
                <a:gridCol w="1732600">
                  <a:extLst>
                    <a:ext uri="{9D8B030D-6E8A-4147-A177-3AD203B41FA5}">
                      <a16:colId xmlns:a16="http://schemas.microsoft.com/office/drawing/2014/main" val="370084076"/>
                    </a:ext>
                  </a:extLst>
                </a:gridCol>
              </a:tblGrid>
              <a:tr h="382936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17yyr</a:t>
                      </a:r>
                    </a:p>
                  </a:txBody>
                  <a:tcPr>
                    <a:lnL w="12700" cmpd="sng">
                      <a:solidFill>
                        <a:srgbClr val="66FF66"/>
                      </a:solidFill>
                      <a:prstDash val="solid"/>
                    </a:lnL>
                    <a:lnR w="12700" cap="flat" cmpd="sng" algn="ctr">
                      <a:solidFill>
                        <a:srgbClr val="66FF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66FF66"/>
                      </a:solidFill>
                      <a:prstDash val="solid"/>
                    </a:lnT>
                    <a:lnB w="12700" cmpd="sng">
                      <a:solidFill>
                        <a:srgbClr val="66FF6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update </a:t>
                      </a:r>
                    </a:p>
                  </a:txBody>
                  <a:tcPr>
                    <a:lnL w="12700" cmpd="sng">
                      <a:solidFill>
                        <a:srgbClr val="66FF66"/>
                      </a:solidFill>
                      <a:prstDash val="solid"/>
                    </a:lnL>
                    <a:lnR w="12700" cmpd="sng">
                      <a:solidFill>
                        <a:srgbClr val="66FF66"/>
                      </a:solidFill>
                      <a:prstDash val="solid"/>
                    </a:lnR>
                    <a:lnT w="12700" cmpd="sng">
                      <a:solidFill>
                        <a:srgbClr val="66FF66"/>
                      </a:solidFill>
                      <a:prstDash val="solid"/>
                    </a:lnT>
                    <a:lnB w="12700" cmpd="sng">
                      <a:solidFill>
                        <a:srgbClr val="66FF6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4057435"/>
                  </a:ext>
                </a:extLst>
              </a:tr>
            </a:tbl>
          </a:graphicData>
        </a:graphic>
      </p:graphicFrame>
      <p:pic>
        <p:nvPicPr>
          <p:cNvPr id="4" name="Graphic 3" descr="Thumbs up sign with solid fill">
            <a:extLst>
              <a:ext uri="{FF2B5EF4-FFF2-40B4-BE49-F238E27FC236}">
                <a16:creationId xmlns:a16="http://schemas.microsoft.com/office/drawing/2014/main" id="{AD984CFD-A16A-44DF-91CA-8D280EA0F27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907875" y="1372785"/>
            <a:ext cx="322375" cy="322375"/>
          </a:xfrm>
          <a:prstGeom prst="rect">
            <a:avLst/>
          </a:prstGeom>
        </p:spPr>
      </p:pic>
      <p:pic>
        <p:nvPicPr>
          <p:cNvPr id="56" name="Graphic 55" descr="Thumbs up sign with solid fill">
            <a:extLst>
              <a:ext uri="{FF2B5EF4-FFF2-40B4-BE49-F238E27FC236}">
                <a16:creationId xmlns:a16="http://schemas.microsoft.com/office/drawing/2014/main" id="{54B2CCE7-8476-4114-AC78-988DFE2C2B4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902164" y="2209585"/>
            <a:ext cx="322375" cy="32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5772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C2723-1A9A-4F0C-9EBA-A414EA578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70744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badi" panose="020B0604020104020204" pitchFamily="34" charset="0"/>
              </a:rPr>
              <a:t>Life Cycle on Blockchain</a:t>
            </a:r>
          </a:p>
        </p:txBody>
      </p:sp>
      <p:pic>
        <p:nvPicPr>
          <p:cNvPr id="53" name="Graphic 52" descr="Earth globe: Americas with solid fill">
            <a:extLst>
              <a:ext uri="{FF2B5EF4-FFF2-40B4-BE49-F238E27FC236}">
                <a16:creationId xmlns:a16="http://schemas.microsoft.com/office/drawing/2014/main" id="{A07646CC-6E50-4834-8D26-B14687620E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31290" y="1235870"/>
            <a:ext cx="3912997" cy="3912997"/>
          </a:xfrm>
          <a:prstGeom prst="rect">
            <a:avLst/>
          </a:prstGeom>
        </p:spPr>
      </p:pic>
      <p:sp>
        <p:nvSpPr>
          <p:cNvPr id="99" name="Rectangle 98">
            <a:extLst>
              <a:ext uri="{FF2B5EF4-FFF2-40B4-BE49-F238E27FC236}">
                <a16:creationId xmlns:a16="http://schemas.microsoft.com/office/drawing/2014/main" id="{3D18C7E5-D576-4EFD-9278-2DC61DF9F433}"/>
              </a:ext>
            </a:extLst>
          </p:cNvPr>
          <p:cNvSpPr/>
          <p:nvPr/>
        </p:nvSpPr>
        <p:spPr>
          <a:xfrm>
            <a:off x="970954" y="2437269"/>
            <a:ext cx="1898728" cy="1357491"/>
          </a:xfrm>
          <a:prstGeom prst="rect">
            <a:avLst/>
          </a:prstGeom>
          <a:noFill/>
          <a:ln w="28575">
            <a:solidFill>
              <a:srgbClr val="00FF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Abadi" panose="020B0604020104020204" pitchFamily="34" charset="0"/>
            </a:endParaRPr>
          </a:p>
          <a:p>
            <a:pPr algn="ctr"/>
            <a:r>
              <a:rPr lang="en-US" dirty="0">
                <a:solidFill>
                  <a:schemeClr val="bg1"/>
                </a:solidFill>
                <a:latin typeface="Abadi" panose="020B0604020104020204" pitchFamily="34" charset="0"/>
              </a:rPr>
              <a:t>Initial State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3F2AFE2A-2BFE-4EE7-9739-351F48FE5766}"/>
              </a:ext>
            </a:extLst>
          </p:cNvPr>
          <p:cNvSpPr txBox="1"/>
          <p:nvPr/>
        </p:nvSpPr>
        <p:spPr>
          <a:xfrm>
            <a:off x="1296027" y="2436397"/>
            <a:ext cx="13590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badi" panose="020B0604020104020204" pitchFamily="34" charset="0"/>
              </a:rPr>
              <a:t>Block #1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2440686F-BA7F-4E5F-9168-15A38B83ED61}"/>
              </a:ext>
            </a:extLst>
          </p:cNvPr>
          <p:cNvCxnSpPr>
            <a:cxnSpLocks/>
          </p:cNvCxnSpPr>
          <p:nvPr/>
        </p:nvCxnSpPr>
        <p:spPr>
          <a:xfrm>
            <a:off x="1052361" y="2818922"/>
            <a:ext cx="1722644" cy="0"/>
          </a:xfrm>
          <a:prstGeom prst="line">
            <a:avLst/>
          </a:prstGeom>
          <a:ln w="28575">
            <a:solidFill>
              <a:srgbClr val="00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26C095C3-FD0D-4DD4-96CF-D0A4ACF2E1A3}"/>
              </a:ext>
            </a:extLst>
          </p:cNvPr>
          <p:cNvSpPr txBox="1"/>
          <p:nvPr/>
        </p:nvSpPr>
        <p:spPr>
          <a:xfrm>
            <a:off x="838199" y="1320939"/>
            <a:ext cx="754247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Abadi" panose="020B0604020104020204" pitchFamily="34" charset="0"/>
              </a:rPr>
              <a:t>4. Leader publishes </a:t>
            </a:r>
            <a:r>
              <a:rPr lang="en-US" sz="2000" dirty="0">
                <a:solidFill>
                  <a:srgbClr val="00FFFF"/>
                </a:solidFill>
                <a:latin typeface="Abadi" panose="020B0604020104020204" pitchFamily="34" charset="0"/>
              </a:rPr>
              <a:t>new block </a:t>
            </a:r>
            <a:r>
              <a:rPr lang="en-US" sz="2000" dirty="0">
                <a:solidFill>
                  <a:schemeClr val="bg1"/>
                </a:solidFill>
                <a:latin typeface="Abadi" panose="020B0604020104020204" pitchFamily="34" charset="0"/>
              </a:rPr>
              <a:t>with new updates.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AEEFDB45-888E-4771-ABCB-6BC7D23E5FB2}"/>
              </a:ext>
            </a:extLst>
          </p:cNvPr>
          <p:cNvSpPr/>
          <p:nvPr/>
        </p:nvSpPr>
        <p:spPr>
          <a:xfrm>
            <a:off x="8860910" y="377683"/>
            <a:ext cx="2938168" cy="2321782"/>
          </a:xfrm>
          <a:prstGeom prst="rect">
            <a:avLst/>
          </a:prstGeom>
          <a:noFill/>
          <a:ln w="28575">
            <a:solidFill>
              <a:srgbClr val="FF66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75AC10E2-01E9-4B12-A952-5E8F9830A2FE}"/>
              </a:ext>
            </a:extLst>
          </p:cNvPr>
          <p:cNvSpPr txBox="1"/>
          <p:nvPr/>
        </p:nvSpPr>
        <p:spPr>
          <a:xfrm>
            <a:off x="9327372" y="448922"/>
            <a:ext cx="20052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badi" panose="020B0604020104020204" pitchFamily="34" charset="0"/>
              </a:rPr>
              <a:t>Pending Updates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D2801D6C-50CF-405B-B71C-7AC65CC3B280}"/>
              </a:ext>
            </a:extLst>
          </p:cNvPr>
          <p:cNvCxnSpPr>
            <a:cxnSpLocks/>
          </p:cNvCxnSpPr>
          <p:nvPr/>
        </p:nvCxnSpPr>
        <p:spPr>
          <a:xfrm>
            <a:off x="9034530" y="873479"/>
            <a:ext cx="2592690" cy="0"/>
          </a:xfrm>
          <a:prstGeom prst="line">
            <a:avLst/>
          </a:prstGeom>
          <a:ln w="28575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9B843B2D-FC39-49A1-A44D-475744DEB3B3}"/>
              </a:ext>
            </a:extLst>
          </p:cNvPr>
          <p:cNvGraphicFramePr>
            <a:graphicFrameLocks noGrp="1"/>
          </p:cNvGraphicFramePr>
          <p:nvPr/>
        </p:nvGraphicFramePr>
        <p:xfrm>
          <a:off x="9023261" y="931412"/>
          <a:ext cx="2486024" cy="37084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877961">
                  <a:extLst>
                    <a:ext uri="{9D8B030D-6E8A-4147-A177-3AD203B41FA5}">
                      <a16:colId xmlns:a16="http://schemas.microsoft.com/office/drawing/2014/main" val="1787310592"/>
                    </a:ext>
                  </a:extLst>
                </a:gridCol>
                <a:gridCol w="1608063">
                  <a:extLst>
                    <a:ext uri="{9D8B030D-6E8A-4147-A177-3AD203B41FA5}">
                      <a16:colId xmlns:a16="http://schemas.microsoft.com/office/drawing/2014/main" val="18063869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b="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from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content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6373703"/>
                  </a:ext>
                </a:extLst>
              </a:tr>
            </a:tbl>
          </a:graphicData>
        </a:graphic>
      </p:graphicFrame>
      <p:grpSp>
        <p:nvGrpSpPr>
          <p:cNvPr id="50" name="Group 49">
            <a:extLst>
              <a:ext uri="{FF2B5EF4-FFF2-40B4-BE49-F238E27FC236}">
                <a16:creationId xmlns:a16="http://schemas.microsoft.com/office/drawing/2014/main" id="{1DC6591A-4DB8-406B-88D9-AC97E988A1FC}"/>
              </a:ext>
            </a:extLst>
          </p:cNvPr>
          <p:cNvGrpSpPr/>
          <p:nvPr/>
        </p:nvGrpSpPr>
        <p:grpSpPr>
          <a:xfrm>
            <a:off x="1568341" y="5350657"/>
            <a:ext cx="1086785" cy="973792"/>
            <a:chOff x="294807" y="5350657"/>
            <a:chExt cx="1086785" cy="973792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A947CBA1-4F0D-4DBF-ADDB-F3E185A72CF3}"/>
                </a:ext>
              </a:extLst>
            </p:cNvPr>
            <p:cNvSpPr txBox="1"/>
            <p:nvPr/>
          </p:nvSpPr>
          <p:spPr>
            <a:xfrm>
              <a:off x="294807" y="5924339"/>
              <a:ext cx="108678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Abadi" panose="020B0604020104020204" pitchFamily="34" charset="0"/>
                </a:rPr>
                <a:t>nyc97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pic>
          <p:nvPicPr>
            <p:cNvPr id="57" name="Graphic 56" descr="User outline">
              <a:extLst>
                <a:ext uri="{FF2B5EF4-FFF2-40B4-BE49-F238E27FC236}">
                  <a16:creationId xmlns:a16="http://schemas.microsoft.com/office/drawing/2014/main" id="{D5028FF8-4FC1-460C-9A91-5320C161142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95430" y="5350657"/>
              <a:ext cx="697706" cy="697706"/>
            </a:xfrm>
            <a:prstGeom prst="rect">
              <a:avLst/>
            </a:prstGeom>
          </p:spPr>
        </p:pic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5DA7636F-1D83-4089-8492-7346E528F1D4}"/>
              </a:ext>
            </a:extLst>
          </p:cNvPr>
          <p:cNvGrpSpPr/>
          <p:nvPr/>
        </p:nvGrpSpPr>
        <p:grpSpPr>
          <a:xfrm>
            <a:off x="390222" y="5350657"/>
            <a:ext cx="1086785" cy="973792"/>
            <a:chOff x="294807" y="5350657"/>
            <a:chExt cx="1086785" cy="973792"/>
          </a:xfrm>
        </p:grpSpPr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BF2A026D-5C23-4BCF-904D-2BAF42054A37}"/>
                </a:ext>
              </a:extLst>
            </p:cNvPr>
            <p:cNvSpPr txBox="1"/>
            <p:nvPr/>
          </p:nvSpPr>
          <p:spPr>
            <a:xfrm>
              <a:off x="294807" y="5924339"/>
              <a:ext cx="108678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 err="1">
                  <a:solidFill>
                    <a:schemeClr val="bg1"/>
                  </a:solidFill>
                  <a:latin typeface="Abadi" panose="020B0604020104020204" pitchFamily="34" charset="0"/>
                </a:rPr>
                <a:t>satoshi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pic>
          <p:nvPicPr>
            <p:cNvPr id="68" name="Graphic 67" descr="User outline">
              <a:extLst>
                <a:ext uri="{FF2B5EF4-FFF2-40B4-BE49-F238E27FC236}">
                  <a16:creationId xmlns:a16="http://schemas.microsoft.com/office/drawing/2014/main" id="{17BA2CD8-324C-4D13-ABA8-E873CDE326C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95430" y="5350657"/>
              <a:ext cx="697706" cy="697706"/>
            </a:xfrm>
            <a:prstGeom prst="rect">
              <a:avLst/>
            </a:prstGeom>
          </p:spPr>
        </p:pic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F3AEB302-2EC0-46CB-8FBF-119BD335AD79}"/>
              </a:ext>
            </a:extLst>
          </p:cNvPr>
          <p:cNvGrpSpPr/>
          <p:nvPr/>
        </p:nvGrpSpPr>
        <p:grpSpPr>
          <a:xfrm>
            <a:off x="2667293" y="5343230"/>
            <a:ext cx="1086785" cy="973792"/>
            <a:chOff x="294807" y="5350657"/>
            <a:chExt cx="1086785" cy="973792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A7442AEA-1FE4-453B-A645-3888A7A0DEF5}"/>
                </a:ext>
              </a:extLst>
            </p:cNvPr>
            <p:cNvSpPr txBox="1"/>
            <p:nvPr/>
          </p:nvSpPr>
          <p:spPr>
            <a:xfrm>
              <a:off x="294807" y="5924339"/>
              <a:ext cx="108678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Abadi" panose="020B0604020104020204" pitchFamily="34" charset="0"/>
                </a:rPr>
                <a:t>xm835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pic>
          <p:nvPicPr>
            <p:cNvPr id="74" name="Graphic 73" descr="User outline">
              <a:extLst>
                <a:ext uri="{FF2B5EF4-FFF2-40B4-BE49-F238E27FC236}">
                  <a16:creationId xmlns:a16="http://schemas.microsoft.com/office/drawing/2014/main" id="{5181EC70-BFEC-41B0-B47C-E126C23CA98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95430" y="5350657"/>
              <a:ext cx="697706" cy="697706"/>
            </a:xfrm>
            <a:prstGeom prst="rect">
              <a:avLst/>
            </a:prstGeom>
          </p:spPr>
        </p:pic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DB29B087-A197-4BC3-8DB4-5FD53A7096CC}"/>
              </a:ext>
            </a:extLst>
          </p:cNvPr>
          <p:cNvGrpSpPr/>
          <p:nvPr/>
        </p:nvGrpSpPr>
        <p:grpSpPr>
          <a:xfrm>
            <a:off x="3769935" y="5343230"/>
            <a:ext cx="1086785" cy="973792"/>
            <a:chOff x="294807" y="5350657"/>
            <a:chExt cx="1086785" cy="973792"/>
          </a:xfrm>
        </p:grpSpPr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0664F6EC-3591-4FC7-A3FE-932DBDFA52E1}"/>
                </a:ext>
              </a:extLst>
            </p:cNvPr>
            <p:cNvSpPr txBox="1"/>
            <p:nvPr/>
          </p:nvSpPr>
          <p:spPr>
            <a:xfrm>
              <a:off x="294807" y="5924339"/>
              <a:ext cx="108678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Abadi" panose="020B0604020104020204" pitchFamily="34" charset="0"/>
                </a:rPr>
                <a:t>5_rs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pic>
          <p:nvPicPr>
            <p:cNvPr id="77" name="Graphic 76" descr="User outline">
              <a:extLst>
                <a:ext uri="{FF2B5EF4-FFF2-40B4-BE49-F238E27FC236}">
                  <a16:creationId xmlns:a16="http://schemas.microsoft.com/office/drawing/2014/main" id="{67864E9F-85EE-42DE-B8F2-A898A35CF4B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95430" y="5350657"/>
              <a:ext cx="697706" cy="697706"/>
            </a:xfrm>
            <a:prstGeom prst="rect">
              <a:avLst/>
            </a:prstGeom>
          </p:spPr>
        </p:pic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23CDA1BF-5444-4B61-8666-6F85FB27F89A}"/>
              </a:ext>
            </a:extLst>
          </p:cNvPr>
          <p:cNvGrpSpPr/>
          <p:nvPr/>
        </p:nvGrpSpPr>
        <p:grpSpPr>
          <a:xfrm>
            <a:off x="4948054" y="5343230"/>
            <a:ext cx="1086785" cy="973792"/>
            <a:chOff x="294807" y="5350657"/>
            <a:chExt cx="1086785" cy="973792"/>
          </a:xfrm>
        </p:grpSpPr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7D69EAF9-4D25-4662-8CAB-EC02872F2EE6}"/>
                </a:ext>
              </a:extLst>
            </p:cNvPr>
            <p:cNvSpPr txBox="1"/>
            <p:nvPr/>
          </p:nvSpPr>
          <p:spPr>
            <a:xfrm>
              <a:off x="294807" y="5924339"/>
              <a:ext cx="108678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Abadi" panose="020B0604020104020204" pitchFamily="34" charset="0"/>
                </a:rPr>
                <a:t>fox00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pic>
          <p:nvPicPr>
            <p:cNvPr id="85" name="Graphic 84" descr="User outline">
              <a:extLst>
                <a:ext uri="{FF2B5EF4-FFF2-40B4-BE49-F238E27FC236}">
                  <a16:creationId xmlns:a16="http://schemas.microsoft.com/office/drawing/2014/main" id="{12CAA6A7-7F17-4990-AA1E-132CF214E01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95430" y="5350657"/>
              <a:ext cx="697706" cy="697706"/>
            </a:xfrm>
            <a:prstGeom prst="rect">
              <a:avLst/>
            </a:prstGeom>
          </p:spPr>
        </p:pic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4DB21EA5-3354-4824-90F1-D566BE88111C}"/>
              </a:ext>
            </a:extLst>
          </p:cNvPr>
          <p:cNvGrpSpPr/>
          <p:nvPr/>
        </p:nvGrpSpPr>
        <p:grpSpPr>
          <a:xfrm>
            <a:off x="6047006" y="5335803"/>
            <a:ext cx="1086785" cy="973792"/>
            <a:chOff x="294807" y="5350657"/>
            <a:chExt cx="1086785" cy="973792"/>
          </a:xfrm>
        </p:grpSpPr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8A599246-2B7F-48DA-B71D-4D213CBA0188}"/>
                </a:ext>
              </a:extLst>
            </p:cNvPr>
            <p:cNvSpPr txBox="1"/>
            <p:nvPr/>
          </p:nvSpPr>
          <p:spPr>
            <a:xfrm>
              <a:off x="294807" y="5924339"/>
              <a:ext cx="108678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Abadi" panose="020B0604020104020204" pitchFamily="34" charset="0"/>
                </a:rPr>
                <a:t>gov89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pic>
          <p:nvPicPr>
            <p:cNvPr id="88" name="Graphic 87" descr="User outline">
              <a:extLst>
                <a:ext uri="{FF2B5EF4-FFF2-40B4-BE49-F238E27FC236}">
                  <a16:creationId xmlns:a16="http://schemas.microsoft.com/office/drawing/2014/main" id="{F6D5DA26-FBA3-415E-8D1D-C550DADCB0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95430" y="5350657"/>
              <a:ext cx="697706" cy="697706"/>
            </a:xfrm>
            <a:prstGeom prst="rect">
              <a:avLst/>
            </a:prstGeom>
          </p:spPr>
        </p:pic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99648AE4-7172-435B-B288-09134649242E}"/>
              </a:ext>
            </a:extLst>
          </p:cNvPr>
          <p:cNvGrpSpPr/>
          <p:nvPr/>
        </p:nvGrpSpPr>
        <p:grpSpPr>
          <a:xfrm>
            <a:off x="7145958" y="5360131"/>
            <a:ext cx="1086785" cy="973792"/>
            <a:chOff x="294807" y="5350657"/>
            <a:chExt cx="1086785" cy="973792"/>
          </a:xfrm>
        </p:grpSpPr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176DE06E-2C8A-47A9-AC94-A7CA31251F2D}"/>
                </a:ext>
              </a:extLst>
            </p:cNvPr>
            <p:cNvSpPr txBox="1"/>
            <p:nvPr/>
          </p:nvSpPr>
          <p:spPr>
            <a:xfrm>
              <a:off x="294807" y="5924339"/>
              <a:ext cx="108678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Abadi" panose="020B0604020104020204" pitchFamily="34" charset="0"/>
                </a:rPr>
                <a:t>112_r9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pic>
          <p:nvPicPr>
            <p:cNvPr id="91" name="Graphic 90" descr="User outline">
              <a:extLst>
                <a:ext uri="{FF2B5EF4-FFF2-40B4-BE49-F238E27FC236}">
                  <a16:creationId xmlns:a16="http://schemas.microsoft.com/office/drawing/2014/main" id="{4241AC59-A682-40C3-8C90-F5544D043C5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95430" y="5350657"/>
              <a:ext cx="697706" cy="697706"/>
            </a:xfrm>
            <a:prstGeom prst="rect">
              <a:avLst/>
            </a:prstGeom>
          </p:spPr>
        </p:pic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3DFD6C48-47FE-4660-85D8-7BE65CA4945D}"/>
              </a:ext>
            </a:extLst>
          </p:cNvPr>
          <p:cNvGrpSpPr/>
          <p:nvPr/>
        </p:nvGrpSpPr>
        <p:grpSpPr>
          <a:xfrm>
            <a:off x="8324077" y="5360131"/>
            <a:ext cx="1086785" cy="973792"/>
            <a:chOff x="294807" y="5350657"/>
            <a:chExt cx="1086785" cy="973792"/>
          </a:xfrm>
        </p:grpSpPr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38234892-6DFD-42D3-BEF5-654B89BFD201}"/>
                </a:ext>
              </a:extLst>
            </p:cNvPr>
            <p:cNvSpPr txBox="1"/>
            <p:nvPr/>
          </p:nvSpPr>
          <p:spPr>
            <a:xfrm>
              <a:off x="294807" y="5924339"/>
              <a:ext cx="108678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Abadi" panose="020B0604020104020204" pitchFamily="34" charset="0"/>
                </a:rPr>
                <a:t>17yyr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pic>
          <p:nvPicPr>
            <p:cNvPr id="94" name="Graphic 93" descr="User outline">
              <a:extLst>
                <a:ext uri="{FF2B5EF4-FFF2-40B4-BE49-F238E27FC236}">
                  <a16:creationId xmlns:a16="http://schemas.microsoft.com/office/drawing/2014/main" id="{267FD81A-B760-429E-80DC-E1427B4CFF8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95430" y="5350657"/>
              <a:ext cx="697706" cy="697706"/>
            </a:xfrm>
            <a:prstGeom prst="rect">
              <a:avLst/>
            </a:prstGeom>
          </p:spPr>
        </p:pic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D7A684CD-002B-47FF-8A2E-0852D870B2DC}"/>
              </a:ext>
            </a:extLst>
          </p:cNvPr>
          <p:cNvGrpSpPr/>
          <p:nvPr/>
        </p:nvGrpSpPr>
        <p:grpSpPr>
          <a:xfrm>
            <a:off x="10525671" y="5352704"/>
            <a:ext cx="1086785" cy="973792"/>
            <a:chOff x="294807" y="5350657"/>
            <a:chExt cx="1086785" cy="973792"/>
          </a:xfrm>
        </p:grpSpPr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5E4A762C-4238-47C1-BF9B-A547346816D9}"/>
                </a:ext>
              </a:extLst>
            </p:cNvPr>
            <p:cNvSpPr txBox="1"/>
            <p:nvPr/>
          </p:nvSpPr>
          <p:spPr>
            <a:xfrm>
              <a:off x="294807" y="5924339"/>
              <a:ext cx="108678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 err="1">
                  <a:solidFill>
                    <a:schemeClr val="bg1"/>
                  </a:solidFill>
                  <a:latin typeface="Abadi" panose="020B0604020104020204" pitchFamily="34" charset="0"/>
                </a:rPr>
                <a:t>chstxy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pic>
          <p:nvPicPr>
            <p:cNvPr id="97" name="Graphic 96" descr="User outline">
              <a:extLst>
                <a:ext uri="{FF2B5EF4-FFF2-40B4-BE49-F238E27FC236}">
                  <a16:creationId xmlns:a16="http://schemas.microsoft.com/office/drawing/2014/main" id="{4A7C14BA-75A2-4A2E-8FF6-A7FFAF57101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95430" y="5350657"/>
              <a:ext cx="697706" cy="697706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C72310E3-CE0E-467B-AD1C-D3171F358AB8}"/>
              </a:ext>
            </a:extLst>
          </p:cNvPr>
          <p:cNvGrpSpPr/>
          <p:nvPr/>
        </p:nvGrpSpPr>
        <p:grpSpPr>
          <a:xfrm>
            <a:off x="9343862" y="4910213"/>
            <a:ext cx="1165952" cy="1416283"/>
            <a:chOff x="9343862" y="4910213"/>
            <a:chExt cx="1165952" cy="1416283"/>
          </a:xfrm>
        </p:grpSpPr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0B3C3E34-3C8A-41C5-9CFC-FD4680E9DF1E}"/>
                </a:ext>
              </a:extLst>
            </p:cNvPr>
            <p:cNvSpPr txBox="1"/>
            <p:nvPr/>
          </p:nvSpPr>
          <p:spPr>
            <a:xfrm>
              <a:off x="9423029" y="5926386"/>
              <a:ext cx="108678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 err="1">
                  <a:solidFill>
                    <a:schemeClr val="bg1"/>
                  </a:solidFill>
                  <a:latin typeface="Abadi" panose="020B0604020104020204" pitchFamily="34" charset="0"/>
                </a:rPr>
                <a:t>ojs_t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7C26BC99-661B-46B2-A31E-5CD126C02580}"/>
                </a:ext>
              </a:extLst>
            </p:cNvPr>
            <p:cNvGrpSpPr/>
            <p:nvPr/>
          </p:nvGrpSpPr>
          <p:grpSpPr>
            <a:xfrm>
              <a:off x="9343862" y="4910213"/>
              <a:ext cx="914400" cy="1190486"/>
              <a:chOff x="8709252" y="3686832"/>
              <a:chExt cx="914400" cy="1190486"/>
            </a:xfrm>
          </p:grpSpPr>
          <p:pic>
            <p:nvPicPr>
              <p:cNvPr id="106" name="Graphic 105" descr="Marketing outline">
                <a:extLst>
                  <a:ext uri="{FF2B5EF4-FFF2-40B4-BE49-F238E27FC236}">
                    <a16:creationId xmlns:a16="http://schemas.microsoft.com/office/drawing/2014/main" id="{847DE383-9FC4-4454-AE64-70E8D509A0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 flipH="1">
                <a:off x="8709252" y="3962918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07" name="Graphic 106" descr="Crown with solid fill">
                <a:extLst>
                  <a:ext uri="{FF2B5EF4-FFF2-40B4-BE49-F238E27FC236}">
                    <a16:creationId xmlns:a16="http://schemas.microsoft.com/office/drawing/2014/main" id="{93FCD332-79BA-42B4-936A-F60E63E54B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9161937" y="3686832"/>
                <a:ext cx="400110" cy="400110"/>
              </a:xfrm>
              <a:prstGeom prst="rect">
                <a:avLst/>
              </a:prstGeom>
            </p:spPr>
          </p:pic>
        </p:grpSp>
      </p:grpSp>
      <p:sp>
        <p:nvSpPr>
          <p:cNvPr id="114" name="Rectangle 113">
            <a:extLst>
              <a:ext uri="{FF2B5EF4-FFF2-40B4-BE49-F238E27FC236}">
                <a16:creationId xmlns:a16="http://schemas.microsoft.com/office/drawing/2014/main" id="{522E342D-5550-4011-A47D-0BB816FECFD0}"/>
              </a:ext>
            </a:extLst>
          </p:cNvPr>
          <p:cNvSpPr/>
          <p:nvPr/>
        </p:nvSpPr>
        <p:spPr>
          <a:xfrm>
            <a:off x="3437399" y="2437269"/>
            <a:ext cx="1877412" cy="1357491"/>
          </a:xfrm>
          <a:prstGeom prst="rect">
            <a:avLst/>
          </a:prstGeom>
          <a:noFill/>
          <a:ln w="28575">
            <a:solidFill>
              <a:srgbClr val="00FF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graphicFrame>
        <p:nvGraphicFramePr>
          <p:cNvPr id="117" name="Table 116">
            <a:extLst>
              <a:ext uri="{FF2B5EF4-FFF2-40B4-BE49-F238E27FC236}">
                <a16:creationId xmlns:a16="http://schemas.microsoft.com/office/drawing/2014/main" id="{348215B0-D73D-4327-8EE2-09ED300DAF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6650753"/>
              </p:ext>
            </p:extLst>
          </p:nvPr>
        </p:nvGraphicFramePr>
        <p:xfrm>
          <a:off x="3527354" y="2797827"/>
          <a:ext cx="1588504" cy="325276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560994">
                  <a:extLst>
                    <a:ext uri="{9D8B030D-6E8A-4147-A177-3AD203B41FA5}">
                      <a16:colId xmlns:a16="http://schemas.microsoft.com/office/drawing/2014/main" val="1787310592"/>
                    </a:ext>
                  </a:extLst>
                </a:gridCol>
                <a:gridCol w="1027510">
                  <a:extLst>
                    <a:ext uri="{9D8B030D-6E8A-4147-A177-3AD203B41FA5}">
                      <a16:colId xmlns:a16="http://schemas.microsoft.com/office/drawing/2014/main" val="1806386922"/>
                    </a:ext>
                  </a:extLst>
                </a:gridCol>
              </a:tblGrid>
              <a:tr h="325276">
                <a:tc>
                  <a:txBody>
                    <a:bodyPr/>
                    <a:lstStyle/>
                    <a:p>
                      <a:pPr algn="l"/>
                      <a:r>
                        <a:rPr lang="en-US" sz="1200" b="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from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content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6373703"/>
                  </a:ext>
                </a:extLst>
              </a:tr>
            </a:tbl>
          </a:graphicData>
        </a:graphic>
      </p:graphicFrame>
      <p:graphicFrame>
        <p:nvGraphicFramePr>
          <p:cNvPr id="121" name="Table 120">
            <a:extLst>
              <a:ext uri="{FF2B5EF4-FFF2-40B4-BE49-F238E27FC236}">
                <a16:creationId xmlns:a16="http://schemas.microsoft.com/office/drawing/2014/main" id="{8F75D252-3120-4446-8109-46D834A73A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6251817"/>
              </p:ext>
            </p:extLst>
          </p:nvPr>
        </p:nvGraphicFramePr>
        <p:xfrm>
          <a:off x="3563573" y="3062152"/>
          <a:ext cx="1656660" cy="274320"/>
        </p:xfrm>
        <a:graphic>
          <a:graphicData uri="http://schemas.openxmlformats.org/drawingml/2006/table">
            <a:tbl>
              <a:tblPr/>
              <a:tblGrid>
                <a:gridCol w="669556">
                  <a:extLst>
                    <a:ext uri="{9D8B030D-6E8A-4147-A177-3AD203B41FA5}">
                      <a16:colId xmlns:a16="http://schemas.microsoft.com/office/drawing/2014/main" val="2273406638"/>
                    </a:ext>
                  </a:extLst>
                </a:gridCol>
                <a:gridCol w="987104">
                  <a:extLst>
                    <a:ext uri="{9D8B030D-6E8A-4147-A177-3AD203B41FA5}">
                      <a16:colId xmlns:a16="http://schemas.microsoft.com/office/drawing/2014/main" val="3325124574"/>
                    </a:ext>
                  </a:extLst>
                </a:gridCol>
              </a:tblGrid>
              <a:tr h="255939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xm835</a:t>
                      </a:r>
                    </a:p>
                  </a:txBody>
                  <a:tcPr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update </a:t>
                      </a:r>
                    </a:p>
                  </a:txBody>
                  <a:tcPr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mpd="sng">
                      <a:solidFill>
                        <a:srgbClr val="00FFFF"/>
                      </a:solidFill>
                      <a:prstDash val="soli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021517"/>
                  </a:ext>
                </a:extLst>
              </a:tr>
            </a:tbl>
          </a:graphicData>
        </a:graphic>
      </p:graphicFrame>
      <p:graphicFrame>
        <p:nvGraphicFramePr>
          <p:cNvPr id="122" name="Table 121">
            <a:extLst>
              <a:ext uri="{FF2B5EF4-FFF2-40B4-BE49-F238E27FC236}">
                <a16:creationId xmlns:a16="http://schemas.microsoft.com/office/drawing/2014/main" id="{286CB297-F931-47BD-8CC9-1E3CA2F4A8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1828676"/>
              </p:ext>
            </p:extLst>
          </p:nvPr>
        </p:nvGraphicFramePr>
        <p:xfrm>
          <a:off x="3572505" y="3393675"/>
          <a:ext cx="1656660" cy="274320"/>
        </p:xfrm>
        <a:graphic>
          <a:graphicData uri="http://schemas.openxmlformats.org/drawingml/2006/table">
            <a:tbl>
              <a:tblPr/>
              <a:tblGrid>
                <a:gridCol w="660624">
                  <a:extLst>
                    <a:ext uri="{9D8B030D-6E8A-4147-A177-3AD203B41FA5}">
                      <a16:colId xmlns:a16="http://schemas.microsoft.com/office/drawing/2014/main" val="2273406638"/>
                    </a:ext>
                  </a:extLst>
                </a:gridCol>
                <a:gridCol w="996036">
                  <a:extLst>
                    <a:ext uri="{9D8B030D-6E8A-4147-A177-3AD203B41FA5}">
                      <a16:colId xmlns:a16="http://schemas.microsoft.com/office/drawing/2014/main" val="3325124574"/>
                    </a:ext>
                  </a:extLst>
                </a:gridCol>
              </a:tblGrid>
              <a:tr h="255939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17yyr</a:t>
                      </a:r>
                    </a:p>
                  </a:txBody>
                  <a:tcPr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update </a:t>
                      </a:r>
                    </a:p>
                  </a:txBody>
                  <a:tcPr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mpd="sng">
                      <a:solidFill>
                        <a:srgbClr val="00FFFF"/>
                      </a:solidFill>
                      <a:prstDash val="soli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021517"/>
                  </a:ext>
                </a:extLst>
              </a:tr>
            </a:tbl>
          </a:graphicData>
        </a:graphic>
      </p:graphicFrame>
      <p:sp>
        <p:nvSpPr>
          <p:cNvPr id="123" name="TextBox 122">
            <a:extLst>
              <a:ext uri="{FF2B5EF4-FFF2-40B4-BE49-F238E27FC236}">
                <a16:creationId xmlns:a16="http://schemas.microsoft.com/office/drawing/2014/main" id="{7C33967C-BF33-4020-ADBB-2D704E6924CC}"/>
              </a:ext>
            </a:extLst>
          </p:cNvPr>
          <p:cNvSpPr txBox="1"/>
          <p:nvPr/>
        </p:nvSpPr>
        <p:spPr>
          <a:xfrm>
            <a:off x="3756759" y="2437721"/>
            <a:ext cx="13590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badi" panose="020B0604020104020204" pitchFamily="34" charset="0"/>
              </a:rPr>
              <a:t>Block #2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5379AA2A-161B-4AB1-8CB5-3F92562E42E4}"/>
              </a:ext>
            </a:extLst>
          </p:cNvPr>
          <p:cNvCxnSpPr>
            <a:cxnSpLocks/>
          </p:cNvCxnSpPr>
          <p:nvPr/>
        </p:nvCxnSpPr>
        <p:spPr>
          <a:xfrm>
            <a:off x="3513093" y="2820246"/>
            <a:ext cx="1722644" cy="0"/>
          </a:xfrm>
          <a:prstGeom prst="line">
            <a:avLst/>
          </a:prstGeom>
          <a:ln w="28575">
            <a:solidFill>
              <a:srgbClr val="00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87E41AB-B071-4C2C-AD32-A65A11E52E74}"/>
              </a:ext>
            </a:extLst>
          </p:cNvPr>
          <p:cNvCxnSpPr>
            <a:cxnSpLocks/>
            <a:stCxn id="99" idx="3"/>
            <a:endCxn id="114" idx="1"/>
          </p:cNvCxnSpPr>
          <p:nvPr/>
        </p:nvCxnSpPr>
        <p:spPr>
          <a:xfrm>
            <a:off x="2869682" y="3116015"/>
            <a:ext cx="567717" cy="0"/>
          </a:xfrm>
          <a:prstGeom prst="straightConnector1">
            <a:avLst/>
          </a:prstGeom>
          <a:ln w="38100">
            <a:solidFill>
              <a:srgbClr val="00FFFF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32716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C2723-1A9A-4F0C-9EBA-A414EA578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70744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badi" panose="020B0604020104020204" pitchFamily="34" charset="0"/>
              </a:rPr>
              <a:t>Life Cycle on Blockchain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D144EF43-989E-4CE6-8AE9-B2161A87AE18}"/>
              </a:ext>
            </a:extLst>
          </p:cNvPr>
          <p:cNvGrpSpPr/>
          <p:nvPr/>
        </p:nvGrpSpPr>
        <p:grpSpPr>
          <a:xfrm>
            <a:off x="3769935" y="5343230"/>
            <a:ext cx="1086785" cy="973792"/>
            <a:chOff x="294807" y="5350657"/>
            <a:chExt cx="1086785" cy="973792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D40BAD2A-71A1-4042-9994-CC149B0ED4F3}"/>
                </a:ext>
              </a:extLst>
            </p:cNvPr>
            <p:cNvSpPr txBox="1"/>
            <p:nvPr/>
          </p:nvSpPr>
          <p:spPr>
            <a:xfrm>
              <a:off x="294807" y="5924339"/>
              <a:ext cx="108678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Abadi" panose="020B0604020104020204" pitchFamily="34" charset="0"/>
                </a:rPr>
                <a:t>5_rs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pic>
          <p:nvPicPr>
            <p:cNvPr id="46" name="Graphic 45" descr="User outline">
              <a:extLst>
                <a:ext uri="{FF2B5EF4-FFF2-40B4-BE49-F238E27FC236}">
                  <a16:creationId xmlns:a16="http://schemas.microsoft.com/office/drawing/2014/main" id="{FEE11BFB-7779-463F-9C8D-2270F20ECF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95430" y="5350657"/>
              <a:ext cx="697706" cy="697706"/>
            </a:xfrm>
            <a:prstGeom prst="rect">
              <a:avLst/>
            </a:prstGeom>
          </p:spPr>
        </p:pic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B9C6EBFF-6398-44FC-B0C5-1C5DD98DD141}"/>
              </a:ext>
            </a:extLst>
          </p:cNvPr>
          <p:cNvGrpSpPr/>
          <p:nvPr/>
        </p:nvGrpSpPr>
        <p:grpSpPr>
          <a:xfrm>
            <a:off x="4948054" y="5343230"/>
            <a:ext cx="1086785" cy="973792"/>
            <a:chOff x="294807" y="5350657"/>
            <a:chExt cx="1086785" cy="973792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A2A7023A-149F-4A99-980F-7EE2711B58BC}"/>
                </a:ext>
              </a:extLst>
            </p:cNvPr>
            <p:cNvSpPr txBox="1"/>
            <p:nvPr/>
          </p:nvSpPr>
          <p:spPr>
            <a:xfrm>
              <a:off x="294807" y="5924339"/>
              <a:ext cx="108678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Abadi" panose="020B0604020104020204" pitchFamily="34" charset="0"/>
                </a:rPr>
                <a:t>fox00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pic>
          <p:nvPicPr>
            <p:cNvPr id="49" name="Graphic 48" descr="User outline">
              <a:extLst>
                <a:ext uri="{FF2B5EF4-FFF2-40B4-BE49-F238E27FC236}">
                  <a16:creationId xmlns:a16="http://schemas.microsoft.com/office/drawing/2014/main" id="{3421A170-A068-48A1-8BA8-D8971CD3EC5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95430" y="5350657"/>
              <a:ext cx="697706" cy="697706"/>
            </a:xfrm>
            <a:prstGeom prst="rect">
              <a:avLst/>
            </a:prstGeom>
          </p:spPr>
        </p:pic>
      </p:grpSp>
      <p:pic>
        <p:nvPicPr>
          <p:cNvPr id="53" name="Graphic 52" descr="Earth globe: Americas with solid fill">
            <a:extLst>
              <a:ext uri="{FF2B5EF4-FFF2-40B4-BE49-F238E27FC236}">
                <a16:creationId xmlns:a16="http://schemas.microsoft.com/office/drawing/2014/main" id="{A07646CC-6E50-4834-8D26-B14687620E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31290" y="1235870"/>
            <a:ext cx="3912997" cy="3912997"/>
          </a:xfrm>
          <a:prstGeom prst="rect">
            <a:avLst/>
          </a:prstGeom>
        </p:spPr>
      </p:pic>
      <p:grpSp>
        <p:nvGrpSpPr>
          <p:cNvPr id="54" name="Group 53">
            <a:extLst>
              <a:ext uri="{FF2B5EF4-FFF2-40B4-BE49-F238E27FC236}">
                <a16:creationId xmlns:a16="http://schemas.microsoft.com/office/drawing/2014/main" id="{B2C8C733-8E4D-4399-962C-3B0D5BABBD46}"/>
              </a:ext>
            </a:extLst>
          </p:cNvPr>
          <p:cNvGrpSpPr/>
          <p:nvPr/>
        </p:nvGrpSpPr>
        <p:grpSpPr>
          <a:xfrm>
            <a:off x="7145958" y="5360131"/>
            <a:ext cx="1086785" cy="973792"/>
            <a:chOff x="294807" y="5350657"/>
            <a:chExt cx="1086785" cy="973792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7C4B21E5-F52A-4A56-AE5A-5E8DF30EBF56}"/>
                </a:ext>
              </a:extLst>
            </p:cNvPr>
            <p:cNvSpPr txBox="1"/>
            <p:nvPr/>
          </p:nvSpPr>
          <p:spPr>
            <a:xfrm>
              <a:off x="294807" y="5924339"/>
              <a:ext cx="108678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Abadi" panose="020B0604020104020204" pitchFamily="34" charset="0"/>
                </a:rPr>
                <a:t>112_r9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pic>
          <p:nvPicPr>
            <p:cNvPr id="56" name="Graphic 55" descr="User outline">
              <a:extLst>
                <a:ext uri="{FF2B5EF4-FFF2-40B4-BE49-F238E27FC236}">
                  <a16:creationId xmlns:a16="http://schemas.microsoft.com/office/drawing/2014/main" id="{8C63523B-C558-42B5-A3B8-32DDE92312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95430" y="5350657"/>
              <a:ext cx="697706" cy="697706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5A053117-E894-45C5-B8EA-8FF27A389C59}"/>
              </a:ext>
            </a:extLst>
          </p:cNvPr>
          <p:cNvGrpSpPr/>
          <p:nvPr/>
        </p:nvGrpSpPr>
        <p:grpSpPr>
          <a:xfrm>
            <a:off x="9423029" y="5352704"/>
            <a:ext cx="1086785" cy="973792"/>
            <a:chOff x="294807" y="5350657"/>
            <a:chExt cx="1086785" cy="973792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38F377EE-8525-48EA-822A-803D63FEB2D4}"/>
                </a:ext>
              </a:extLst>
            </p:cNvPr>
            <p:cNvSpPr txBox="1"/>
            <p:nvPr/>
          </p:nvSpPr>
          <p:spPr>
            <a:xfrm>
              <a:off x="294807" y="5924339"/>
              <a:ext cx="108678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 err="1">
                  <a:solidFill>
                    <a:schemeClr val="bg1"/>
                  </a:solidFill>
                  <a:latin typeface="Abadi" panose="020B0604020104020204" pitchFamily="34" charset="0"/>
                </a:rPr>
                <a:t>ojs_t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pic>
          <p:nvPicPr>
            <p:cNvPr id="62" name="Graphic 61" descr="User outline">
              <a:extLst>
                <a:ext uri="{FF2B5EF4-FFF2-40B4-BE49-F238E27FC236}">
                  <a16:creationId xmlns:a16="http://schemas.microsoft.com/office/drawing/2014/main" id="{92D9DF86-9492-4F4A-982A-B005DAC506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95430" y="5350657"/>
              <a:ext cx="697706" cy="697706"/>
            </a:xfrm>
            <a:prstGeom prst="rect">
              <a:avLst/>
            </a:prstGeom>
          </p:spPr>
        </p:pic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04BA7872-0E26-47E8-A567-93008219ED3F}"/>
              </a:ext>
            </a:extLst>
          </p:cNvPr>
          <p:cNvSpPr txBox="1"/>
          <p:nvPr/>
        </p:nvSpPr>
        <p:spPr>
          <a:xfrm>
            <a:off x="10525671" y="5926386"/>
            <a:ext cx="1086785" cy="40011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2000" dirty="0" err="1">
                <a:solidFill>
                  <a:schemeClr val="bg1"/>
                </a:solidFill>
                <a:latin typeface="Abadi" panose="020B0604020104020204" pitchFamily="34" charset="0"/>
              </a:rPr>
              <a:t>chstxy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6C095C3-FD0D-4DD4-96CF-D0A4ACF2E1A3}"/>
              </a:ext>
            </a:extLst>
          </p:cNvPr>
          <p:cNvSpPr txBox="1"/>
          <p:nvPr/>
        </p:nvSpPr>
        <p:spPr>
          <a:xfrm>
            <a:off x="838199" y="1320939"/>
            <a:ext cx="754247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Abadi" panose="020B0604020104020204" pitchFamily="34" charset="0"/>
              </a:rPr>
              <a:t>5. Repeat.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EDD64BFB-8708-4E53-B1C1-29F07742C0DB}"/>
              </a:ext>
            </a:extLst>
          </p:cNvPr>
          <p:cNvGrpSpPr/>
          <p:nvPr/>
        </p:nvGrpSpPr>
        <p:grpSpPr>
          <a:xfrm>
            <a:off x="390222" y="5350657"/>
            <a:ext cx="1086785" cy="973792"/>
            <a:chOff x="294807" y="5350657"/>
            <a:chExt cx="1086785" cy="973792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62E1FE26-AC05-4166-B6BD-3FDFE135C43E}"/>
                </a:ext>
              </a:extLst>
            </p:cNvPr>
            <p:cNvSpPr txBox="1"/>
            <p:nvPr/>
          </p:nvSpPr>
          <p:spPr>
            <a:xfrm>
              <a:off x="294807" y="5924339"/>
              <a:ext cx="108678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 err="1">
                  <a:solidFill>
                    <a:schemeClr val="bg1"/>
                  </a:solidFill>
                  <a:latin typeface="Abadi" panose="020B0604020104020204" pitchFamily="34" charset="0"/>
                </a:rPr>
                <a:t>satoshi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pic>
          <p:nvPicPr>
            <p:cNvPr id="66" name="Graphic 65" descr="User outline">
              <a:extLst>
                <a:ext uri="{FF2B5EF4-FFF2-40B4-BE49-F238E27FC236}">
                  <a16:creationId xmlns:a16="http://schemas.microsoft.com/office/drawing/2014/main" id="{2F662C97-7B72-4145-B53B-9A3C40048C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95430" y="5350657"/>
              <a:ext cx="697706" cy="697706"/>
            </a:xfrm>
            <a:prstGeom prst="rect">
              <a:avLst/>
            </a:prstGeom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F4555BC9-A2FB-4A82-834C-4B289B3ED081}"/>
              </a:ext>
            </a:extLst>
          </p:cNvPr>
          <p:cNvGrpSpPr/>
          <p:nvPr/>
        </p:nvGrpSpPr>
        <p:grpSpPr>
          <a:xfrm>
            <a:off x="8324077" y="5164930"/>
            <a:ext cx="1228002" cy="1168993"/>
            <a:chOff x="8324077" y="5164930"/>
            <a:chExt cx="1228002" cy="1168993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0A0DCCC8-12EE-40F8-8409-AEB6F30F9B73}"/>
                </a:ext>
              </a:extLst>
            </p:cNvPr>
            <p:cNvSpPr txBox="1"/>
            <p:nvPr/>
          </p:nvSpPr>
          <p:spPr>
            <a:xfrm>
              <a:off x="8324077" y="5933813"/>
              <a:ext cx="108678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Abadi" panose="020B0604020104020204" pitchFamily="34" charset="0"/>
                </a:rPr>
                <a:t>17yyr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pic>
          <p:nvPicPr>
            <p:cNvPr id="73" name="Graphic 72" descr="Marketing outline">
              <a:extLst>
                <a:ext uri="{FF2B5EF4-FFF2-40B4-BE49-F238E27FC236}">
                  <a16:creationId xmlns:a16="http://schemas.microsoft.com/office/drawing/2014/main" id="{43278BCA-10EE-4E67-958B-9553FA83A53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637679" y="5164930"/>
              <a:ext cx="914400" cy="914400"/>
            </a:xfrm>
            <a:prstGeom prst="rect">
              <a:avLst/>
            </a:prstGeom>
          </p:spPr>
        </p:pic>
      </p:grp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5B7A9C7C-28AE-4418-9F7C-4F2DCAB5370F}"/>
              </a:ext>
            </a:extLst>
          </p:cNvPr>
          <p:cNvGraphicFramePr>
            <a:graphicFrameLocks noGrp="1"/>
          </p:cNvGraphicFramePr>
          <p:nvPr/>
        </p:nvGraphicFramePr>
        <p:xfrm>
          <a:off x="9034530" y="1352544"/>
          <a:ext cx="2592690" cy="365760"/>
        </p:xfrm>
        <a:graphic>
          <a:graphicData uri="http://schemas.openxmlformats.org/drawingml/2006/table">
            <a:tbl>
              <a:tblPr/>
              <a:tblGrid>
                <a:gridCol w="882595">
                  <a:extLst>
                    <a:ext uri="{9D8B030D-6E8A-4147-A177-3AD203B41FA5}">
                      <a16:colId xmlns:a16="http://schemas.microsoft.com/office/drawing/2014/main" val="332031756"/>
                    </a:ext>
                  </a:extLst>
                </a:gridCol>
                <a:gridCol w="1710095">
                  <a:extLst>
                    <a:ext uri="{9D8B030D-6E8A-4147-A177-3AD203B41FA5}">
                      <a16:colId xmlns:a16="http://schemas.microsoft.com/office/drawing/2014/main" val="207954405"/>
                    </a:ext>
                  </a:extLst>
                </a:gridCol>
              </a:tblGrid>
              <a:tr h="294198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nyc97</a:t>
                      </a:r>
                    </a:p>
                  </a:txBody>
                  <a:tcPr>
                    <a:lnL w="12700" cmpd="sng">
                      <a:solidFill>
                        <a:srgbClr val="FF6600"/>
                      </a:solidFill>
                      <a:prstDash val="solid"/>
                    </a:lnL>
                    <a:lnR w="1270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6600"/>
                      </a:solidFill>
                      <a:prstDash val="solid"/>
                    </a:lnT>
                    <a:lnB w="12700" cmpd="sng">
                      <a:solidFill>
                        <a:srgbClr val="FF66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update </a:t>
                      </a:r>
                    </a:p>
                  </a:txBody>
                  <a:tcPr>
                    <a:lnL w="1270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6600"/>
                      </a:solidFill>
                      <a:prstDash val="solid"/>
                    </a:lnT>
                    <a:lnB w="12700" cmpd="sng">
                      <a:solidFill>
                        <a:srgbClr val="FF66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438174"/>
                  </a:ext>
                </a:extLst>
              </a:tr>
            </a:tbl>
          </a:graphicData>
        </a:graphic>
      </p:graphicFrame>
      <p:graphicFrame>
        <p:nvGraphicFramePr>
          <p:cNvPr id="78" name="Table 77">
            <a:extLst>
              <a:ext uri="{FF2B5EF4-FFF2-40B4-BE49-F238E27FC236}">
                <a16:creationId xmlns:a16="http://schemas.microsoft.com/office/drawing/2014/main" id="{0597DEB0-A6AE-4D80-B57A-2D428D19B1C4}"/>
              </a:ext>
            </a:extLst>
          </p:cNvPr>
          <p:cNvGraphicFramePr>
            <a:graphicFrameLocks noGrp="1"/>
          </p:cNvGraphicFramePr>
          <p:nvPr/>
        </p:nvGraphicFramePr>
        <p:xfrm>
          <a:off x="9043166" y="1765614"/>
          <a:ext cx="2592690" cy="365760"/>
        </p:xfrm>
        <a:graphic>
          <a:graphicData uri="http://schemas.openxmlformats.org/drawingml/2006/table">
            <a:tbl>
              <a:tblPr/>
              <a:tblGrid>
                <a:gridCol w="882595">
                  <a:extLst>
                    <a:ext uri="{9D8B030D-6E8A-4147-A177-3AD203B41FA5}">
                      <a16:colId xmlns:a16="http://schemas.microsoft.com/office/drawing/2014/main" val="332031756"/>
                    </a:ext>
                  </a:extLst>
                </a:gridCol>
                <a:gridCol w="1710095">
                  <a:extLst>
                    <a:ext uri="{9D8B030D-6E8A-4147-A177-3AD203B41FA5}">
                      <a16:colId xmlns:a16="http://schemas.microsoft.com/office/drawing/2014/main" val="207954405"/>
                    </a:ext>
                  </a:extLst>
                </a:gridCol>
              </a:tblGrid>
              <a:tr h="294198">
                <a:tc>
                  <a:txBody>
                    <a:bodyPr/>
                    <a:lstStyle/>
                    <a:p>
                      <a:pPr algn="l"/>
                      <a:r>
                        <a:rPr lang="en-US" dirty="0" err="1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chstxy</a:t>
                      </a:r>
                      <a:endParaRPr lang="en-US" dirty="0">
                        <a:solidFill>
                          <a:schemeClr val="bg1"/>
                        </a:solidFill>
                        <a:latin typeface="Abadi" panose="020B0604020104020204" pitchFamily="34" charset="0"/>
                      </a:endParaRPr>
                    </a:p>
                  </a:txBody>
                  <a:tcPr>
                    <a:lnL w="12700" cmpd="sng">
                      <a:solidFill>
                        <a:srgbClr val="FF6600"/>
                      </a:solidFill>
                      <a:prstDash val="solid"/>
                    </a:lnL>
                    <a:lnR w="1270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6600"/>
                      </a:solidFill>
                      <a:prstDash val="solid"/>
                    </a:lnT>
                    <a:lnB w="12700" cmpd="sng">
                      <a:solidFill>
                        <a:srgbClr val="FF66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update </a:t>
                      </a:r>
                    </a:p>
                  </a:txBody>
                  <a:tcPr>
                    <a:lnL w="1270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6600"/>
                      </a:solidFill>
                      <a:prstDash val="solid"/>
                    </a:lnT>
                    <a:lnB w="12700" cmpd="sng">
                      <a:solidFill>
                        <a:srgbClr val="FF66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438174"/>
                  </a:ext>
                </a:extLst>
              </a:tr>
            </a:tbl>
          </a:graphicData>
        </a:graphic>
      </p:graphicFrame>
      <p:graphicFrame>
        <p:nvGraphicFramePr>
          <p:cNvPr id="79" name="Table 78">
            <a:extLst>
              <a:ext uri="{FF2B5EF4-FFF2-40B4-BE49-F238E27FC236}">
                <a16:creationId xmlns:a16="http://schemas.microsoft.com/office/drawing/2014/main" id="{0BB18F33-2A8D-437E-BAF5-5F569E1DDEAB}"/>
              </a:ext>
            </a:extLst>
          </p:cNvPr>
          <p:cNvGraphicFramePr>
            <a:graphicFrameLocks noGrp="1"/>
          </p:cNvGraphicFramePr>
          <p:nvPr/>
        </p:nvGraphicFramePr>
        <p:xfrm>
          <a:off x="9034530" y="2179872"/>
          <a:ext cx="2592690" cy="365760"/>
        </p:xfrm>
        <a:graphic>
          <a:graphicData uri="http://schemas.openxmlformats.org/drawingml/2006/table">
            <a:tbl>
              <a:tblPr/>
              <a:tblGrid>
                <a:gridCol w="882595">
                  <a:extLst>
                    <a:ext uri="{9D8B030D-6E8A-4147-A177-3AD203B41FA5}">
                      <a16:colId xmlns:a16="http://schemas.microsoft.com/office/drawing/2014/main" val="332031756"/>
                    </a:ext>
                  </a:extLst>
                </a:gridCol>
                <a:gridCol w="1710095">
                  <a:extLst>
                    <a:ext uri="{9D8B030D-6E8A-4147-A177-3AD203B41FA5}">
                      <a16:colId xmlns:a16="http://schemas.microsoft.com/office/drawing/2014/main" val="207954405"/>
                    </a:ext>
                  </a:extLst>
                </a:gridCol>
              </a:tblGrid>
              <a:tr h="294198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17yyr</a:t>
                      </a:r>
                    </a:p>
                  </a:txBody>
                  <a:tcPr>
                    <a:lnL w="12700" cmpd="sng">
                      <a:solidFill>
                        <a:srgbClr val="FF6600"/>
                      </a:solidFill>
                      <a:prstDash val="solid"/>
                    </a:lnL>
                    <a:lnR w="1270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6600"/>
                      </a:solidFill>
                      <a:prstDash val="solid"/>
                    </a:lnT>
                    <a:lnB w="12700" cmpd="sng">
                      <a:solidFill>
                        <a:srgbClr val="FF66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update </a:t>
                      </a:r>
                    </a:p>
                  </a:txBody>
                  <a:tcPr>
                    <a:lnL w="1270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6600"/>
                      </a:solidFill>
                      <a:prstDash val="solid"/>
                    </a:lnT>
                    <a:lnB w="12700" cmpd="sng">
                      <a:solidFill>
                        <a:srgbClr val="FF66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438174"/>
                  </a:ext>
                </a:extLst>
              </a:tr>
            </a:tbl>
          </a:graphicData>
        </a:graphic>
      </p:graphicFrame>
      <p:sp>
        <p:nvSpPr>
          <p:cNvPr id="80" name="Rectangle 79">
            <a:extLst>
              <a:ext uri="{FF2B5EF4-FFF2-40B4-BE49-F238E27FC236}">
                <a16:creationId xmlns:a16="http://schemas.microsoft.com/office/drawing/2014/main" id="{AEEFDB45-888E-4771-ABCB-6BC7D23E5FB2}"/>
              </a:ext>
            </a:extLst>
          </p:cNvPr>
          <p:cNvSpPr/>
          <p:nvPr/>
        </p:nvSpPr>
        <p:spPr>
          <a:xfrm>
            <a:off x="8860910" y="377683"/>
            <a:ext cx="2938168" cy="2321782"/>
          </a:xfrm>
          <a:prstGeom prst="rect">
            <a:avLst/>
          </a:prstGeom>
          <a:noFill/>
          <a:ln w="28575">
            <a:solidFill>
              <a:srgbClr val="FF66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75AC10E2-01E9-4B12-A952-5E8F9830A2FE}"/>
              </a:ext>
            </a:extLst>
          </p:cNvPr>
          <p:cNvSpPr txBox="1"/>
          <p:nvPr/>
        </p:nvSpPr>
        <p:spPr>
          <a:xfrm>
            <a:off x="9327372" y="448922"/>
            <a:ext cx="20052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badi" panose="020B0604020104020204" pitchFamily="34" charset="0"/>
              </a:rPr>
              <a:t>Pending Updates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D2801D6C-50CF-405B-B71C-7AC65CC3B280}"/>
              </a:ext>
            </a:extLst>
          </p:cNvPr>
          <p:cNvCxnSpPr>
            <a:cxnSpLocks/>
          </p:cNvCxnSpPr>
          <p:nvPr/>
        </p:nvCxnSpPr>
        <p:spPr>
          <a:xfrm>
            <a:off x="9034530" y="873479"/>
            <a:ext cx="2592690" cy="0"/>
          </a:xfrm>
          <a:prstGeom prst="line">
            <a:avLst/>
          </a:prstGeom>
          <a:ln w="28575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9B843B2D-FC39-49A1-A44D-475744DEB3B3}"/>
              </a:ext>
            </a:extLst>
          </p:cNvPr>
          <p:cNvGraphicFramePr>
            <a:graphicFrameLocks noGrp="1"/>
          </p:cNvGraphicFramePr>
          <p:nvPr/>
        </p:nvGraphicFramePr>
        <p:xfrm>
          <a:off x="9023261" y="931412"/>
          <a:ext cx="2486024" cy="37084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877961">
                  <a:extLst>
                    <a:ext uri="{9D8B030D-6E8A-4147-A177-3AD203B41FA5}">
                      <a16:colId xmlns:a16="http://schemas.microsoft.com/office/drawing/2014/main" val="1787310592"/>
                    </a:ext>
                  </a:extLst>
                </a:gridCol>
                <a:gridCol w="1608063">
                  <a:extLst>
                    <a:ext uri="{9D8B030D-6E8A-4147-A177-3AD203B41FA5}">
                      <a16:colId xmlns:a16="http://schemas.microsoft.com/office/drawing/2014/main" val="18063869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b="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from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content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6373703"/>
                  </a:ext>
                </a:extLst>
              </a:tr>
            </a:tbl>
          </a:graphicData>
        </a:graphic>
      </p:graphicFrame>
      <p:sp>
        <p:nvSpPr>
          <p:cNvPr id="50" name="Rectangle 49">
            <a:extLst>
              <a:ext uri="{FF2B5EF4-FFF2-40B4-BE49-F238E27FC236}">
                <a16:creationId xmlns:a16="http://schemas.microsoft.com/office/drawing/2014/main" id="{9F28CD61-0A7B-448F-9B6E-08D10932BC1F}"/>
              </a:ext>
            </a:extLst>
          </p:cNvPr>
          <p:cNvSpPr/>
          <p:nvPr/>
        </p:nvSpPr>
        <p:spPr>
          <a:xfrm>
            <a:off x="970954" y="2437269"/>
            <a:ext cx="1898728" cy="1357491"/>
          </a:xfrm>
          <a:prstGeom prst="rect">
            <a:avLst/>
          </a:prstGeom>
          <a:noFill/>
          <a:ln w="28575">
            <a:solidFill>
              <a:srgbClr val="00FF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Abadi" panose="020B0604020104020204" pitchFamily="34" charset="0"/>
            </a:endParaRPr>
          </a:p>
          <a:p>
            <a:pPr algn="ctr"/>
            <a:r>
              <a:rPr lang="en-US" dirty="0">
                <a:solidFill>
                  <a:schemeClr val="bg1"/>
                </a:solidFill>
                <a:latin typeface="Abadi" panose="020B0604020104020204" pitchFamily="34" charset="0"/>
              </a:rPr>
              <a:t>Initial State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E1B6858-CFAC-4CB4-95A0-9F15DFE069EE}"/>
              </a:ext>
            </a:extLst>
          </p:cNvPr>
          <p:cNvSpPr txBox="1"/>
          <p:nvPr/>
        </p:nvSpPr>
        <p:spPr>
          <a:xfrm>
            <a:off x="1296027" y="2436397"/>
            <a:ext cx="13590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badi" panose="020B0604020104020204" pitchFamily="34" charset="0"/>
              </a:rPr>
              <a:t>Block #1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4F9DAB6A-3C44-4281-8D1D-DEFBFF369461}"/>
              </a:ext>
            </a:extLst>
          </p:cNvPr>
          <p:cNvCxnSpPr>
            <a:cxnSpLocks/>
          </p:cNvCxnSpPr>
          <p:nvPr/>
        </p:nvCxnSpPr>
        <p:spPr>
          <a:xfrm>
            <a:off x="1052361" y="2818922"/>
            <a:ext cx="1722644" cy="0"/>
          </a:xfrm>
          <a:prstGeom prst="line">
            <a:avLst/>
          </a:prstGeom>
          <a:ln w="28575">
            <a:solidFill>
              <a:srgbClr val="00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E1A7ED38-8359-4FB0-A2E4-E6C0B7DE80EB}"/>
              </a:ext>
            </a:extLst>
          </p:cNvPr>
          <p:cNvSpPr/>
          <p:nvPr/>
        </p:nvSpPr>
        <p:spPr>
          <a:xfrm>
            <a:off x="3437399" y="2437269"/>
            <a:ext cx="1877412" cy="1357491"/>
          </a:xfrm>
          <a:prstGeom prst="rect">
            <a:avLst/>
          </a:prstGeom>
          <a:noFill/>
          <a:ln w="28575">
            <a:solidFill>
              <a:srgbClr val="00FF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graphicFrame>
        <p:nvGraphicFramePr>
          <p:cNvPr id="67" name="Table 66">
            <a:extLst>
              <a:ext uri="{FF2B5EF4-FFF2-40B4-BE49-F238E27FC236}">
                <a16:creationId xmlns:a16="http://schemas.microsoft.com/office/drawing/2014/main" id="{9A24FBE0-23CD-41EC-9B1D-C9A2FF835CBD}"/>
              </a:ext>
            </a:extLst>
          </p:cNvPr>
          <p:cNvGraphicFramePr>
            <a:graphicFrameLocks noGrp="1"/>
          </p:cNvGraphicFramePr>
          <p:nvPr/>
        </p:nvGraphicFramePr>
        <p:xfrm>
          <a:off x="3527354" y="2797827"/>
          <a:ext cx="1588504" cy="325276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560994">
                  <a:extLst>
                    <a:ext uri="{9D8B030D-6E8A-4147-A177-3AD203B41FA5}">
                      <a16:colId xmlns:a16="http://schemas.microsoft.com/office/drawing/2014/main" val="1787310592"/>
                    </a:ext>
                  </a:extLst>
                </a:gridCol>
                <a:gridCol w="1027510">
                  <a:extLst>
                    <a:ext uri="{9D8B030D-6E8A-4147-A177-3AD203B41FA5}">
                      <a16:colId xmlns:a16="http://schemas.microsoft.com/office/drawing/2014/main" val="1806386922"/>
                    </a:ext>
                  </a:extLst>
                </a:gridCol>
              </a:tblGrid>
              <a:tr h="325276">
                <a:tc>
                  <a:txBody>
                    <a:bodyPr/>
                    <a:lstStyle/>
                    <a:p>
                      <a:pPr algn="l"/>
                      <a:r>
                        <a:rPr lang="en-US" sz="1200" b="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from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content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6373703"/>
                  </a:ext>
                </a:extLst>
              </a:tr>
            </a:tbl>
          </a:graphicData>
        </a:graphic>
      </p:graphicFrame>
      <p:graphicFrame>
        <p:nvGraphicFramePr>
          <p:cNvPr id="68" name="Table 67">
            <a:extLst>
              <a:ext uri="{FF2B5EF4-FFF2-40B4-BE49-F238E27FC236}">
                <a16:creationId xmlns:a16="http://schemas.microsoft.com/office/drawing/2014/main" id="{0F50D0BC-15D9-4DAE-94D4-F40A0E3C03DD}"/>
              </a:ext>
            </a:extLst>
          </p:cNvPr>
          <p:cNvGraphicFramePr>
            <a:graphicFrameLocks noGrp="1"/>
          </p:cNvGraphicFramePr>
          <p:nvPr/>
        </p:nvGraphicFramePr>
        <p:xfrm>
          <a:off x="3563573" y="3062152"/>
          <a:ext cx="1656660" cy="274320"/>
        </p:xfrm>
        <a:graphic>
          <a:graphicData uri="http://schemas.openxmlformats.org/drawingml/2006/table">
            <a:tbl>
              <a:tblPr/>
              <a:tblGrid>
                <a:gridCol w="669556">
                  <a:extLst>
                    <a:ext uri="{9D8B030D-6E8A-4147-A177-3AD203B41FA5}">
                      <a16:colId xmlns:a16="http://schemas.microsoft.com/office/drawing/2014/main" val="2273406638"/>
                    </a:ext>
                  </a:extLst>
                </a:gridCol>
                <a:gridCol w="987104">
                  <a:extLst>
                    <a:ext uri="{9D8B030D-6E8A-4147-A177-3AD203B41FA5}">
                      <a16:colId xmlns:a16="http://schemas.microsoft.com/office/drawing/2014/main" val="3325124574"/>
                    </a:ext>
                  </a:extLst>
                </a:gridCol>
              </a:tblGrid>
              <a:tr h="255939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xm835</a:t>
                      </a:r>
                    </a:p>
                  </a:txBody>
                  <a:tcPr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update </a:t>
                      </a:r>
                    </a:p>
                  </a:txBody>
                  <a:tcPr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mpd="sng">
                      <a:solidFill>
                        <a:srgbClr val="00FFFF"/>
                      </a:solidFill>
                      <a:prstDash val="soli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021517"/>
                  </a:ext>
                </a:extLst>
              </a:tr>
            </a:tbl>
          </a:graphicData>
        </a:graphic>
      </p:graphicFrame>
      <p:graphicFrame>
        <p:nvGraphicFramePr>
          <p:cNvPr id="69" name="Table 68">
            <a:extLst>
              <a:ext uri="{FF2B5EF4-FFF2-40B4-BE49-F238E27FC236}">
                <a16:creationId xmlns:a16="http://schemas.microsoft.com/office/drawing/2014/main" id="{6E9A6FF9-BDD8-4CA6-B899-876449F09B7D}"/>
              </a:ext>
            </a:extLst>
          </p:cNvPr>
          <p:cNvGraphicFramePr>
            <a:graphicFrameLocks noGrp="1"/>
          </p:cNvGraphicFramePr>
          <p:nvPr/>
        </p:nvGraphicFramePr>
        <p:xfrm>
          <a:off x="3572505" y="3393675"/>
          <a:ext cx="1656660" cy="274320"/>
        </p:xfrm>
        <a:graphic>
          <a:graphicData uri="http://schemas.openxmlformats.org/drawingml/2006/table">
            <a:tbl>
              <a:tblPr/>
              <a:tblGrid>
                <a:gridCol w="660624">
                  <a:extLst>
                    <a:ext uri="{9D8B030D-6E8A-4147-A177-3AD203B41FA5}">
                      <a16:colId xmlns:a16="http://schemas.microsoft.com/office/drawing/2014/main" val="2273406638"/>
                    </a:ext>
                  </a:extLst>
                </a:gridCol>
                <a:gridCol w="996036">
                  <a:extLst>
                    <a:ext uri="{9D8B030D-6E8A-4147-A177-3AD203B41FA5}">
                      <a16:colId xmlns:a16="http://schemas.microsoft.com/office/drawing/2014/main" val="3325124574"/>
                    </a:ext>
                  </a:extLst>
                </a:gridCol>
              </a:tblGrid>
              <a:tr h="255939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17yyr</a:t>
                      </a:r>
                    </a:p>
                  </a:txBody>
                  <a:tcPr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update </a:t>
                      </a:r>
                    </a:p>
                  </a:txBody>
                  <a:tcPr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mpd="sng">
                      <a:solidFill>
                        <a:srgbClr val="00FFFF"/>
                      </a:solidFill>
                      <a:prstDash val="soli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021517"/>
                  </a:ext>
                </a:extLst>
              </a:tr>
            </a:tbl>
          </a:graphicData>
        </a:graphic>
      </p:graphicFrame>
      <p:sp>
        <p:nvSpPr>
          <p:cNvPr id="70" name="TextBox 69">
            <a:extLst>
              <a:ext uri="{FF2B5EF4-FFF2-40B4-BE49-F238E27FC236}">
                <a16:creationId xmlns:a16="http://schemas.microsoft.com/office/drawing/2014/main" id="{71197D12-E4E3-43CC-BF50-6C46BDC2A3C3}"/>
              </a:ext>
            </a:extLst>
          </p:cNvPr>
          <p:cNvSpPr txBox="1"/>
          <p:nvPr/>
        </p:nvSpPr>
        <p:spPr>
          <a:xfrm>
            <a:off x="3756759" y="2437721"/>
            <a:ext cx="13590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badi" panose="020B0604020104020204" pitchFamily="34" charset="0"/>
              </a:rPr>
              <a:t>Block #2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69B73B99-5F19-417D-8FE1-6ABAC91023C5}"/>
              </a:ext>
            </a:extLst>
          </p:cNvPr>
          <p:cNvCxnSpPr>
            <a:cxnSpLocks/>
          </p:cNvCxnSpPr>
          <p:nvPr/>
        </p:nvCxnSpPr>
        <p:spPr>
          <a:xfrm>
            <a:off x="3513093" y="2820246"/>
            <a:ext cx="1722644" cy="0"/>
          </a:xfrm>
          <a:prstGeom prst="line">
            <a:avLst/>
          </a:prstGeom>
          <a:ln w="28575">
            <a:solidFill>
              <a:srgbClr val="00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82AC7C47-7A26-4DDA-97C9-C57EEC5AD9C9}"/>
              </a:ext>
            </a:extLst>
          </p:cNvPr>
          <p:cNvCxnSpPr>
            <a:cxnSpLocks/>
            <a:stCxn id="50" idx="3"/>
            <a:endCxn id="59" idx="1"/>
          </p:cNvCxnSpPr>
          <p:nvPr/>
        </p:nvCxnSpPr>
        <p:spPr>
          <a:xfrm>
            <a:off x="2869682" y="3116015"/>
            <a:ext cx="567717" cy="0"/>
          </a:xfrm>
          <a:prstGeom prst="straightConnector1">
            <a:avLst/>
          </a:prstGeom>
          <a:ln w="38100">
            <a:solidFill>
              <a:srgbClr val="00FFFF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44D33086-1D17-4506-9F31-7EB193E3E62B}"/>
              </a:ext>
            </a:extLst>
          </p:cNvPr>
          <p:cNvGrpSpPr/>
          <p:nvPr/>
        </p:nvGrpSpPr>
        <p:grpSpPr>
          <a:xfrm>
            <a:off x="1568341" y="5148867"/>
            <a:ext cx="1214462" cy="1175582"/>
            <a:chOff x="1568341" y="5148867"/>
            <a:chExt cx="1214462" cy="1175582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1983A53-0CE5-4E43-8F86-DC61E6290E6D}"/>
                </a:ext>
              </a:extLst>
            </p:cNvPr>
            <p:cNvSpPr txBox="1"/>
            <p:nvPr/>
          </p:nvSpPr>
          <p:spPr>
            <a:xfrm>
              <a:off x="1568341" y="5924339"/>
              <a:ext cx="108678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Abadi" panose="020B0604020104020204" pitchFamily="34" charset="0"/>
                </a:rPr>
                <a:t>nyc97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pic>
          <p:nvPicPr>
            <p:cNvPr id="76" name="Graphic 75" descr="Marketing outline">
              <a:extLst>
                <a:ext uri="{FF2B5EF4-FFF2-40B4-BE49-F238E27FC236}">
                  <a16:creationId xmlns:a16="http://schemas.microsoft.com/office/drawing/2014/main" id="{5AC4E17C-E514-487E-AAAF-D2C8A1179CE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868403" y="5148867"/>
              <a:ext cx="914400" cy="914400"/>
            </a:xfrm>
            <a:prstGeom prst="rect">
              <a:avLst/>
            </a:prstGeom>
          </p:spPr>
        </p:pic>
      </p:grpSp>
      <p:pic>
        <p:nvPicPr>
          <p:cNvPr id="77" name="Graphic 76" descr="Marketing outline">
            <a:extLst>
              <a:ext uri="{FF2B5EF4-FFF2-40B4-BE49-F238E27FC236}">
                <a16:creationId xmlns:a16="http://schemas.microsoft.com/office/drawing/2014/main" id="{7D1785BE-4770-4B12-B8E3-CFAA2E9ACA9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806445" y="5164930"/>
            <a:ext cx="914400" cy="914400"/>
          </a:xfrm>
          <a:prstGeom prst="rect">
            <a:avLst/>
          </a:prstGeom>
        </p:spPr>
      </p:pic>
      <p:grpSp>
        <p:nvGrpSpPr>
          <p:cNvPr id="83" name="Group 82">
            <a:extLst>
              <a:ext uri="{FF2B5EF4-FFF2-40B4-BE49-F238E27FC236}">
                <a16:creationId xmlns:a16="http://schemas.microsoft.com/office/drawing/2014/main" id="{1DBB3863-EDF8-46D7-9D1B-25D9453CCC48}"/>
              </a:ext>
            </a:extLst>
          </p:cNvPr>
          <p:cNvGrpSpPr/>
          <p:nvPr/>
        </p:nvGrpSpPr>
        <p:grpSpPr>
          <a:xfrm>
            <a:off x="2667293" y="5343230"/>
            <a:ext cx="1086785" cy="973792"/>
            <a:chOff x="294807" y="5350657"/>
            <a:chExt cx="1086785" cy="973792"/>
          </a:xfrm>
        </p:grpSpPr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28043746-684D-4D67-8300-F65F97062E62}"/>
                </a:ext>
              </a:extLst>
            </p:cNvPr>
            <p:cNvSpPr txBox="1"/>
            <p:nvPr/>
          </p:nvSpPr>
          <p:spPr>
            <a:xfrm>
              <a:off x="294807" y="5924339"/>
              <a:ext cx="108678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Abadi" panose="020B0604020104020204" pitchFamily="34" charset="0"/>
                </a:rPr>
                <a:t>xm835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pic>
          <p:nvPicPr>
            <p:cNvPr id="85" name="Graphic 84" descr="User outline">
              <a:extLst>
                <a:ext uri="{FF2B5EF4-FFF2-40B4-BE49-F238E27FC236}">
                  <a16:creationId xmlns:a16="http://schemas.microsoft.com/office/drawing/2014/main" id="{D59ABC24-C423-4C9C-9909-FB0A2C1729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95430" y="5350657"/>
              <a:ext cx="697706" cy="697706"/>
            </a:xfrm>
            <a:prstGeom prst="rect">
              <a:avLst/>
            </a:prstGeom>
          </p:spPr>
        </p:pic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0903D50A-4A0E-42AF-A26F-B1ED6BDA4C9D}"/>
              </a:ext>
            </a:extLst>
          </p:cNvPr>
          <p:cNvGrpSpPr/>
          <p:nvPr/>
        </p:nvGrpSpPr>
        <p:grpSpPr>
          <a:xfrm>
            <a:off x="6047006" y="5335803"/>
            <a:ext cx="1086785" cy="973792"/>
            <a:chOff x="294807" y="5350657"/>
            <a:chExt cx="1086785" cy="973792"/>
          </a:xfrm>
        </p:grpSpPr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2FEB4CD2-CF37-474D-B9E8-B67CA75D43C1}"/>
                </a:ext>
              </a:extLst>
            </p:cNvPr>
            <p:cNvSpPr txBox="1"/>
            <p:nvPr/>
          </p:nvSpPr>
          <p:spPr>
            <a:xfrm>
              <a:off x="294807" y="5924339"/>
              <a:ext cx="108678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Abadi" panose="020B0604020104020204" pitchFamily="34" charset="0"/>
                </a:rPr>
                <a:t>gov89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pic>
          <p:nvPicPr>
            <p:cNvPr id="88" name="Graphic 87" descr="User outline">
              <a:extLst>
                <a:ext uri="{FF2B5EF4-FFF2-40B4-BE49-F238E27FC236}">
                  <a16:creationId xmlns:a16="http://schemas.microsoft.com/office/drawing/2014/main" id="{92E3488C-8EF7-46FB-8774-AAAFC3D924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95430" y="5350657"/>
              <a:ext cx="697706" cy="6977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099771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C2723-1A9A-4F0C-9EBA-A414EA578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70744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badi" panose="020B0604020104020204" pitchFamily="34" charset="0"/>
              </a:rPr>
              <a:t>Life Cycle on Blockchain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6C095C3-FD0D-4DD4-96CF-D0A4ACF2E1A3}"/>
              </a:ext>
            </a:extLst>
          </p:cNvPr>
          <p:cNvSpPr txBox="1"/>
          <p:nvPr/>
        </p:nvSpPr>
        <p:spPr>
          <a:xfrm>
            <a:off x="838199" y="1320939"/>
            <a:ext cx="8615901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Abadi" panose="020B0604020104020204" pitchFamily="34" charset="0"/>
              </a:rPr>
              <a:t>0. Genesis Block is created and published.</a:t>
            </a:r>
          </a:p>
          <a:p>
            <a:endParaRPr lang="en-US" sz="2000" dirty="0">
              <a:solidFill>
                <a:schemeClr val="bg1"/>
              </a:solidFill>
              <a:latin typeface="Abadi" panose="020B0604020104020204" pitchFamily="34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Abadi" panose="020B0604020104020204" pitchFamily="34" charset="0"/>
              </a:rPr>
              <a:t>1. Anyone can propose </a:t>
            </a:r>
            <a:r>
              <a:rPr lang="en-US" sz="2000" dirty="0">
                <a:solidFill>
                  <a:srgbClr val="FF6600"/>
                </a:solidFill>
                <a:latin typeface="Abadi" panose="020B0604020104020204" pitchFamily="34" charset="0"/>
              </a:rPr>
              <a:t>updates</a:t>
            </a:r>
            <a:r>
              <a:rPr lang="en-US" sz="2000" dirty="0">
                <a:solidFill>
                  <a:schemeClr val="bg1"/>
                </a:solidFill>
                <a:latin typeface="Abadi" panose="020B0604020104020204" pitchFamily="34" charset="0"/>
              </a:rPr>
              <a:t>.</a:t>
            </a:r>
          </a:p>
          <a:p>
            <a:pPr marL="457200" indent="-457200">
              <a:buAutoNum type="arabicPeriod"/>
            </a:pPr>
            <a:endParaRPr lang="en-US" sz="2000" dirty="0">
              <a:solidFill>
                <a:schemeClr val="bg1"/>
              </a:solidFill>
              <a:latin typeface="Abadi" panose="020B0604020104020204" pitchFamily="34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Abadi" panose="020B0604020104020204" pitchFamily="34" charset="0"/>
              </a:rPr>
              <a:t>2. Every once in a while, network chooses a </a:t>
            </a:r>
            <a:r>
              <a:rPr lang="en-US" sz="2000" dirty="0">
                <a:solidFill>
                  <a:srgbClr val="FFFF66"/>
                </a:solidFill>
                <a:latin typeface="Abadi" panose="020B0604020104020204" pitchFamily="34" charset="0"/>
              </a:rPr>
              <a:t>leader at random</a:t>
            </a:r>
            <a:r>
              <a:rPr lang="en-US" sz="2000" dirty="0">
                <a:solidFill>
                  <a:schemeClr val="bg1"/>
                </a:solidFill>
                <a:latin typeface="Abadi" panose="020B0604020104020204" pitchFamily="34" charset="0"/>
              </a:rPr>
              <a:t>.</a:t>
            </a:r>
          </a:p>
          <a:p>
            <a:endParaRPr lang="en-US" sz="2000" dirty="0">
              <a:solidFill>
                <a:schemeClr val="bg1"/>
              </a:solidFill>
              <a:latin typeface="Abadi" panose="020B0604020104020204" pitchFamily="34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Abadi" panose="020B0604020104020204" pitchFamily="34" charset="0"/>
              </a:rPr>
              <a:t>3. Leader </a:t>
            </a:r>
            <a:r>
              <a:rPr lang="en-US" sz="2000" dirty="0">
                <a:solidFill>
                  <a:srgbClr val="00FF99"/>
                </a:solidFill>
                <a:latin typeface="Abadi" panose="020B0604020104020204" pitchFamily="34" charset="0"/>
              </a:rPr>
              <a:t>verifies</a:t>
            </a:r>
            <a:r>
              <a:rPr lang="en-US" sz="2000" dirty="0">
                <a:solidFill>
                  <a:schemeClr val="bg1"/>
                </a:solidFill>
                <a:latin typeface="Abadi" panose="020B0604020104020204" pitchFamily="34" charset="0"/>
              </a:rPr>
              <a:t> all pending updates.</a:t>
            </a:r>
          </a:p>
          <a:p>
            <a:endParaRPr lang="en-US" sz="2000" dirty="0">
              <a:solidFill>
                <a:schemeClr val="bg1"/>
              </a:solidFill>
              <a:latin typeface="Abadi" panose="020B0604020104020204" pitchFamily="34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Abadi" panose="020B0604020104020204" pitchFamily="34" charset="0"/>
              </a:rPr>
              <a:t>4. Leader publishes </a:t>
            </a:r>
            <a:r>
              <a:rPr lang="en-US" sz="2000" dirty="0">
                <a:solidFill>
                  <a:srgbClr val="00FFFF"/>
                </a:solidFill>
                <a:latin typeface="Abadi" panose="020B0604020104020204" pitchFamily="34" charset="0"/>
              </a:rPr>
              <a:t>new block </a:t>
            </a:r>
            <a:r>
              <a:rPr lang="en-US" sz="2000" dirty="0">
                <a:solidFill>
                  <a:schemeClr val="bg1"/>
                </a:solidFill>
                <a:latin typeface="Abadi" panose="020B0604020104020204" pitchFamily="34" charset="0"/>
              </a:rPr>
              <a:t>with new updates.</a:t>
            </a:r>
          </a:p>
          <a:p>
            <a:endParaRPr lang="en-US" sz="2000" dirty="0">
              <a:solidFill>
                <a:schemeClr val="bg1"/>
              </a:solidFill>
              <a:latin typeface="Abadi" panose="020B0604020104020204" pitchFamily="34" charset="0"/>
            </a:endParaRPr>
          </a:p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Abadi" panose="020B0604020104020204" pitchFamily="34" charset="0"/>
              </a:rPr>
              <a:t>5. Repeat.</a:t>
            </a:r>
          </a:p>
          <a:p>
            <a:endParaRPr lang="en-US" sz="2000" dirty="0">
              <a:solidFill>
                <a:schemeClr val="bg1"/>
              </a:solidFill>
              <a:latin typeface="Abadi" panose="020B0604020104020204" pitchFamily="34" charset="0"/>
            </a:endParaRPr>
          </a:p>
          <a:p>
            <a:endParaRPr lang="en-US" sz="2000" dirty="0">
              <a:solidFill>
                <a:schemeClr val="bg1"/>
              </a:solidFill>
              <a:latin typeface="Abadi" panose="020B0604020104020204" pitchFamily="34" charset="0"/>
            </a:endParaRPr>
          </a:p>
          <a:p>
            <a:endParaRPr lang="en-US" sz="2000" dirty="0">
              <a:solidFill>
                <a:schemeClr val="bg1"/>
              </a:solidFill>
              <a:latin typeface="Abadi" panose="020B0604020104020204" pitchFamily="34" charset="0"/>
            </a:endParaRPr>
          </a:p>
          <a:p>
            <a:endParaRPr lang="en-US" sz="2000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0055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92E8439-2768-6855-639A-103FBF1F7839}"/>
              </a:ext>
            </a:extLst>
          </p:cNvPr>
          <p:cNvSpPr txBox="1"/>
          <p:nvPr/>
        </p:nvSpPr>
        <p:spPr>
          <a:xfrm>
            <a:off x="707231" y="1288204"/>
            <a:ext cx="3719784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2000" dirty="0">
                <a:solidFill>
                  <a:schemeClr val="bg1"/>
                </a:solidFill>
                <a:latin typeface="Abadi" panose="020B0604020104020204" pitchFamily="34" charset="0"/>
              </a:rPr>
              <a:t>Decentralized</a:t>
            </a:r>
          </a:p>
          <a:p>
            <a:pPr algn="r"/>
            <a:r>
              <a:rPr lang="en-US" sz="1800" dirty="0">
                <a:solidFill>
                  <a:srgbClr val="CCCCFF"/>
                </a:solidFill>
                <a:latin typeface="Abadi" panose="020B0604020104020204" pitchFamily="34" charset="0"/>
              </a:rPr>
              <a:t>No central trusted authority.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38340A-53F3-2D68-A9E9-E87894869AE2}"/>
              </a:ext>
            </a:extLst>
          </p:cNvPr>
          <p:cNvSpPr txBox="1"/>
          <p:nvPr/>
        </p:nvSpPr>
        <p:spPr>
          <a:xfrm>
            <a:off x="7764983" y="1288204"/>
            <a:ext cx="2143395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Abadi" panose="020B0604020104020204" pitchFamily="34" charset="0"/>
              </a:rPr>
              <a:t>Permissionless</a:t>
            </a:r>
          </a:p>
          <a:p>
            <a:r>
              <a:rPr lang="en-US" sz="1800" dirty="0">
                <a:solidFill>
                  <a:srgbClr val="CCCCFF"/>
                </a:solidFill>
                <a:latin typeface="Abadi" panose="020B0604020104020204" pitchFamily="34" charset="0"/>
              </a:rPr>
              <a:t>Anyone can join.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84509A-E633-668F-2C14-E85C9BDAEC6F}"/>
              </a:ext>
            </a:extLst>
          </p:cNvPr>
          <p:cNvSpPr txBox="1"/>
          <p:nvPr/>
        </p:nvSpPr>
        <p:spPr>
          <a:xfrm>
            <a:off x="3047405" y="4498220"/>
            <a:ext cx="6097190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Abadi" panose="020B0604020104020204" pitchFamily="34" charset="0"/>
              </a:rPr>
              <a:t>Cryptographically Secure</a:t>
            </a:r>
          </a:p>
          <a:p>
            <a:pPr algn="ctr"/>
            <a:r>
              <a:rPr lang="en-US" sz="1800" dirty="0">
                <a:solidFill>
                  <a:srgbClr val="CCCCFF"/>
                </a:solidFill>
                <a:latin typeface="Abadi" panose="020B0604020104020204" pitchFamily="34" charset="0"/>
              </a:rPr>
              <a:t>No one can break the trust in the system.</a:t>
            </a:r>
          </a:p>
          <a:p>
            <a:pPr algn="ctr"/>
            <a:r>
              <a:rPr lang="en-US" sz="1800" dirty="0">
                <a:solidFill>
                  <a:srgbClr val="CCCCFF"/>
                </a:solidFill>
                <a:latin typeface="Abadi" panose="020B0604020104020204" pitchFamily="34" charset="0"/>
              </a:rPr>
              <a:t>Unless they control 51% of the network, or solve a hard mathematical puzzle.</a:t>
            </a:r>
          </a:p>
        </p:txBody>
      </p: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25DE92CB-1741-1B99-7819-3A5B5AF50F98}"/>
              </a:ext>
            </a:extLst>
          </p:cNvPr>
          <p:cNvSpPr/>
          <p:nvPr/>
        </p:nvSpPr>
        <p:spPr>
          <a:xfrm rot="10800000">
            <a:off x="4668783" y="1749534"/>
            <a:ext cx="2854433" cy="2460718"/>
          </a:xfrm>
          <a:prstGeom prst="triangle">
            <a:avLst/>
          </a:prstGeom>
          <a:noFill/>
          <a:ln w="76200">
            <a:solidFill>
              <a:srgbClr val="CCCCFF"/>
            </a:solidFill>
          </a:ln>
          <a:effectLst>
            <a:glow rad="152400">
              <a:srgbClr val="CCCCFF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phic 2" descr="Question Mark with solid fill">
            <a:extLst>
              <a:ext uri="{FF2B5EF4-FFF2-40B4-BE49-F238E27FC236}">
                <a16:creationId xmlns:a16="http://schemas.microsoft.com/office/drawing/2014/main" id="{CCD004E5-ABF8-475C-C901-FBAFDCFE12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82802" y="1914645"/>
            <a:ext cx="1626394" cy="1626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5425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C2723-1A9A-4F0C-9EBA-A414EA578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70744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badi" panose="020B0604020104020204" pitchFamily="34" charset="0"/>
              </a:rPr>
              <a:t>Life Cycle on Blockchain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6C095C3-FD0D-4DD4-96CF-D0A4ACF2E1A3}"/>
              </a:ext>
            </a:extLst>
          </p:cNvPr>
          <p:cNvSpPr txBox="1"/>
          <p:nvPr/>
        </p:nvSpPr>
        <p:spPr>
          <a:xfrm>
            <a:off x="838199" y="1320939"/>
            <a:ext cx="8615901" cy="4462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Abadi" panose="020B0604020104020204" pitchFamily="34" charset="0"/>
              </a:rPr>
              <a:t>0. Genesis Block is created and published.</a:t>
            </a:r>
          </a:p>
          <a:p>
            <a:endParaRPr lang="en-US" sz="2000" dirty="0">
              <a:solidFill>
                <a:schemeClr val="bg1"/>
              </a:solidFill>
              <a:latin typeface="Abadi" panose="020B0604020104020204" pitchFamily="34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Abadi" panose="020B0604020104020204" pitchFamily="34" charset="0"/>
              </a:rPr>
              <a:t>1. Anyone can propose updates.</a:t>
            </a:r>
          </a:p>
          <a:p>
            <a:endParaRPr lang="en-US" sz="2000" dirty="0">
              <a:solidFill>
                <a:schemeClr val="bg1"/>
              </a:solidFill>
              <a:latin typeface="Abadi" panose="020B0604020104020204" pitchFamily="34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Abadi" panose="020B0604020104020204" pitchFamily="34" charset="0"/>
              </a:rPr>
              <a:t>2. Every once in a while, network chooses a </a:t>
            </a:r>
            <a:r>
              <a:rPr lang="en-US" sz="2000" dirty="0">
                <a:solidFill>
                  <a:srgbClr val="FFFF66"/>
                </a:solidFill>
                <a:latin typeface="Abadi" panose="020B0604020104020204" pitchFamily="34" charset="0"/>
              </a:rPr>
              <a:t>leader</a:t>
            </a:r>
            <a:r>
              <a:rPr lang="en-US" sz="2000" dirty="0">
                <a:solidFill>
                  <a:schemeClr val="bg1"/>
                </a:solidFill>
                <a:latin typeface="Abadi" panose="020B0604020104020204" pitchFamily="34" charset="0"/>
              </a:rPr>
              <a:t>.</a:t>
            </a:r>
          </a:p>
          <a:p>
            <a:endParaRPr lang="en-US" sz="2000" dirty="0">
              <a:solidFill>
                <a:schemeClr val="bg1"/>
              </a:solidFill>
              <a:latin typeface="Abadi" panose="020B0604020104020204" pitchFamily="34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Abadi" panose="020B0604020104020204" pitchFamily="34" charset="0"/>
              </a:rPr>
              <a:t>3. </a:t>
            </a:r>
            <a:r>
              <a:rPr lang="en-US" sz="2000" dirty="0">
                <a:solidFill>
                  <a:srgbClr val="FFFF66"/>
                </a:solidFill>
                <a:latin typeface="Abadi" panose="020B0604020104020204" pitchFamily="34" charset="0"/>
              </a:rPr>
              <a:t>Leader</a:t>
            </a:r>
            <a:r>
              <a:rPr lang="en-US" sz="2000" dirty="0">
                <a:solidFill>
                  <a:schemeClr val="bg1"/>
                </a:solidFill>
                <a:latin typeface="Abadi" panose="020B0604020104020204" pitchFamily="34" charset="0"/>
              </a:rPr>
              <a:t> verifies all pending updates.</a:t>
            </a:r>
          </a:p>
          <a:p>
            <a:endParaRPr lang="en-US" sz="2000" dirty="0">
              <a:solidFill>
                <a:schemeClr val="bg1"/>
              </a:solidFill>
              <a:latin typeface="Abadi" panose="020B0604020104020204" pitchFamily="34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Abadi" panose="020B0604020104020204" pitchFamily="34" charset="0"/>
              </a:rPr>
              <a:t>4. </a:t>
            </a:r>
            <a:r>
              <a:rPr lang="en-US" sz="2000" dirty="0">
                <a:solidFill>
                  <a:srgbClr val="FFFF66"/>
                </a:solidFill>
                <a:latin typeface="Abadi" panose="020B0604020104020204" pitchFamily="34" charset="0"/>
              </a:rPr>
              <a:t>Leader</a:t>
            </a:r>
            <a:r>
              <a:rPr lang="en-US" sz="2000" dirty="0">
                <a:solidFill>
                  <a:schemeClr val="bg1"/>
                </a:solidFill>
                <a:latin typeface="Abadi" panose="020B0604020104020204" pitchFamily="34" charset="0"/>
              </a:rPr>
              <a:t> publishes new block with new updates.</a:t>
            </a:r>
          </a:p>
          <a:p>
            <a:endParaRPr lang="en-US" sz="2000" dirty="0">
              <a:solidFill>
                <a:schemeClr val="bg1"/>
              </a:solidFill>
              <a:latin typeface="Abadi" panose="020B0604020104020204" pitchFamily="34" charset="0"/>
            </a:endParaRPr>
          </a:p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Abadi" panose="020B0604020104020204" pitchFamily="34" charset="0"/>
              </a:rPr>
              <a:t>5. Repeat.</a:t>
            </a:r>
          </a:p>
          <a:p>
            <a:endParaRPr lang="en-US" sz="2000" dirty="0">
              <a:solidFill>
                <a:schemeClr val="bg1"/>
              </a:solidFill>
              <a:latin typeface="Abadi" panose="020B0604020104020204" pitchFamily="34" charset="0"/>
            </a:endParaRPr>
          </a:p>
          <a:p>
            <a:endParaRPr lang="en-US" sz="2000" dirty="0">
              <a:solidFill>
                <a:schemeClr val="bg1"/>
              </a:solidFill>
              <a:latin typeface="Abadi" panose="020B0604020104020204" pitchFamily="34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Abadi" panose="020B0604020104020204" pitchFamily="34" charset="0"/>
              </a:rPr>
              <a:t>How to choose a </a:t>
            </a:r>
            <a:r>
              <a:rPr lang="en-US" sz="2400" dirty="0">
                <a:solidFill>
                  <a:srgbClr val="FFFF66"/>
                </a:solidFill>
                <a:latin typeface="Abadi" panose="020B0604020104020204" pitchFamily="34" charset="0"/>
              </a:rPr>
              <a:t>leader</a:t>
            </a:r>
            <a:r>
              <a:rPr lang="en-US" sz="2400" dirty="0">
                <a:solidFill>
                  <a:schemeClr val="bg1"/>
                </a:solidFill>
                <a:latin typeface="Abadi" panose="020B0604020104020204" pitchFamily="34" charset="0"/>
              </a:rPr>
              <a:t>?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90DB684-DB5F-46ED-BDC6-6F0B1182A346}"/>
              </a:ext>
            </a:extLst>
          </p:cNvPr>
          <p:cNvGrpSpPr/>
          <p:nvPr/>
        </p:nvGrpSpPr>
        <p:grpSpPr>
          <a:xfrm>
            <a:off x="9039044" y="879119"/>
            <a:ext cx="1807493" cy="2549881"/>
            <a:chOff x="9039044" y="1235870"/>
            <a:chExt cx="1807493" cy="2549881"/>
          </a:xfrm>
        </p:grpSpPr>
        <p:pic>
          <p:nvPicPr>
            <p:cNvPr id="5" name="Graphic 4" descr="User outline">
              <a:extLst>
                <a:ext uri="{FF2B5EF4-FFF2-40B4-BE49-F238E27FC236}">
                  <a16:creationId xmlns:a16="http://schemas.microsoft.com/office/drawing/2014/main" id="{A47A5A18-B076-44B3-97E2-03FF3BA3C45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039044" y="1978258"/>
              <a:ext cx="1807493" cy="1807493"/>
            </a:xfrm>
            <a:prstGeom prst="rect">
              <a:avLst/>
            </a:prstGeom>
          </p:spPr>
        </p:pic>
        <p:pic>
          <p:nvPicPr>
            <p:cNvPr id="6" name="Graphic 5" descr="Crown with solid fill">
              <a:extLst>
                <a:ext uri="{FF2B5EF4-FFF2-40B4-BE49-F238E27FC236}">
                  <a16:creationId xmlns:a16="http://schemas.microsoft.com/office/drawing/2014/main" id="{CDCA5B0C-0603-4946-B0EB-D8E93BA7E67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424524" y="1235870"/>
              <a:ext cx="1036534" cy="103653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150392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7D7A1E0-6141-477A-AD5A-BC906847753C}"/>
              </a:ext>
            </a:extLst>
          </p:cNvPr>
          <p:cNvSpPr txBox="1"/>
          <p:nvPr/>
        </p:nvSpPr>
        <p:spPr>
          <a:xfrm>
            <a:off x="3047432" y="4675333"/>
            <a:ext cx="609713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Abadi" panose="020B0604020104020204" pitchFamily="34" charset="0"/>
              </a:rPr>
              <a:t>A Simpler Consensus Problem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  <a:latin typeface="Abadi" panose="020B0604020104020204" pitchFamily="34" charset="0"/>
              </a:rPr>
              <a:t>Agree on a </a:t>
            </a:r>
            <a:r>
              <a:rPr lang="en-US" sz="2800" dirty="0">
                <a:solidFill>
                  <a:srgbClr val="FFFF66"/>
                </a:solidFill>
                <a:latin typeface="Abadi" panose="020B0604020104020204" pitchFamily="34" charset="0"/>
              </a:rPr>
              <a:t>Leader </a:t>
            </a:r>
            <a:r>
              <a:rPr lang="en-US" sz="2800" dirty="0">
                <a:solidFill>
                  <a:schemeClr val="bg1"/>
                </a:solidFill>
                <a:latin typeface="Abadi" panose="020B0604020104020204" pitchFamily="34" charset="0"/>
              </a:rPr>
              <a:t>for the next block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2AB84E-BFD9-4288-B617-CA878B5FE053}"/>
              </a:ext>
            </a:extLst>
          </p:cNvPr>
          <p:cNvSpPr txBox="1"/>
          <p:nvPr/>
        </p:nvSpPr>
        <p:spPr>
          <a:xfrm>
            <a:off x="3047432" y="1474925"/>
            <a:ext cx="609713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Abadi" panose="020B0604020104020204" pitchFamily="34" charset="0"/>
              </a:rPr>
              <a:t>Original Consensus Problem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  <a:latin typeface="Abadi" panose="020B0604020104020204" pitchFamily="34" charset="0"/>
              </a:rPr>
              <a:t>Agree on a </a:t>
            </a:r>
            <a:r>
              <a:rPr lang="en-US" sz="2800" dirty="0">
                <a:solidFill>
                  <a:srgbClr val="00FFFF"/>
                </a:solidFill>
                <a:latin typeface="Abadi" panose="020B0604020104020204" pitchFamily="34" charset="0"/>
              </a:rPr>
              <a:t>Ledger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71C9470-B7C3-4B49-98C3-24BFF257A699}"/>
              </a:ext>
            </a:extLst>
          </p:cNvPr>
          <p:cNvCxnSpPr>
            <a:cxnSpLocks/>
          </p:cNvCxnSpPr>
          <p:nvPr/>
        </p:nvCxnSpPr>
        <p:spPr>
          <a:xfrm>
            <a:off x="6096000" y="2722728"/>
            <a:ext cx="0" cy="1412543"/>
          </a:xfrm>
          <a:prstGeom prst="straightConnector1">
            <a:avLst/>
          </a:prstGeom>
          <a:ln w="38100"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2492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C2723-1A9A-4F0C-9EBA-A414EA578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70744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badi" panose="020B0604020104020204" pitchFamily="34" charset="0"/>
              </a:rPr>
              <a:t>Electing a Leader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6C095C3-FD0D-4DD4-96CF-D0A4ACF2E1A3}"/>
              </a:ext>
            </a:extLst>
          </p:cNvPr>
          <p:cNvSpPr txBox="1"/>
          <p:nvPr/>
        </p:nvSpPr>
        <p:spPr>
          <a:xfrm>
            <a:off x="838199" y="1320939"/>
            <a:ext cx="8615901" cy="42165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Abadi" panose="020B0604020104020204" pitchFamily="34" charset="0"/>
              </a:rPr>
              <a:t>A fixed leader?</a:t>
            </a:r>
          </a:p>
          <a:p>
            <a:r>
              <a:rPr lang="en-US" sz="2000" dirty="0">
                <a:solidFill>
                  <a:srgbClr val="FF6600"/>
                </a:solidFill>
                <a:latin typeface="Abadi" panose="020B0604020104020204" pitchFamily="34" charset="0"/>
              </a:rPr>
              <a:t>Not decentralized.</a:t>
            </a:r>
          </a:p>
          <a:p>
            <a:endParaRPr lang="en-US" sz="2000" dirty="0">
              <a:solidFill>
                <a:schemeClr val="bg1"/>
              </a:solidFill>
              <a:latin typeface="Abadi" panose="020B0604020104020204" pitchFamily="34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Abadi" panose="020B0604020104020204" pitchFamily="34" charset="0"/>
              </a:rPr>
              <a:t>A lottery (at random, equal chances)? </a:t>
            </a:r>
          </a:p>
          <a:p>
            <a:r>
              <a:rPr lang="en-US" sz="2000" dirty="0">
                <a:solidFill>
                  <a:srgbClr val="FF6600"/>
                </a:solidFill>
                <a:latin typeface="Abadi" panose="020B0604020104020204" pitchFamily="34" charset="0"/>
              </a:rPr>
              <a:t>Not secure because permissionless.</a:t>
            </a:r>
          </a:p>
          <a:p>
            <a:endParaRPr lang="en-US" sz="2000" dirty="0">
              <a:solidFill>
                <a:schemeClr val="bg1"/>
              </a:solidFill>
              <a:latin typeface="Abadi" panose="020B0604020104020204" pitchFamily="34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Abadi" panose="020B0604020104020204" pitchFamily="34" charset="0"/>
              </a:rPr>
              <a:t>A “cryptographic lottery”.</a:t>
            </a:r>
          </a:p>
          <a:p>
            <a:endParaRPr lang="en-US" sz="2000" dirty="0">
              <a:solidFill>
                <a:schemeClr val="bg1"/>
              </a:solidFill>
              <a:latin typeface="Abadi" panose="020B0604020104020204" pitchFamily="34" charset="0"/>
            </a:endParaRPr>
          </a:p>
          <a:p>
            <a:r>
              <a:rPr lang="en-US" sz="2400" dirty="0">
                <a:solidFill>
                  <a:srgbClr val="00FF99"/>
                </a:solidFill>
                <a:latin typeface="Abadi" panose="020B0604020104020204" pitchFamily="34" charset="0"/>
              </a:rPr>
              <a:t>Proof of Work (</a:t>
            </a:r>
            <a:r>
              <a:rPr lang="en-US" sz="2400" dirty="0" err="1">
                <a:solidFill>
                  <a:srgbClr val="00FF99"/>
                </a:solidFill>
                <a:latin typeface="Abadi" panose="020B0604020104020204" pitchFamily="34" charset="0"/>
              </a:rPr>
              <a:t>PoW</a:t>
            </a:r>
            <a:r>
              <a:rPr lang="en-US" sz="2400" dirty="0">
                <a:solidFill>
                  <a:srgbClr val="00FF99"/>
                </a:solidFill>
                <a:latin typeface="Abadi" panose="020B0604020104020204" pitchFamily="34" charset="0"/>
              </a:rPr>
              <a:t>)</a:t>
            </a:r>
          </a:p>
          <a:p>
            <a:r>
              <a:rPr lang="en-US" sz="2000" dirty="0">
                <a:solidFill>
                  <a:schemeClr val="bg1"/>
                </a:solidFill>
                <a:latin typeface="Abadi" panose="020B0604020104020204" pitchFamily="34" charset="0"/>
              </a:rPr>
              <a:t>The more you work the higher your chances to win.</a:t>
            </a:r>
          </a:p>
          <a:p>
            <a:endParaRPr lang="en-US" sz="2000" dirty="0">
              <a:solidFill>
                <a:schemeClr val="bg1"/>
              </a:solidFill>
              <a:latin typeface="Abadi" panose="020B0604020104020204" pitchFamily="34" charset="0"/>
            </a:endParaRPr>
          </a:p>
          <a:p>
            <a:r>
              <a:rPr lang="en-US" sz="2400" dirty="0">
                <a:solidFill>
                  <a:srgbClr val="00FF99"/>
                </a:solidFill>
                <a:latin typeface="Abadi" panose="020B0604020104020204" pitchFamily="34" charset="0"/>
              </a:rPr>
              <a:t>Proof of Stake (</a:t>
            </a:r>
            <a:r>
              <a:rPr lang="en-US" sz="2400" dirty="0" err="1">
                <a:solidFill>
                  <a:srgbClr val="00FF99"/>
                </a:solidFill>
                <a:latin typeface="Abadi" panose="020B0604020104020204" pitchFamily="34" charset="0"/>
              </a:rPr>
              <a:t>PoS</a:t>
            </a:r>
            <a:r>
              <a:rPr lang="en-US" sz="2400" dirty="0">
                <a:solidFill>
                  <a:srgbClr val="00FF99"/>
                </a:solidFill>
                <a:latin typeface="Abadi" panose="020B0604020104020204" pitchFamily="34" charset="0"/>
              </a:rPr>
              <a:t>)</a:t>
            </a:r>
          </a:p>
          <a:p>
            <a:r>
              <a:rPr lang="en-US" sz="2000" dirty="0">
                <a:solidFill>
                  <a:schemeClr val="bg1"/>
                </a:solidFill>
                <a:latin typeface="Abadi" panose="020B0604020104020204" pitchFamily="34" charset="0"/>
              </a:rPr>
              <a:t>The richer you are the higher your chances to win.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90DB684-DB5F-46ED-BDC6-6F0B1182A346}"/>
              </a:ext>
            </a:extLst>
          </p:cNvPr>
          <p:cNvGrpSpPr/>
          <p:nvPr/>
        </p:nvGrpSpPr>
        <p:grpSpPr>
          <a:xfrm>
            <a:off x="9039044" y="879119"/>
            <a:ext cx="1807493" cy="2549881"/>
            <a:chOff x="9039044" y="1235870"/>
            <a:chExt cx="1807493" cy="2549881"/>
          </a:xfrm>
        </p:grpSpPr>
        <p:pic>
          <p:nvPicPr>
            <p:cNvPr id="5" name="Graphic 4" descr="User outline">
              <a:extLst>
                <a:ext uri="{FF2B5EF4-FFF2-40B4-BE49-F238E27FC236}">
                  <a16:creationId xmlns:a16="http://schemas.microsoft.com/office/drawing/2014/main" id="{A47A5A18-B076-44B3-97E2-03FF3BA3C45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039044" y="1978258"/>
              <a:ext cx="1807493" cy="1807493"/>
            </a:xfrm>
            <a:prstGeom prst="rect">
              <a:avLst/>
            </a:prstGeom>
          </p:spPr>
        </p:pic>
        <p:pic>
          <p:nvPicPr>
            <p:cNvPr id="6" name="Graphic 5" descr="Crown with solid fill">
              <a:extLst>
                <a:ext uri="{FF2B5EF4-FFF2-40B4-BE49-F238E27FC236}">
                  <a16:creationId xmlns:a16="http://schemas.microsoft.com/office/drawing/2014/main" id="{CDCA5B0C-0603-4946-B0EB-D8E93BA7E67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424524" y="1235870"/>
              <a:ext cx="1036534" cy="103653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7727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7D7A1E0-6141-477A-AD5A-BC906847753C}"/>
              </a:ext>
            </a:extLst>
          </p:cNvPr>
          <p:cNvSpPr txBox="1"/>
          <p:nvPr/>
        </p:nvSpPr>
        <p:spPr>
          <a:xfrm>
            <a:off x="3790804" y="2621753"/>
            <a:ext cx="416747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Abadi" panose="020B0604020104020204" pitchFamily="34" charset="0"/>
              </a:rPr>
              <a:t>Consensus over a Distributed Public State</a:t>
            </a:r>
            <a:endParaRPr lang="en-US" sz="2000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71C9470-B7C3-4B49-98C3-24BFF257A699}"/>
              </a:ext>
            </a:extLst>
          </p:cNvPr>
          <p:cNvCxnSpPr>
            <a:cxnSpLocks/>
          </p:cNvCxnSpPr>
          <p:nvPr/>
        </p:nvCxnSpPr>
        <p:spPr>
          <a:xfrm>
            <a:off x="2393156" y="3114675"/>
            <a:ext cx="1321591" cy="0"/>
          </a:xfrm>
          <a:prstGeom prst="straightConnector1">
            <a:avLst/>
          </a:prstGeom>
          <a:ln w="38100"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31919A9-A3C1-49F6-B3D6-E82FE5A01140}"/>
              </a:ext>
            </a:extLst>
          </p:cNvPr>
          <p:cNvSpPr txBox="1"/>
          <p:nvPr/>
        </p:nvSpPr>
        <p:spPr>
          <a:xfrm>
            <a:off x="275654" y="2853065"/>
            <a:ext cx="231752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Abadi" panose="020B0604020104020204" pitchFamily="34" charset="0"/>
              </a:rPr>
              <a:t>Currency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B6A0417-8B01-48B5-96F7-528D7229AFA6}"/>
              </a:ext>
            </a:extLst>
          </p:cNvPr>
          <p:cNvSpPr txBox="1"/>
          <p:nvPr/>
        </p:nvSpPr>
        <p:spPr>
          <a:xfrm>
            <a:off x="3935457" y="3477494"/>
            <a:ext cx="38781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CCCCFF"/>
                </a:solidFill>
                <a:latin typeface="Abadi" panose="020B0604020104020204" pitchFamily="34" charset="0"/>
              </a:rPr>
              <a:t>Decentralized, Permissionless, Secure</a:t>
            </a:r>
            <a:endParaRPr lang="en-US" dirty="0">
              <a:solidFill>
                <a:srgbClr val="CCCCFF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5A7A0CC-9FDF-45C1-AC92-16C5CF45442D}"/>
              </a:ext>
            </a:extLst>
          </p:cNvPr>
          <p:cNvGrpSpPr/>
          <p:nvPr/>
        </p:nvGrpSpPr>
        <p:grpSpPr>
          <a:xfrm>
            <a:off x="7898328" y="2905780"/>
            <a:ext cx="3624541" cy="523220"/>
            <a:chOff x="7898328" y="2905780"/>
            <a:chExt cx="3624541" cy="52322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45F8EAB-B4AC-45D7-837D-A55C6DDDDBDE}"/>
                </a:ext>
              </a:extLst>
            </p:cNvPr>
            <p:cNvSpPr txBox="1"/>
            <p:nvPr/>
          </p:nvSpPr>
          <p:spPr>
            <a:xfrm>
              <a:off x="9434507" y="2905780"/>
              <a:ext cx="2088362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latin typeface="Abadi" panose="020B0604020104020204" pitchFamily="34" charset="0"/>
                </a:rPr>
                <a:t>Blockchain</a:t>
              </a:r>
              <a:endParaRPr lang="en-US" sz="2000" dirty="0">
                <a:solidFill>
                  <a:schemeClr val="bg1"/>
                </a:solidFill>
                <a:latin typeface="Abadi" panose="020B0604020104020204" pitchFamily="34" charset="0"/>
              </a:endParaRP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EEEE8B60-9362-48FB-8723-7A7683F00FDA}"/>
                </a:ext>
              </a:extLst>
            </p:cNvPr>
            <p:cNvCxnSpPr>
              <a:cxnSpLocks/>
            </p:cNvCxnSpPr>
            <p:nvPr/>
          </p:nvCxnSpPr>
          <p:spPr>
            <a:xfrm>
              <a:off x="7898328" y="3167063"/>
              <a:ext cx="1321591" cy="0"/>
            </a:xfrm>
            <a:prstGeom prst="straightConnector1">
              <a:avLst/>
            </a:prstGeom>
            <a:ln w="38100">
              <a:solidFill>
                <a:schemeClr val="bg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439457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C2723-1A9A-4F0C-9EBA-A414EA578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3318"/>
            <a:ext cx="10515600" cy="870744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badi" panose="020B0604020104020204" pitchFamily="34" charset="0"/>
              </a:rPr>
              <a:t>Proof of Work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CE9213E-CCAD-47AC-993F-BC8C40EC7A17}"/>
              </a:ext>
            </a:extLst>
          </p:cNvPr>
          <p:cNvGrpSpPr/>
          <p:nvPr/>
        </p:nvGrpSpPr>
        <p:grpSpPr>
          <a:xfrm>
            <a:off x="1568341" y="5350657"/>
            <a:ext cx="1086785" cy="973792"/>
            <a:chOff x="294807" y="5350657"/>
            <a:chExt cx="1086785" cy="97379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F9C60A6-14F2-4725-8ED8-4CF87069D13A}"/>
                </a:ext>
              </a:extLst>
            </p:cNvPr>
            <p:cNvSpPr txBox="1"/>
            <p:nvPr/>
          </p:nvSpPr>
          <p:spPr>
            <a:xfrm>
              <a:off x="294807" y="5924339"/>
              <a:ext cx="108678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Abadi" panose="020B0604020104020204" pitchFamily="34" charset="0"/>
                </a:rPr>
                <a:t>nyc97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pic>
          <p:nvPicPr>
            <p:cNvPr id="9" name="Graphic 8" descr="User outline">
              <a:extLst>
                <a:ext uri="{FF2B5EF4-FFF2-40B4-BE49-F238E27FC236}">
                  <a16:creationId xmlns:a16="http://schemas.microsoft.com/office/drawing/2014/main" id="{F4F1CCAD-D6E3-4E26-91CE-1444C51DD3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95430" y="5350657"/>
              <a:ext cx="697706" cy="697706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7B2D37C5-7426-4790-A784-A2468F7A8594}"/>
              </a:ext>
            </a:extLst>
          </p:cNvPr>
          <p:cNvGrpSpPr/>
          <p:nvPr/>
        </p:nvGrpSpPr>
        <p:grpSpPr>
          <a:xfrm>
            <a:off x="390222" y="5350657"/>
            <a:ext cx="1086785" cy="973792"/>
            <a:chOff x="294807" y="5350657"/>
            <a:chExt cx="1086785" cy="97379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0E723A7-70EC-44B9-8ABA-E1F21753F2D4}"/>
                </a:ext>
              </a:extLst>
            </p:cNvPr>
            <p:cNvSpPr txBox="1"/>
            <p:nvPr/>
          </p:nvSpPr>
          <p:spPr>
            <a:xfrm>
              <a:off x="294807" y="5924339"/>
              <a:ext cx="108678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 err="1">
                  <a:solidFill>
                    <a:schemeClr val="bg1"/>
                  </a:solidFill>
                  <a:latin typeface="Abadi" panose="020B0604020104020204" pitchFamily="34" charset="0"/>
                </a:rPr>
                <a:t>satoshi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pic>
          <p:nvPicPr>
            <p:cNvPr id="12" name="Graphic 11" descr="User outline">
              <a:extLst>
                <a:ext uri="{FF2B5EF4-FFF2-40B4-BE49-F238E27FC236}">
                  <a16:creationId xmlns:a16="http://schemas.microsoft.com/office/drawing/2014/main" id="{A6E9E5BE-A1F5-4701-AF56-65308FC5C5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95430" y="5350657"/>
              <a:ext cx="697706" cy="697706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BF8DDD0-99B2-4401-B44B-62F066DB90E5}"/>
              </a:ext>
            </a:extLst>
          </p:cNvPr>
          <p:cNvGrpSpPr/>
          <p:nvPr/>
        </p:nvGrpSpPr>
        <p:grpSpPr>
          <a:xfrm>
            <a:off x="2667293" y="5343230"/>
            <a:ext cx="1086785" cy="973792"/>
            <a:chOff x="294807" y="5350657"/>
            <a:chExt cx="1086785" cy="973792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CB06CFD-E40B-471A-A328-7A3AE0321405}"/>
                </a:ext>
              </a:extLst>
            </p:cNvPr>
            <p:cNvSpPr txBox="1"/>
            <p:nvPr/>
          </p:nvSpPr>
          <p:spPr>
            <a:xfrm>
              <a:off x="294807" y="5924339"/>
              <a:ext cx="108678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Abadi" panose="020B0604020104020204" pitchFamily="34" charset="0"/>
                </a:rPr>
                <a:t>xm835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pic>
          <p:nvPicPr>
            <p:cNvPr id="15" name="Graphic 14" descr="User outline">
              <a:extLst>
                <a:ext uri="{FF2B5EF4-FFF2-40B4-BE49-F238E27FC236}">
                  <a16:creationId xmlns:a16="http://schemas.microsoft.com/office/drawing/2014/main" id="{24243D05-B967-496C-944E-9097A6F121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95430" y="5350657"/>
              <a:ext cx="697706" cy="697706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7AEC610-1FFC-4B19-B8F9-C35E48E30A31}"/>
              </a:ext>
            </a:extLst>
          </p:cNvPr>
          <p:cNvGrpSpPr/>
          <p:nvPr/>
        </p:nvGrpSpPr>
        <p:grpSpPr>
          <a:xfrm>
            <a:off x="3769935" y="5343230"/>
            <a:ext cx="1086785" cy="973792"/>
            <a:chOff x="294807" y="5350657"/>
            <a:chExt cx="1086785" cy="97379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6CCE1CA-1C19-4C41-8246-E7B03FED1DEF}"/>
                </a:ext>
              </a:extLst>
            </p:cNvPr>
            <p:cNvSpPr txBox="1"/>
            <p:nvPr/>
          </p:nvSpPr>
          <p:spPr>
            <a:xfrm>
              <a:off x="294807" y="5924339"/>
              <a:ext cx="108678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Abadi" panose="020B0604020104020204" pitchFamily="34" charset="0"/>
                </a:rPr>
                <a:t>5_rs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pic>
          <p:nvPicPr>
            <p:cNvPr id="18" name="Graphic 17" descr="User outline">
              <a:extLst>
                <a:ext uri="{FF2B5EF4-FFF2-40B4-BE49-F238E27FC236}">
                  <a16:creationId xmlns:a16="http://schemas.microsoft.com/office/drawing/2014/main" id="{F824A7EE-8A68-4A0C-A222-6E555E9746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95430" y="5350657"/>
              <a:ext cx="697706" cy="697706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F96E351-EDF9-451B-B6A6-E26227644016}"/>
              </a:ext>
            </a:extLst>
          </p:cNvPr>
          <p:cNvGrpSpPr/>
          <p:nvPr/>
        </p:nvGrpSpPr>
        <p:grpSpPr>
          <a:xfrm>
            <a:off x="4948054" y="5343230"/>
            <a:ext cx="1086785" cy="973792"/>
            <a:chOff x="294807" y="5350657"/>
            <a:chExt cx="1086785" cy="97379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E01D1B4-6038-4D3A-8CA8-BAB9199D3986}"/>
                </a:ext>
              </a:extLst>
            </p:cNvPr>
            <p:cNvSpPr txBox="1"/>
            <p:nvPr/>
          </p:nvSpPr>
          <p:spPr>
            <a:xfrm>
              <a:off x="294807" y="5924339"/>
              <a:ext cx="108678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Abadi" panose="020B0604020104020204" pitchFamily="34" charset="0"/>
                </a:rPr>
                <a:t>fox00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pic>
          <p:nvPicPr>
            <p:cNvPr id="21" name="Graphic 20" descr="User outline">
              <a:extLst>
                <a:ext uri="{FF2B5EF4-FFF2-40B4-BE49-F238E27FC236}">
                  <a16:creationId xmlns:a16="http://schemas.microsoft.com/office/drawing/2014/main" id="{0B5CB246-488F-42B6-B962-6CA4A882E18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95430" y="5350657"/>
              <a:ext cx="697706" cy="697706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2AC5178-D541-4DD6-8E4A-F918280930AD}"/>
              </a:ext>
            </a:extLst>
          </p:cNvPr>
          <p:cNvGrpSpPr/>
          <p:nvPr/>
        </p:nvGrpSpPr>
        <p:grpSpPr>
          <a:xfrm>
            <a:off x="6047006" y="5335803"/>
            <a:ext cx="1086785" cy="973792"/>
            <a:chOff x="294807" y="5350657"/>
            <a:chExt cx="1086785" cy="97379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CD1E14D-FE0F-4367-8DF0-F796982DC1FF}"/>
                </a:ext>
              </a:extLst>
            </p:cNvPr>
            <p:cNvSpPr txBox="1"/>
            <p:nvPr/>
          </p:nvSpPr>
          <p:spPr>
            <a:xfrm>
              <a:off x="294807" y="5924339"/>
              <a:ext cx="108678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Abadi" panose="020B0604020104020204" pitchFamily="34" charset="0"/>
                </a:rPr>
                <a:t>gov89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pic>
          <p:nvPicPr>
            <p:cNvPr id="24" name="Graphic 23" descr="User outline">
              <a:extLst>
                <a:ext uri="{FF2B5EF4-FFF2-40B4-BE49-F238E27FC236}">
                  <a16:creationId xmlns:a16="http://schemas.microsoft.com/office/drawing/2014/main" id="{2EE699DA-C8B7-46C1-A625-5A2056BDE1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95430" y="5350657"/>
              <a:ext cx="697706" cy="697706"/>
            </a:xfrm>
            <a:prstGeom prst="rect">
              <a:avLst/>
            </a:prstGeom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4282B99-E13F-4212-BE28-CDE04B59CC06}"/>
              </a:ext>
            </a:extLst>
          </p:cNvPr>
          <p:cNvGrpSpPr/>
          <p:nvPr/>
        </p:nvGrpSpPr>
        <p:grpSpPr>
          <a:xfrm>
            <a:off x="7145958" y="5360131"/>
            <a:ext cx="1086785" cy="973792"/>
            <a:chOff x="294807" y="5350657"/>
            <a:chExt cx="1086785" cy="97379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F8EF965-8112-441F-9098-F81D1AB07E67}"/>
                </a:ext>
              </a:extLst>
            </p:cNvPr>
            <p:cNvSpPr txBox="1"/>
            <p:nvPr/>
          </p:nvSpPr>
          <p:spPr>
            <a:xfrm>
              <a:off x="294807" y="5924339"/>
              <a:ext cx="108678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Abadi" panose="020B0604020104020204" pitchFamily="34" charset="0"/>
                </a:rPr>
                <a:t>112_r9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pic>
          <p:nvPicPr>
            <p:cNvPr id="27" name="Graphic 26" descr="User outline">
              <a:extLst>
                <a:ext uri="{FF2B5EF4-FFF2-40B4-BE49-F238E27FC236}">
                  <a16:creationId xmlns:a16="http://schemas.microsoft.com/office/drawing/2014/main" id="{FC2AF7E0-985C-4A32-ADF8-06904F354F2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95430" y="5350657"/>
              <a:ext cx="697706" cy="697706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E0D9AB3-8B66-4C77-9D7E-43A47A43508A}"/>
              </a:ext>
            </a:extLst>
          </p:cNvPr>
          <p:cNvGrpSpPr/>
          <p:nvPr/>
        </p:nvGrpSpPr>
        <p:grpSpPr>
          <a:xfrm>
            <a:off x="8324077" y="5360131"/>
            <a:ext cx="1086785" cy="973792"/>
            <a:chOff x="294807" y="5350657"/>
            <a:chExt cx="1086785" cy="973792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081DAE7-3A71-41D9-A9B4-2F234BF1CBFD}"/>
                </a:ext>
              </a:extLst>
            </p:cNvPr>
            <p:cNvSpPr txBox="1"/>
            <p:nvPr/>
          </p:nvSpPr>
          <p:spPr>
            <a:xfrm>
              <a:off x="294807" y="5924339"/>
              <a:ext cx="108678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Abadi" panose="020B0604020104020204" pitchFamily="34" charset="0"/>
                </a:rPr>
                <a:t>17yyr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pic>
          <p:nvPicPr>
            <p:cNvPr id="30" name="Graphic 29" descr="User outline">
              <a:extLst>
                <a:ext uri="{FF2B5EF4-FFF2-40B4-BE49-F238E27FC236}">
                  <a16:creationId xmlns:a16="http://schemas.microsoft.com/office/drawing/2014/main" id="{58E37AD2-0BC1-47C7-B60B-390A305C1C8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95430" y="5350657"/>
              <a:ext cx="697706" cy="697706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7A0C14B-7BAD-4F6E-AC44-39F315846979}"/>
              </a:ext>
            </a:extLst>
          </p:cNvPr>
          <p:cNvGrpSpPr/>
          <p:nvPr/>
        </p:nvGrpSpPr>
        <p:grpSpPr>
          <a:xfrm>
            <a:off x="10525671" y="5352704"/>
            <a:ext cx="1086785" cy="973792"/>
            <a:chOff x="294807" y="5350657"/>
            <a:chExt cx="1086785" cy="973792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E0FD068-1692-4CE0-B3F1-259D08AFAD5B}"/>
                </a:ext>
              </a:extLst>
            </p:cNvPr>
            <p:cNvSpPr txBox="1"/>
            <p:nvPr/>
          </p:nvSpPr>
          <p:spPr>
            <a:xfrm>
              <a:off x="294807" y="5924339"/>
              <a:ext cx="108678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 err="1">
                  <a:solidFill>
                    <a:schemeClr val="bg1"/>
                  </a:solidFill>
                  <a:latin typeface="Abadi" panose="020B0604020104020204" pitchFamily="34" charset="0"/>
                </a:rPr>
                <a:t>chstxy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pic>
          <p:nvPicPr>
            <p:cNvPr id="33" name="Graphic 32" descr="User outline">
              <a:extLst>
                <a:ext uri="{FF2B5EF4-FFF2-40B4-BE49-F238E27FC236}">
                  <a16:creationId xmlns:a16="http://schemas.microsoft.com/office/drawing/2014/main" id="{525AFB2C-4217-4A88-8CE3-D500F9E44C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95430" y="5350657"/>
              <a:ext cx="697706" cy="697706"/>
            </a:xfrm>
            <a:prstGeom prst="rect">
              <a:avLst/>
            </a:prstGeom>
          </p:spPr>
        </p:pic>
      </p:grpSp>
      <p:sp>
        <p:nvSpPr>
          <p:cNvPr id="42" name="Rectangle 41">
            <a:extLst>
              <a:ext uri="{FF2B5EF4-FFF2-40B4-BE49-F238E27FC236}">
                <a16:creationId xmlns:a16="http://schemas.microsoft.com/office/drawing/2014/main" id="{DA4FAE8F-391F-4BB3-996D-F71031899048}"/>
              </a:ext>
            </a:extLst>
          </p:cNvPr>
          <p:cNvSpPr/>
          <p:nvPr/>
        </p:nvSpPr>
        <p:spPr>
          <a:xfrm>
            <a:off x="2617027" y="2025917"/>
            <a:ext cx="1877412" cy="2031581"/>
          </a:xfrm>
          <a:prstGeom prst="rect">
            <a:avLst/>
          </a:prstGeom>
          <a:noFill/>
          <a:ln w="28575">
            <a:solidFill>
              <a:srgbClr val="00FF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graphicFrame>
        <p:nvGraphicFramePr>
          <p:cNvPr id="43" name="Table 42">
            <a:extLst>
              <a:ext uri="{FF2B5EF4-FFF2-40B4-BE49-F238E27FC236}">
                <a16:creationId xmlns:a16="http://schemas.microsoft.com/office/drawing/2014/main" id="{01666962-1F36-4370-A712-AF9D8FA493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312434"/>
              </p:ext>
            </p:extLst>
          </p:nvPr>
        </p:nvGraphicFramePr>
        <p:xfrm>
          <a:off x="2706982" y="2401627"/>
          <a:ext cx="1588504" cy="325276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560994">
                  <a:extLst>
                    <a:ext uri="{9D8B030D-6E8A-4147-A177-3AD203B41FA5}">
                      <a16:colId xmlns:a16="http://schemas.microsoft.com/office/drawing/2014/main" val="1787310592"/>
                    </a:ext>
                  </a:extLst>
                </a:gridCol>
                <a:gridCol w="1027510">
                  <a:extLst>
                    <a:ext uri="{9D8B030D-6E8A-4147-A177-3AD203B41FA5}">
                      <a16:colId xmlns:a16="http://schemas.microsoft.com/office/drawing/2014/main" val="1806386922"/>
                    </a:ext>
                  </a:extLst>
                </a:gridCol>
              </a:tblGrid>
              <a:tr h="325276">
                <a:tc>
                  <a:txBody>
                    <a:bodyPr/>
                    <a:lstStyle/>
                    <a:p>
                      <a:pPr algn="l"/>
                      <a:r>
                        <a:rPr lang="en-US" sz="1200" b="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from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content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6373703"/>
                  </a:ext>
                </a:extLst>
              </a:tr>
            </a:tbl>
          </a:graphicData>
        </a:graphic>
      </p:graphicFrame>
      <p:graphicFrame>
        <p:nvGraphicFramePr>
          <p:cNvPr id="44" name="Table 43">
            <a:extLst>
              <a:ext uri="{FF2B5EF4-FFF2-40B4-BE49-F238E27FC236}">
                <a16:creationId xmlns:a16="http://schemas.microsoft.com/office/drawing/2014/main" id="{5F2C66DB-41B5-4C50-B936-6B040C45BC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3076813"/>
              </p:ext>
            </p:extLst>
          </p:nvPr>
        </p:nvGraphicFramePr>
        <p:xfrm>
          <a:off x="2743201" y="2665952"/>
          <a:ext cx="1656660" cy="274320"/>
        </p:xfrm>
        <a:graphic>
          <a:graphicData uri="http://schemas.openxmlformats.org/drawingml/2006/table">
            <a:tbl>
              <a:tblPr/>
              <a:tblGrid>
                <a:gridCol w="669556">
                  <a:extLst>
                    <a:ext uri="{9D8B030D-6E8A-4147-A177-3AD203B41FA5}">
                      <a16:colId xmlns:a16="http://schemas.microsoft.com/office/drawing/2014/main" val="2273406638"/>
                    </a:ext>
                  </a:extLst>
                </a:gridCol>
                <a:gridCol w="987104">
                  <a:extLst>
                    <a:ext uri="{9D8B030D-6E8A-4147-A177-3AD203B41FA5}">
                      <a16:colId xmlns:a16="http://schemas.microsoft.com/office/drawing/2014/main" val="3325124574"/>
                    </a:ext>
                  </a:extLst>
                </a:gridCol>
              </a:tblGrid>
              <a:tr h="255939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xm835</a:t>
                      </a:r>
                    </a:p>
                  </a:txBody>
                  <a:tcPr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update </a:t>
                      </a:r>
                    </a:p>
                  </a:txBody>
                  <a:tcPr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mpd="sng">
                      <a:solidFill>
                        <a:srgbClr val="00FFFF"/>
                      </a:solidFill>
                      <a:prstDash val="soli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021517"/>
                  </a:ext>
                </a:extLst>
              </a:tr>
            </a:tbl>
          </a:graphicData>
        </a:graphic>
      </p:graphicFrame>
      <p:graphicFrame>
        <p:nvGraphicFramePr>
          <p:cNvPr id="45" name="Table 44">
            <a:extLst>
              <a:ext uri="{FF2B5EF4-FFF2-40B4-BE49-F238E27FC236}">
                <a16:creationId xmlns:a16="http://schemas.microsoft.com/office/drawing/2014/main" id="{203D238C-C32F-4635-9C52-0B4192868C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6413547"/>
              </p:ext>
            </p:extLst>
          </p:nvPr>
        </p:nvGraphicFramePr>
        <p:xfrm>
          <a:off x="2752133" y="2997475"/>
          <a:ext cx="1656660" cy="274320"/>
        </p:xfrm>
        <a:graphic>
          <a:graphicData uri="http://schemas.openxmlformats.org/drawingml/2006/table">
            <a:tbl>
              <a:tblPr/>
              <a:tblGrid>
                <a:gridCol w="660624">
                  <a:extLst>
                    <a:ext uri="{9D8B030D-6E8A-4147-A177-3AD203B41FA5}">
                      <a16:colId xmlns:a16="http://schemas.microsoft.com/office/drawing/2014/main" val="2273406638"/>
                    </a:ext>
                  </a:extLst>
                </a:gridCol>
                <a:gridCol w="996036">
                  <a:extLst>
                    <a:ext uri="{9D8B030D-6E8A-4147-A177-3AD203B41FA5}">
                      <a16:colId xmlns:a16="http://schemas.microsoft.com/office/drawing/2014/main" val="3325124574"/>
                    </a:ext>
                  </a:extLst>
                </a:gridCol>
              </a:tblGrid>
              <a:tr h="255939">
                <a:tc>
                  <a:txBody>
                    <a:bodyPr/>
                    <a:lstStyle/>
                    <a:p>
                      <a:pPr algn="l"/>
                      <a:r>
                        <a:rPr lang="en-US" sz="1200" dirty="0" err="1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satoshi</a:t>
                      </a:r>
                      <a:endParaRPr lang="en-US" sz="1200" dirty="0">
                        <a:solidFill>
                          <a:schemeClr val="bg1"/>
                        </a:solidFill>
                        <a:latin typeface="Abadi" panose="020B0604020104020204" pitchFamily="34" charset="0"/>
                      </a:endParaRPr>
                    </a:p>
                  </a:txBody>
                  <a:tcPr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update </a:t>
                      </a:r>
                    </a:p>
                  </a:txBody>
                  <a:tcPr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mpd="sng">
                      <a:solidFill>
                        <a:srgbClr val="00FFFF"/>
                      </a:solidFill>
                      <a:prstDash val="soli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021517"/>
                  </a:ext>
                </a:extLst>
              </a:tr>
            </a:tbl>
          </a:graphicData>
        </a:graphic>
      </p:graphicFrame>
      <p:sp>
        <p:nvSpPr>
          <p:cNvPr id="46" name="TextBox 45">
            <a:extLst>
              <a:ext uri="{FF2B5EF4-FFF2-40B4-BE49-F238E27FC236}">
                <a16:creationId xmlns:a16="http://schemas.microsoft.com/office/drawing/2014/main" id="{58C87CDB-827C-4C46-AE54-CAB715DCF8C9}"/>
              </a:ext>
            </a:extLst>
          </p:cNvPr>
          <p:cNvSpPr txBox="1"/>
          <p:nvPr/>
        </p:nvSpPr>
        <p:spPr>
          <a:xfrm>
            <a:off x="2936387" y="2041521"/>
            <a:ext cx="13590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badi" panose="020B0604020104020204" pitchFamily="34" charset="0"/>
              </a:rPr>
              <a:t>Block #283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07D3A1EF-E109-4939-A25E-2973C05C065C}"/>
              </a:ext>
            </a:extLst>
          </p:cNvPr>
          <p:cNvCxnSpPr>
            <a:cxnSpLocks/>
          </p:cNvCxnSpPr>
          <p:nvPr/>
        </p:nvCxnSpPr>
        <p:spPr>
          <a:xfrm>
            <a:off x="2692721" y="2424046"/>
            <a:ext cx="1722644" cy="0"/>
          </a:xfrm>
          <a:prstGeom prst="line">
            <a:avLst/>
          </a:prstGeom>
          <a:ln w="28575">
            <a:solidFill>
              <a:srgbClr val="00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5ABB20D5-7969-4CFC-9280-61FE4698FF63}"/>
              </a:ext>
            </a:extLst>
          </p:cNvPr>
          <p:cNvCxnSpPr>
            <a:cxnSpLocks/>
            <a:endCxn id="42" idx="1"/>
          </p:cNvCxnSpPr>
          <p:nvPr/>
        </p:nvCxnSpPr>
        <p:spPr>
          <a:xfrm>
            <a:off x="2219038" y="3041708"/>
            <a:ext cx="397989" cy="0"/>
          </a:xfrm>
          <a:prstGeom prst="straightConnector1">
            <a:avLst/>
          </a:prstGeom>
          <a:ln w="38100">
            <a:solidFill>
              <a:srgbClr val="00FFFF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B1F3FFA1-42D8-4B67-819C-F6C0F639D649}"/>
              </a:ext>
            </a:extLst>
          </p:cNvPr>
          <p:cNvSpPr/>
          <p:nvPr/>
        </p:nvSpPr>
        <p:spPr>
          <a:xfrm>
            <a:off x="5035929" y="2040197"/>
            <a:ext cx="1877412" cy="2017302"/>
          </a:xfrm>
          <a:prstGeom prst="rect">
            <a:avLst/>
          </a:prstGeom>
          <a:noFill/>
          <a:ln w="28575">
            <a:solidFill>
              <a:srgbClr val="00FF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graphicFrame>
        <p:nvGraphicFramePr>
          <p:cNvPr id="50" name="Table 49">
            <a:extLst>
              <a:ext uri="{FF2B5EF4-FFF2-40B4-BE49-F238E27FC236}">
                <a16:creationId xmlns:a16="http://schemas.microsoft.com/office/drawing/2014/main" id="{269E05A4-3731-4E8B-BD70-F105C8BC42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1784676"/>
              </p:ext>
            </p:extLst>
          </p:nvPr>
        </p:nvGraphicFramePr>
        <p:xfrm>
          <a:off x="5125884" y="2400755"/>
          <a:ext cx="1588504" cy="325276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560994">
                  <a:extLst>
                    <a:ext uri="{9D8B030D-6E8A-4147-A177-3AD203B41FA5}">
                      <a16:colId xmlns:a16="http://schemas.microsoft.com/office/drawing/2014/main" val="1787310592"/>
                    </a:ext>
                  </a:extLst>
                </a:gridCol>
                <a:gridCol w="1027510">
                  <a:extLst>
                    <a:ext uri="{9D8B030D-6E8A-4147-A177-3AD203B41FA5}">
                      <a16:colId xmlns:a16="http://schemas.microsoft.com/office/drawing/2014/main" val="1806386922"/>
                    </a:ext>
                  </a:extLst>
                </a:gridCol>
              </a:tblGrid>
              <a:tr h="325276">
                <a:tc>
                  <a:txBody>
                    <a:bodyPr/>
                    <a:lstStyle/>
                    <a:p>
                      <a:pPr algn="l"/>
                      <a:r>
                        <a:rPr lang="en-US" sz="1200" b="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from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content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6373703"/>
                  </a:ext>
                </a:extLst>
              </a:tr>
            </a:tbl>
          </a:graphicData>
        </a:graphic>
      </p:graphicFrame>
      <p:graphicFrame>
        <p:nvGraphicFramePr>
          <p:cNvPr id="51" name="Table 50">
            <a:extLst>
              <a:ext uri="{FF2B5EF4-FFF2-40B4-BE49-F238E27FC236}">
                <a16:creationId xmlns:a16="http://schemas.microsoft.com/office/drawing/2014/main" id="{BA9C9F98-E9B0-45A2-97E7-0D3DA7AC71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1929034"/>
              </p:ext>
            </p:extLst>
          </p:nvPr>
        </p:nvGraphicFramePr>
        <p:xfrm>
          <a:off x="5162103" y="2665080"/>
          <a:ext cx="1656660" cy="274320"/>
        </p:xfrm>
        <a:graphic>
          <a:graphicData uri="http://schemas.openxmlformats.org/drawingml/2006/table">
            <a:tbl>
              <a:tblPr/>
              <a:tblGrid>
                <a:gridCol w="669556">
                  <a:extLst>
                    <a:ext uri="{9D8B030D-6E8A-4147-A177-3AD203B41FA5}">
                      <a16:colId xmlns:a16="http://schemas.microsoft.com/office/drawing/2014/main" val="2273406638"/>
                    </a:ext>
                  </a:extLst>
                </a:gridCol>
                <a:gridCol w="987104">
                  <a:extLst>
                    <a:ext uri="{9D8B030D-6E8A-4147-A177-3AD203B41FA5}">
                      <a16:colId xmlns:a16="http://schemas.microsoft.com/office/drawing/2014/main" val="3325124574"/>
                    </a:ext>
                  </a:extLst>
                </a:gridCol>
              </a:tblGrid>
              <a:tr h="255939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fox00</a:t>
                      </a:r>
                    </a:p>
                  </a:txBody>
                  <a:tcPr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update </a:t>
                      </a:r>
                    </a:p>
                  </a:txBody>
                  <a:tcPr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mpd="sng">
                      <a:solidFill>
                        <a:srgbClr val="00FFFF"/>
                      </a:solidFill>
                      <a:prstDash val="soli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021517"/>
                  </a:ext>
                </a:extLst>
              </a:tr>
            </a:tbl>
          </a:graphicData>
        </a:graphic>
      </p:graphicFrame>
      <p:graphicFrame>
        <p:nvGraphicFramePr>
          <p:cNvPr id="52" name="Table 51">
            <a:extLst>
              <a:ext uri="{FF2B5EF4-FFF2-40B4-BE49-F238E27FC236}">
                <a16:creationId xmlns:a16="http://schemas.microsoft.com/office/drawing/2014/main" id="{A7D795B4-CE15-4CA9-AE8D-0DEBCD8E50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6881933"/>
              </p:ext>
            </p:extLst>
          </p:nvPr>
        </p:nvGraphicFramePr>
        <p:xfrm>
          <a:off x="5171035" y="2996603"/>
          <a:ext cx="1656660" cy="274320"/>
        </p:xfrm>
        <a:graphic>
          <a:graphicData uri="http://schemas.openxmlformats.org/drawingml/2006/table">
            <a:tbl>
              <a:tblPr/>
              <a:tblGrid>
                <a:gridCol w="660624">
                  <a:extLst>
                    <a:ext uri="{9D8B030D-6E8A-4147-A177-3AD203B41FA5}">
                      <a16:colId xmlns:a16="http://schemas.microsoft.com/office/drawing/2014/main" val="2273406638"/>
                    </a:ext>
                  </a:extLst>
                </a:gridCol>
                <a:gridCol w="996036">
                  <a:extLst>
                    <a:ext uri="{9D8B030D-6E8A-4147-A177-3AD203B41FA5}">
                      <a16:colId xmlns:a16="http://schemas.microsoft.com/office/drawing/2014/main" val="3325124574"/>
                    </a:ext>
                  </a:extLst>
                </a:gridCol>
              </a:tblGrid>
              <a:tr h="255939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17yyr</a:t>
                      </a:r>
                    </a:p>
                  </a:txBody>
                  <a:tcPr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update </a:t>
                      </a:r>
                    </a:p>
                  </a:txBody>
                  <a:tcPr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mpd="sng">
                      <a:solidFill>
                        <a:srgbClr val="00FFFF"/>
                      </a:solidFill>
                      <a:prstDash val="soli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021517"/>
                  </a:ext>
                </a:extLst>
              </a:tr>
            </a:tbl>
          </a:graphicData>
        </a:graphic>
      </p:graphicFrame>
      <p:sp>
        <p:nvSpPr>
          <p:cNvPr id="53" name="TextBox 52">
            <a:extLst>
              <a:ext uri="{FF2B5EF4-FFF2-40B4-BE49-F238E27FC236}">
                <a16:creationId xmlns:a16="http://schemas.microsoft.com/office/drawing/2014/main" id="{E8F184B6-8E66-4418-92AD-A1D56626F8ED}"/>
              </a:ext>
            </a:extLst>
          </p:cNvPr>
          <p:cNvSpPr txBox="1"/>
          <p:nvPr/>
        </p:nvSpPr>
        <p:spPr>
          <a:xfrm>
            <a:off x="5355289" y="2040649"/>
            <a:ext cx="13590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badi" panose="020B0604020104020204" pitchFamily="34" charset="0"/>
              </a:rPr>
              <a:t>Block #284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757E541A-F5E9-441D-9441-FB886429F600}"/>
              </a:ext>
            </a:extLst>
          </p:cNvPr>
          <p:cNvCxnSpPr>
            <a:cxnSpLocks/>
          </p:cNvCxnSpPr>
          <p:nvPr/>
        </p:nvCxnSpPr>
        <p:spPr>
          <a:xfrm>
            <a:off x="5111623" y="2423174"/>
            <a:ext cx="1722644" cy="0"/>
          </a:xfrm>
          <a:prstGeom prst="line">
            <a:avLst/>
          </a:prstGeom>
          <a:ln w="28575">
            <a:solidFill>
              <a:srgbClr val="00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D69B0160-9389-4C2B-B00F-C17926B1C723}"/>
              </a:ext>
            </a:extLst>
          </p:cNvPr>
          <p:cNvCxnSpPr>
            <a:cxnSpLocks/>
            <a:stCxn id="42" idx="3"/>
            <a:endCxn id="49" idx="1"/>
          </p:cNvCxnSpPr>
          <p:nvPr/>
        </p:nvCxnSpPr>
        <p:spPr>
          <a:xfrm>
            <a:off x="4494439" y="3041708"/>
            <a:ext cx="541490" cy="7140"/>
          </a:xfrm>
          <a:prstGeom prst="straightConnector1">
            <a:avLst/>
          </a:prstGeom>
          <a:ln w="38100">
            <a:solidFill>
              <a:srgbClr val="00FFFF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4" name="Graphic 113" descr="Puzzle pieces with solid fill">
            <a:extLst>
              <a:ext uri="{FF2B5EF4-FFF2-40B4-BE49-F238E27FC236}">
                <a16:creationId xmlns:a16="http://schemas.microsoft.com/office/drawing/2014/main" id="{59ECF534-B244-488A-B4D1-FE8689302D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31707" y="3299459"/>
            <a:ext cx="682476" cy="682476"/>
          </a:xfrm>
          <a:prstGeom prst="rect">
            <a:avLst/>
          </a:prstGeom>
        </p:spPr>
      </p:pic>
      <p:grpSp>
        <p:nvGrpSpPr>
          <p:cNvPr id="83" name="Group 82">
            <a:extLst>
              <a:ext uri="{FF2B5EF4-FFF2-40B4-BE49-F238E27FC236}">
                <a16:creationId xmlns:a16="http://schemas.microsoft.com/office/drawing/2014/main" id="{EAE94D7C-25ED-412B-9702-B6790B77F8A4}"/>
              </a:ext>
            </a:extLst>
          </p:cNvPr>
          <p:cNvGrpSpPr/>
          <p:nvPr/>
        </p:nvGrpSpPr>
        <p:grpSpPr>
          <a:xfrm>
            <a:off x="9423029" y="5352704"/>
            <a:ext cx="1086785" cy="973792"/>
            <a:chOff x="294807" y="5350657"/>
            <a:chExt cx="1086785" cy="973792"/>
          </a:xfrm>
        </p:grpSpPr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0B963DC6-A559-4716-B38E-442D4D34D2EC}"/>
                </a:ext>
              </a:extLst>
            </p:cNvPr>
            <p:cNvSpPr txBox="1"/>
            <p:nvPr/>
          </p:nvSpPr>
          <p:spPr>
            <a:xfrm>
              <a:off x="294807" y="5924339"/>
              <a:ext cx="108678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 err="1">
                  <a:solidFill>
                    <a:schemeClr val="bg1"/>
                  </a:solidFill>
                  <a:latin typeface="Abadi" panose="020B0604020104020204" pitchFamily="34" charset="0"/>
                </a:rPr>
                <a:t>ojs_t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pic>
          <p:nvPicPr>
            <p:cNvPr id="85" name="Graphic 84" descr="User outline">
              <a:extLst>
                <a:ext uri="{FF2B5EF4-FFF2-40B4-BE49-F238E27FC236}">
                  <a16:creationId xmlns:a16="http://schemas.microsoft.com/office/drawing/2014/main" id="{5487E0B4-DE6B-4E30-B803-F0EC719685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95430" y="5350657"/>
              <a:ext cx="697706" cy="697706"/>
            </a:xfrm>
            <a:prstGeom prst="rect">
              <a:avLst/>
            </a:prstGeom>
          </p:spPr>
        </p:pic>
      </p:grpSp>
      <p:sp>
        <p:nvSpPr>
          <p:cNvPr id="86" name="TextBox 85">
            <a:extLst>
              <a:ext uri="{FF2B5EF4-FFF2-40B4-BE49-F238E27FC236}">
                <a16:creationId xmlns:a16="http://schemas.microsoft.com/office/drawing/2014/main" id="{369C45A1-5A6A-4437-B070-C13365E84F48}"/>
              </a:ext>
            </a:extLst>
          </p:cNvPr>
          <p:cNvSpPr txBox="1"/>
          <p:nvPr/>
        </p:nvSpPr>
        <p:spPr>
          <a:xfrm>
            <a:off x="844984" y="1303054"/>
            <a:ext cx="627101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Abadi" panose="020B0604020104020204" pitchFamily="34" charset="0"/>
              </a:rPr>
              <a:t>Every block contains a </a:t>
            </a:r>
            <a:r>
              <a:rPr lang="en-US" sz="2000" dirty="0">
                <a:solidFill>
                  <a:srgbClr val="FF6600"/>
                </a:solidFill>
                <a:latin typeface="Abadi" panose="020B0604020104020204" pitchFamily="34" charset="0"/>
              </a:rPr>
              <a:t>hard mathematical puzzle</a:t>
            </a:r>
            <a:r>
              <a:rPr lang="en-US" sz="2000" dirty="0">
                <a:solidFill>
                  <a:schemeClr val="bg1"/>
                </a:solidFill>
                <a:latin typeface="Abadi" panose="020B0604020104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96411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C2723-1A9A-4F0C-9EBA-A414EA578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3318"/>
            <a:ext cx="10515600" cy="870744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badi" panose="020B0604020104020204" pitchFamily="34" charset="0"/>
              </a:rPr>
              <a:t>Proof of Work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CE9213E-CCAD-47AC-993F-BC8C40EC7A17}"/>
              </a:ext>
            </a:extLst>
          </p:cNvPr>
          <p:cNvGrpSpPr/>
          <p:nvPr/>
        </p:nvGrpSpPr>
        <p:grpSpPr>
          <a:xfrm>
            <a:off x="1568341" y="5350657"/>
            <a:ext cx="1086785" cy="973792"/>
            <a:chOff x="294807" y="5350657"/>
            <a:chExt cx="1086785" cy="97379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F9C60A6-14F2-4725-8ED8-4CF87069D13A}"/>
                </a:ext>
              </a:extLst>
            </p:cNvPr>
            <p:cNvSpPr txBox="1"/>
            <p:nvPr/>
          </p:nvSpPr>
          <p:spPr>
            <a:xfrm>
              <a:off x="294807" y="5924339"/>
              <a:ext cx="108678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Abadi" panose="020B0604020104020204" pitchFamily="34" charset="0"/>
                </a:rPr>
                <a:t>nyc97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pic>
          <p:nvPicPr>
            <p:cNvPr id="9" name="Graphic 8" descr="User outline">
              <a:extLst>
                <a:ext uri="{FF2B5EF4-FFF2-40B4-BE49-F238E27FC236}">
                  <a16:creationId xmlns:a16="http://schemas.microsoft.com/office/drawing/2014/main" id="{F4F1CCAD-D6E3-4E26-91CE-1444C51DD3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95430" y="5350657"/>
              <a:ext cx="697706" cy="697706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7B2D37C5-7426-4790-A784-A2468F7A8594}"/>
              </a:ext>
            </a:extLst>
          </p:cNvPr>
          <p:cNvGrpSpPr/>
          <p:nvPr/>
        </p:nvGrpSpPr>
        <p:grpSpPr>
          <a:xfrm>
            <a:off x="390222" y="5350657"/>
            <a:ext cx="1086785" cy="973792"/>
            <a:chOff x="294807" y="5350657"/>
            <a:chExt cx="1086785" cy="97379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0E723A7-70EC-44B9-8ABA-E1F21753F2D4}"/>
                </a:ext>
              </a:extLst>
            </p:cNvPr>
            <p:cNvSpPr txBox="1"/>
            <p:nvPr/>
          </p:nvSpPr>
          <p:spPr>
            <a:xfrm>
              <a:off x="294807" y="5924339"/>
              <a:ext cx="108678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 err="1">
                  <a:solidFill>
                    <a:schemeClr val="bg1"/>
                  </a:solidFill>
                  <a:latin typeface="Abadi" panose="020B0604020104020204" pitchFamily="34" charset="0"/>
                </a:rPr>
                <a:t>satoshi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pic>
          <p:nvPicPr>
            <p:cNvPr id="12" name="Graphic 11" descr="User outline">
              <a:extLst>
                <a:ext uri="{FF2B5EF4-FFF2-40B4-BE49-F238E27FC236}">
                  <a16:creationId xmlns:a16="http://schemas.microsoft.com/office/drawing/2014/main" id="{A6E9E5BE-A1F5-4701-AF56-65308FC5C5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95430" y="5350657"/>
              <a:ext cx="697706" cy="697706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BF8DDD0-99B2-4401-B44B-62F066DB90E5}"/>
              </a:ext>
            </a:extLst>
          </p:cNvPr>
          <p:cNvGrpSpPr/>
          <p:nvPr/>
        </p:nvGrpSpPr>
        <p:grpSpPr>
          <a:xfrm>
            <a:off x="2667293" y="5343230"/>
            <a:ext cx="1086785" cy="973792"/>
            <a:chOff x="294807" y="5350657"/>
            <a:chExt cx="1086785" cy="973792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CB06CFD-E40B-471A-A328-7A3AE0321405}"/>
                </a:ext>
              </a:extLst>
            </p:cNvPr>
            <p:cNvSpPr txBox="1"/>
            <p:nvPr/>
          </p:nvSpPr>
          <p:spPr>
            <a:xfrm>
              <a:off x="294807" y="5924339"/>
              <a:ext cx="108678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Abadi" panose="020B0604020104020204" pitchFamily="34" charset="0"/>
                </a:rPr>
                <a:t>xm835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pic>
          <p:nvPicPr>
            <p:cNvPr id="15" name="Graphic 14" descr="User outline">
              <a:extLst>
                <a:ext uri="{FF2B5EF4-FFF2-40B4-BE49-F238E27FC236}">
                  <a16:creationId xmlns:a16="http://schemas.microsoft.com/office/drawing/2014/main" id="{24243D05-B967-496C-944E-9097A6F121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95430" y="5350657"/>
              <a:ext cx="697706" cy="697706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7AEC610-1FFC-4B19-B8F9-C35E48E30A31}"/>
              </a:ext>
            </a:extLst>
          </p:cNvPr>
          <p:cNvGrpSpPr/>
          <p:nvPr/>
        </p:nvGrpSpPr>
        <p:grpSpPr>
          <a:xfrm>
            <a:off x="3769935" y="5343230"/>
            <a:ext cx="1086785" cy="973792"/>
            <a:chOff x="294807" y="5350657"/>
            <a:chExt cx="1086785" cy="97379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6CCE1CA-1C19-4C41-8246-E7B03FED1DEF}"/>
                </a:ext>
              </a:extLst>
            </p:cNvPr>
            <p:cNvSpPr txBox="1"/>
            <p:nvPr/>
          </p:nvSpPr>
          <p:spPr>
            <a:xfrm>
              <a:off x="294807" y="5924339"/>
              <a:ext cx="108678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Abadi" panose="020B0604020104020204" pitchFamily="34" charset="0"/>
                </a:rPr>
                <a:t>5_rs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pic>
          <p:nvPicPr>
            <p:cNvPr id="18" name="Graphic 17" descr="User outline">
              <a:extLst>
                <a:ext uri="{FF2B5EF4-FFF2-40B4-BE49-F238E27FC236}">
                  <a16:creationId xmlns:a16="http://schemas.microsoft.com/office/drawing/2014/main" id="{F824A7EE-8A68-4A0C-A222-6E555E9746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95430" y="5350657"/>
              <a:ext cx="697706" cy="697706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F96E351-EDF9-451B-B6A6-E26227644016}"/>
              </a:ext>
            </a:extLst>
          </p:cNvPr>
          <p:cNvGrpSpPr/>
          <p:nvPr/>
        </p:nvGrpSpPr>
        <p:grpSpPr>
          <a:xfrm>
            <a:off x="4948054" y="5343230"/>
            <a:ext cx="1086785" cy="973792"/>
            <a:chOff x="294807" y="5350657"/>
            <a:chExt cx="1086785" cy="97379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E01D1B4-6038-4D3A-8CA8-BAB9199D3986}"/>
                </a:ext>
              </a:extLst>
            </p:cNvPr>
            <p:cNvSpPr txBox="1"/>
            <p:nvPr/>
          </p:nvSpPr>
          <p:spPr>
            <a:xfrm>
              <a:off x="294807" y="5924339"/>
              <a:ext cx="108678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Abadi" panose="020B0604020104020204" pitchFamily="34" charset="0"/>
                </a:rPr>
                <a:t>fox00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pic>
          <p:nvPicPr>
            <p:cNvPr id="21" name="Graphic 20" descr="User outline">
              <a:extLst>
                <a:ext uri="{FF2B5EF4-FFF2-40B4-BE49-F238E27FC236}">
                  <a16:creationId xmlns:a16="http://schemas.microsoft.com/office/drawing/2014/main" id="{0B5CB246-488F-42B6-B962-6CA4A882E18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95430" y="5350657"/>
              <a:ext cx="697706" cy="697706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2AC5178-D541-4DD6-8E4A-F918280930AD}"/>
              </a:ext>
            </a:extLst>
          </p:cNvPr>
          <p:cNvGrpSpPr/>
          <p:nvPr/>
        </p:nvGrpSpPr>
        <p:grpSpPr>
          <a:xfrm>
            <a:off x="6047006" y="5335803"/>
            <a:ext cx="1086785" cy="973792"/>
            <a:chOff x="294807" y="5350657"/>
            <a:chExt cx="1086785" cy="97379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CD1E14D-FE0F-4367-8DF0-F796982DC1FF}"/>
                </a:ext>
              </a:extLst>
            </p:cNvPr>
            <p:cNvSpPr txBox="1"/>
            <p:nvPr/>
          </p:nvSpPr>
          <p:spPr>
            <a:xfrm>
              <a:off x="294807" y="5924339"/>
              <a:ext cx="108678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Abadi" panose="020B0604020104020204" pitchFamily="34" charset="0"/>
                </a:rPr>
                <a:t>gov89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pic>
          <p:nvPicPr>
            <p:cNvPr id="24" name="Graphic 23" descr="User outline">
              <a:extLst>
                <a:ext uri="{FF2B5EF4-FFF2-40B4-BE49-F238E27FC236}">
                  <a16:creationId xmlns:a16="http://schemas.microsoft.com/office/drawing/2014/main" id="{2EE699DA-C8B7-46C1-A625-5A2056BDE1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95430" y="5350657"/>
              <a:ext cx="697706" cy="697706"/>
            </a:xfrm>
            <a:prstGeom prst="rect">
              <a:avLst/>
            </a:prstGeom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4282B99-E13F-4212-BE28-CDE04B59CC06}"/>
              </a:ext>
            </a:extLst>
          </p:cNvPr>
          <p:cNvGrpSpPr/>
          <p:nvPr/>
        </p:nvGrpSpPr>
        <p:grpSpPr>
          <a:xfrm>
            <a:off x="7145958" y="5360131"/>
            <a:ext cx="1086785" cy="973792"/>
            <a:chOff x="294807" y="5350657"/>
            <a:chExt cx="1086785" cy="97379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F8EF965-8112-441F-9098-F81D1AB07E67}"/>
                </a:ext>
              </a:extLst>
            </p:cNvPr>
            <p:cNvSpPr txBox="1"/>
            <p:nvPr/>
          </p:nvSpPr>
          <p:spPr>
            <a:xfrm>
              <a:off x="294807" y="5924339"/>
              <a:ext cx="108678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Abadi" panose="020B0604020104020204" pitchFamily="34" charset="0"/>
                </a:rPr>
                <a:t>112_r9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pic>
          <p:nvPicPr>
            <p:cNvPr id="27" name="Graphic 26" descr="User outline">
              <a:extLst>
                <a:ext uri="{FF2B5EF4-FFF2-40B4-BE49-F238E27FC236}">
                  <a16:creationId xmlns:a16="http://schemas.microsoft.com/office/drawing/2014/main" id="{FC2AF7E0-985C-4A32-ADF8-06904F354F2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95430" y="5350657"/>
              <a:ext cx="697706" cy="697706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E0D9AB3-8B66-4C77-9D7E-43A47A43508A}"/>
              </a:ext>
            </a:extLst>
          </p:cNvPr>
          <p:cNvGrpSpPr/>
          <p:nvPr/>
        </p:nvGrpSpPr>
        <p:grpSpPr>
          <a:xfrm>
            <a:off x="8324077" y="5360131"/>
            <a:ext cx="1086785" cy="973792"/>
            <a:chOff x="294807" y="5350657"/>
            <a:chExt cx="1086785" cy="973792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081DAE7-3A71-41D9-A9B4-2F234BF1CBFD}"/>
                </a:ext>
              </a:extLst>
            </p:cNvPr>
            <p:cNvSpPr txBox="1"/>
            <p:nvPr/>
          </p:nvSpPr>
          <p:spPr>
            <a:xfrm>
              <a:off x="294807" y="5924339"/>
              <a:ext cx="108678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Abadi" panose="020B0604020104020204" pitchFamily="34" charset="0"/>
                </a:rPr>
                <a:t>17yyr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pic>
          <p:nvPicPr>
            <p:cNvPr id="30" name="Graphic 29" descr="User outline">
              <a:extLst>
                <a:ext uri="{FF2B5EF4-FFF2-40B4-BE49-F238E27FC236}">
                  <a16:creationId xmlns:a16="http://schemas.microsoft.com/office/drawing/2014/main" id="{58E37AD2-0BC1-47C7-B60B-390A305C1C8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95430" y="5350657"/>
              <a:ext cx="697706" cy="697706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7A0C14B-7BAD-4F6E-AC44-39F315846979}"/>
              </a:ext>
            </a:extLst>
          </p:cNvPr>
          <p:cNvGrpSpPr/>
          <p:nvPr/>
        </p:nvGrpSpPr>
        <p:grpSpPr>
          <a:xfrm>
            <a:off x="10525671" y="5352704"/>
            <a:ext cx="1086785" cy="973792"/>
            <a:chOff x="294807" y="5350657"/>
            <a:chExt cx="1086785" cy="973792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E0FD068-1692-4CE0-B3F1-259D08AFAD5B}"/>
                </a:ext>
              </a:extLst>
            </p:cNvPr>
            <p:cNvSpPr txBox="1"/>
            <p:nvPr/>
          </p:nvSpPr>
          <p:spPr>
            <a:xfrm>
              <a:off x="294807" y="5924339"/>
              <a:ext cx="108678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 err="1">
                  <a:solidFill>
                    <a:schemeClr val="bg1"/>
                  </a:solidFill>
                  <a:latin typeface="Abadi" panose="020B0604020104020204" pitchFamily="34" charset="0"/>
                </a:rPr>
                <a:t>chstxy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pic>
          <p:nvPicPr>
            <p:cNvPr id="33" name="Graphic 32" descr="User outline">
              <a:extLst>
                <a:ext uri="{FF2B5EF4-FFF2-40B4-BE49-F238E27FC236}">
                  <a16:creationId xmlns:a16="http://schemas.microsoft.com/office/drawing/2014/main" id="{525AFB2C-4217-4A88-8CE3-D500F9E44C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95430" y="5350657"/>
              <a:ext cx="697706" cy="697706"/>
            </a:xfrm>
            <a:prstGeom prst="rect">
              <a:avLst/>
            </a:prstGeom>
          </p:spPr>
        </p:pic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EAE94D7C-25ED-412B-9702-B6790B77F8A4}"/>
              </a:ext>
            </a:extLst>
          </p:cNvPr>
          <p:cNvGrpSpPr/>
          <p:nvPr/>
        </p:nvGrpSpPr>
        <p:grpSpPr>
          <a:xfrm>
            <a:off x="9423029" y="5352704"/>
            <a:ext cx="1086785" cy="973792"/>
            <a:chOff x="294807" y="5350657"/>
            <a:chExt cx="1086785" cy="973792"/>
          </a:xfrm>
        </p:grpSpPr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0B963DC6-A559-4716-B38E-442D4D34D2EC}"/>
                </a:ext>
              </a:extLst>
            </p:cNvPr>
            <p:cNvSpPr txBox="1"/>
            <p:nvPr/>
          </p:nvSpPr>
          <p:spPr>
            <a:xfrm>
              <a:off x="294807" y="5924339"/>
              <a:ext cx="108678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 err="1">
                  <a:solidFill>
                    <a:schemeClr val="bg1"/>
                  </a:solidFill>
                  <a:latin typeface="Abadi" panose="020B0604020104020204" pitchFamily="34" charset="0"/>
                </a:rPr>
                <a:t>ojs_t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pic>
          <p:nvPicPr>
            <p:cNvPr id="85" name="Graphic 84" descr="User outline">
              <a:extLst>
                <a:ext uri="{FF2B5EF4-FFF2-40B4-BE49-F238E27FC236}">
                  <a16:creationId xmlns:a16="http://schemas.microsoft.com/office/drawing/2014/main" id="{5487E0B4-DE6B-4E30-B803-F0EC719685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95430" y="5350657"/>
              <a:ext cx="697706" cy="697706"/>
            </a:xfrm>
            <a:prstGeom prst="rect">
              <a:avLst/>
            </a:prstGeom>
          </p:spPr>
        </p:pic>
      </p:grpSp>
      <p:sp>
        <p:nvSpPr>
          <p:cNvPr id="86" name="TextBox 85">
            <a:extLst>
              <a:ext uri="{FF2B5EF4-FFF2-40B4-BE49-F238E27FC236}">
                <a16:creationId xmlns:a16="http://schemas.microsoft.com/office/drawing/2014/main" id="{369C45A1-5A6A-4437-B070-C13365E84F48}"/>
              </a:ext>
            </a:extLst>
          </p:cNvPr>
          <p:cNvSpPr txBox="1"/>
          <p:nvPr/>
        </p:nvSpPr>
        <p:spPr>
          <a:xfrm>
            <a:off x="844984" y="1303054"/>
            <a:ext cx="627101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Abadi" panose="020B0604020104020204" pitchFamily="34" charset="0"/>
              </a:rPr>
              <a:t>The next block has to contain the </a:t>
            </a:r>
            <a:r>
              <a:rPr lang="en-US" sz="2000" dirty="0">
                <a:solidFill>
                  <a:srgbClr val="00FF99"/>
                </a:solidFill>
                <a:latin typeface="Abadi" panose="020B0604020104020204" pitchFamily="34" charset="0"/>
              </a:rPr>
              <a:t>solution</a:t>
            </a:r>
            <a:r>
              <a:rPr lang="en-US" sz="2000" dirty="0">
                <a:solidFill>
                  <a:schemeClr val="bg1"/>
                </a:solidFill>
                <a:latin typeface="Abadi" panose="020B0604020104020204" pitchFamily="34" charset="0"/>
              </a:rPr>
              <a:t>.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8751D2B0-F976-4257-AF51-8E321D5D8761}"/>
              </a:ext>
            </a:extLst>
          </p:cNvPr>
          <p:cNvSpPr/>
          <p:nvPr/>
        </p:nvSpPr>
        <p:spPr>
          <a:xfrm>
            <a:off x="2617027" y="2025917"/>
            <a:ext cx="1877412" cy="2031581"/>
          </a:xfrm>
          <a:prstGeom prst="rect">
            <a:avLst/>
          </a:prstGeom>
          <a:noFill/>
          <a:ln w="28575">
            <a:solidFill>
              <a:srgbClr val="00FF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graphicFrame>
        <p:nvGraphicFramePr>
          <p:cNvPr id="59" name="Table 58">
            <a:extLst>
              <a:ext uri="{FF2B5EF4-FFF2-40B4-BE49-F238E27FC236}">
                <a16:creationId xmlns:a16="http://schemas.microsoft.com/office/drawing/2014/main" id="{119E0FDD-A440-4E80-B5BA-F327285048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6219079"/>
              </p:ext>
            </p:extLst>
          </p:nvPr>
        </p:nvGraphicFramePr>
        <p:xfrm>
          <a:off x="2706982" y="2401627"/>
          <a:ext cx="1588504" cy="325276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560994">
                  <a:extLst>
                    <a:ext uri="{9D8B030D-6E8A-4147-A177-3AD203B41FA5}">
                      <a16:colId xmlns:a16="http://schemas.microsoft.com/office/drawing/2014/main" val="1787310592"/>
                    </a:ext>
                  </a:extLst>
                </a:gridCol>
                <a:gridCol w="1027510">
                  <a:extLst>
                    <a:ext uri="{9D8B030D-6E8A-4147-A177-3AD203B41FA5}">
                      <a16:colId xmlns:a16="http://schemas.microsoft.com/office/drawing/2014/main" val="1806386922"/>
                    </a:ext>
                  </a:extLst>
                </a:gridCol>
              </a:tblGrid>
              <a:tr h="325276">
                <a:tc>
                  <a:txBody>
                    <a:bodyPr/>
                    <a:lstStyle/>
                    <a:p>
                      <a:pPr algn="l"/>
                      <a:r>
                        <a:rPr lang="en-US" sz="1200" b="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from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content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6373703"/>
                  </a:ext>
                </a:extLst>
              </a:tr>
            </a:tbl>
          </a:graphicData>
        </a:graphic>
      </p:graphicFrame>
      <p:graphicFrame>
        <p:nvGraphicFramePr>
          <p:cNvPr id="60" name="Table 59">
            <a:extLst>
              <a:ext uri="{FF2B5EF4-FFF2-40B4-BE49-F238E27FC236}">
                <a16:creationId xmlns:a16="http://schemas.microsoft.com/office/drawing/2014/main" id="{7D4D9699-5A79-4735-9FD2-83891D8E52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1736282"/>
              </p:ext>
            </p:extLst>
          </p:nvPr>
        </p:nvGraphicFramePr>
        <p:xfrm>
          <a:off x="2743201" y="2665952"/>
          <a:ext cx="1656660" cy="274320"/>
        </p:xfrm>
        <a:graphic>
          <a:graphicData uri="http://schemas.openxmlformats.org/drawingml/2006/table">
            <a:tbl>
              <a:tblPr/>
              <a:tblGrid>
                <a:gridCol w="669556">
                  <a:extLst>
                    <a:ext uri="{9D8B030D-6E8A-4147-A177-3AD203B41FA5}">
                      <a16:colId xmlns:a16="http://schemas.microsoft.com/office/drawing/2014/main" val="2273406638"/>
                    </a:ext>
                  </a:extLst>
                </a:gridCol>
                <a:gridCol w="987104">
                  <a:extLst>
                    <a:ext uri="{9D8B030D-6E8A-4147-A177-3AD203B41FA5}">
                      <a16:colId xmlns:a16="http://schemas.microsoft.com/office/drawing/2014/main" val="3325124574"/>
                    </a:ext>
                  </a:extLst>
                </a:gridCol>
              </a:tblGrid>
              <a:tr h="255939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xm835</a:t>
                      </a:r>
                    </a:p>
                  </a:txBody>
                  <a:tcPr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update </a:t>
                      </a:r>
                    </a:p>
                  </a:txBody>
                  <a:tcPr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mpd="sng">
                      <a:solidFill>
                        <a:srgbClr val="00FFFF"/>
                      </a:solidFill>
                      <a:prstDash val="soli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021517"/>
                  </a:ext>
                </a:extLst>
              </a:tr>
            </a:tbl>
          </a:graphicData>
        </a:graphic>
      </p:graphicFrame>
      <p:graphicFrame>
        <p:nvGraphicFramePr>
          <p:cNvPr id="61" name="Table 60">
            <a:extLst>
              <a:ext uri="{FF2B5EF4-FFF2-40B4-BE49-F238E27FC236}">
                <a16:creationId xmlns:a16="http://schemas.microsoft.com/office/drawing/2014/main" id="{5314A514-97A9-482F-9267-15B8F81330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0255368"/>
              </p:ext>
            </p:extLst>
          </p:nvPr>
        </p:nvGraphicFramePr>
        <p:xfrm>
          <a:off x="2752133" y="2997475"/>
          <a:ext cx="1656660" cy="274320"/>
        </p:xfrm>
        <a:graphic>
          <a:graphicData uri="http://schemas.openxmlformats.org/drawingml/2006/table">
            <a:tbl>
              <a:tblPr/>
              <a:tblGrid>
                <a:gridCol w="660624">
                  <a:extLst>
                    <a:ext uri="{9D8B030D-6E8A-4147-A177-3AD203B41FA5}">
                      <a16:colId xmlns:a16="http://schemas.microsoft.com/office/drawing/2014/main" val="2273406638"/>
                    </a:ext>
                  </a:extLst>
                </a:gridCol>
                <a:gridCol w="996036">
                  <a:extLst>
                    <a:ext uri="{9D8B030D-6E8A-4147-A177-3AD203B41FA5}">
                      <a16:colId xmlns:a16="http://schemas.microsoft.com/office/drawing/2014/main" val="3325124574"/>
                    </a:ext>
                  </a:extLst>
                </a:gridCol>
              </a:tblGrid>
              <a:tr h="255939">
                <a:tc>
                  <a:txBody>
                    <a:bodyPr/>
                    <a:lstStyle/>
                    <a:p>
                      <a:pPr algn="l"/>
                      <a:r>
                        <a:rPr lang="en-US" sz="1200" dirty="0" err="1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satoshi</a:t>
                      </a:r>
                      <a:endParaRPr lang="en-US" sz="1200" dirty="0">
                        <a:solidFill>
                          <a:schemeClr val="bg1"/>
                        </a:solidFill>
                        <a:latin typeface="Abadi" panose="020B0604020104020204" pitchFamily="34" charset="0"/>
                      </a:endParaRPr>
                    </a:p>
                  </a:txBody>
                  <a:tcPr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update </a:t>
                      </a:r>
                    </a:p>
                  </a:txBody>
                  <a:tcPr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mpd="sng">
                      <a:solidFill>
                        <a:srgbClr val="00FFFF"/>
                      </a:solidFill>
                      <a:prstDash val="soli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021517"/>
                  </a:ext>
                </a:extLst>
              </a:tr>
            </a:tbl>
          </a:graphicData>
        </a:graphic>
      </p:graphicFrame>
      <p:sp>
        <p:nvSpPr>
          <p:cNvPr id="62" name="TextBox 61">
            <a:extLst>
              <a:ext uri="{FF2B5EF4-FFF2-40B4-BE49-F238E27FC236}">
                <a16:creationId xmlns:a16="http://schemas.microsoft.com/office/drawing/2014/main" id="{0007657C-36FC-4FFE-A03E-E455442D5101}"/>
              </a:ext>
            </a:extLst>
          </p:cNvPr>
          <p:cNvSpPr txBox="1"/>
          <p:nvPr/>
        </p:nvSpPr>
        <p:spPr>
          <a:xfrm>
            <a:off x="2936387" y="2041521"/>
            <a:ext cx="13590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badi" panose="020B0604020104020204" pitchFamily="34" charset="0"/>
              </a:rPr>
              <a:t>Block #283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AACEBE7D-ABD3-48AC-A5CF-D511561C1A96}"/>
              </a:ext>
            </a:extLst>
          </p:cNvPr>
          <p:cNvCxnSpPr>
            <a:cxnSpLocks/>
          </p:cNvCxnSpPr>
          <p:nvPr/>
        </p:nvCxnSpPr>
        <p:spPr>
          <a:xfrm>
            <a:off x="2692721" y="2424046"/>
            <a:ext cx="1722644" cy="0"/>
          </a:xfrm>
          <a:prstGeom prst="line">
            <a:avLst/>
          </a:prstGeom>
          <a:ln w="28575">
            <a:solidFill>
              <a:srgbClr val="00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C6FE3F0E-5C97-4117-A16D-3AE0CBA7A987}"/>
              </a:ext>
            </a:extLst>
          </p:cNvPr>
          <p:cNvCxnSpPr>
            <a:cxnSpLocks/>
            <a:endCxn id="56" idx="1"/>
          </p:cNvCxnSpPr>
          <p:nvPr/>
        </p:nvCxnSpPr>
        <p:spPr>
          <a:xfrm>
            <a:off x="2219038" y="3041708"/>
            <a:ext cx="397989" cy="0"/>
          </a:xfrm>
          <a:prstGeom prst="straightConnector1">
            <a:avLst/>
          </a:prstGeom>
          <a:ln w="38100">
            <a:solidFill>
              <a:srgbClr val="00FFFF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tangle 64">
            <a:extLst>
              <a:ext uri="{FF2B5EF4-FFF2-40B4-BE49-F238E27FC236}">
                <a16:creationId xmlns:a16="http://schemas.microsoft.com/office/drawing/2014/main" id="{0521BDBE-7CD0-4F25-B23D-775E4AE79C22}"/>
              </a:ext>
            </a:extLst>
          </p:cNvPr>
          <p:cNvSpPr/>
          <p:nvPr/>
        </p:nvSpPr>
        <p:spPr>
          <a:xfrm>
            <a:off x="5035929" y="2040197"/>
            <a:ext cx="1877412" cy="2017302"/>
          </a:xfrm>
          <a:prstGeom prst="rect">
            <a:avLst/>
          </a:prstGeom>
          <a:noFill/>
          <a:ln w="28575">
            <a:solidFill>
              <a:srgbClr val="00FF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graphicFrame>
        <p:nvGraphicFramePr>
          <p:cNvPr id="66" name="Table 65">
            <a:extLst>
              <a:ext uri="{FF2B5EF4-FFF2-40B4-BE49-F238E27FC236}">
                <a16:creationId xmlns:a16="http://schemas.microsoft.com/office/drawing/2014/main" id="{E8983681-253E-422E-BDDA-D740CC71C9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1020765"/>
              </p:ext>
            </p:extLst>
          </p:nvPr>
        </p:nvGraphicFramePr>
        <p:xfrm>
          <a:off x="5125884" y="2400755"/>
          <a:ext cx="1588504" cy="325276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560994">
                  <a:extLst>
                    <a:ext uri="{9D8B030D-6E8A-4147-A177-3AD203B41FA5}">
                      <a16:colId xmlns:a16="http://schemas.microsoft.com/office/drawing/2014/main" val="1787310592"/>
                    </a:ext>
                  </a:extLst>
                </a:gridCol>
                <a:gridCol w="1027510">
                  <a:extLst>
                    <a:ext uri="{9D8B030D-6E8A-4147-A177-3AD203B41FA5}">
                      <a16:colId xmlns:a16="http://schemas.microsoft.com/office/drawing/2014/main" val="1806386922"/>
                    </a:ext>
                  </a:extLst>
                </a:gridCol>
              </a:tblGrid>
              <a:tr h="325276">
                <a:tc>
                  <a:txBody>
                    <a:bodyPr/>
                    <a:lstStyle/>
                    <a:p>
                      <a:pPr algn="l"/>
                      <a:r>
                        <a:rPr lang="en-US" sz="1200" b="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from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content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6373703"/>
                  </a:ext>
                </a:extLst>
              </a:tr>
            </a:tbl>
          </a:graphicData>
        </a:graphic>
      </p:graphicFrame>
      <p:graphicFrame>
        <p:nvGraphicFramePr>
          <p:cNvPr id="67" name="Table 66">
            <a:extLst>
              <a:ext uri="{FF2B5EF4-FFF2-40B4-BE49-F238E27FC236}">
                <a16:creationId xmlns:a16="http://schemas.microsoft.com/office/drawing/2014/main" id="{2C13DBEF-4254-4980-9759-822437AA0B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538585"/>
              </p:ext>
            </p:extLst>
          </p:nvPr>
        </p:nvGraphicFramePr>
        <p:xfrm>
          <a:off x="5162103" y="2665080"/>
          <a:ext cx="1656660" cy="274320"/>
        </p:xfrm>
        <a:graphic>
          <a:graphicData uri="http://schemas.openxmlformats.org/drawingml/2006/table">
            <a:tbl>
              <a:tblPr/>
              <a:tblGrid>
                <a:gridCol w="669556">
                  <a:extLst>
                    <a:ext uri="{9D8B030D-6E8A-4147-A177-3AD203B41FA5}">
                      <a16:colId xmlns:a16="http://schemas.microsoft.com/office/drawing/2014/main" val="2273406638"/>
                    </a:ext>
                  </a:extLst>
                </a:gridCol>
                <a:gridCol w="987104">
                  <a:extLst>
                    <a:ext uri="{9D8B030D-6E8A-4147-A177-3AD203B41FA5}">
                      <a16:colId xmlns:a16="http://schemas.microsoft.com/office/drawing/2014/main" val="3325124574"/>
                    </a:ext>
                  </a:extLst>
                </a:gridCol>
              </a:tblGrid>
              <a:tr h="255939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fox00</a:t>
                      </a:r>
                    </a:p>
                  </a:txBody>
                  <a:tcPr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update </a:t>
                      </a:r>
                    </a:p>
                  </a:txBody>
                  <a:tcPr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mpd="sng">
                      <a:solidFill>
                        <a:srgbClr val="00FFFF"/>
                      </a:solidFill>
                      <a:prstDash val="soli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021517"/>
                  </a:ext>
                </a:extLst>
              </a:tr>
            </a:tbl>
          </a:graphicData>
        </a:graphic>
      </p:graphicFrame>
      <p:graphicFrame>
        <p:nvGraphicFramePr>
          <p:cNvPr id="68" name="Table 67">
            <a:extLst>
              <a:ext uri="{FF2B5EF4-FFF2-40B4-BE49-F238E27FC236}">
                <a16:creationId xmlns:a16="http://schemas.microsoft.com/office/drawing/2014/main" id="{30E62A0C-B958-45A4-9C31-0698AC4923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4419541"/>
              </p:ext>
            </p:extLst>
          </p:nvPr>
        </p:nvGraphicFramePr>
        <p:xfrm>
          <a:off x="5171035" y="2996603"/>
          <a:ext cx="1656660" cy="274320"/>
        </p:xfrm>
        <a:graphic>
          <a:graphicData uri="http://schemas.openxmlformats.org/drawingml/2006/table">
            <a:tbl>
              <a:tblPr/>
              <a:tblGrid>
                <a:gridCol w="660624">
                  <a:extLst>
                    <a:ext uri="{9D8B030D-6E8A-4147-A177-3AD203B41FA5}">
                      <a16:colId xmlns:a16="http://schemas.microsoft.com/office/drawing/2014/main" val="2273406638"/>
                    </a:ext>
                  </a:extLst>
                </a:gridCol>
                <a:gridCol w="996036">
                  <a:extLst>
                    <a:ext uri="{9D8B030D-6E8A-4147-A177-3AD203B41FA5}">
                      <a16:colId xmlns:a16="http://schemas.microsoft.com/office/drawing/2014/main" val="3325124574"/>
                    </a:ext>
                  </a:extLst>
                </a:gridCol>
              </a:tblGrid>
              <a:tr h="255939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17yyr</a:t>
                      </a:r>
                    </a:p>
                  </a:txBody>
                  <a:tcPr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update </a:t>
                      </a:r>
                    </a:p>
                  </a:txBody>
                  <a:tcPr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mpd="sng">
                      <a:solidFill>
                        <a:srgbClr val="00FFFF"/>
                      </a:solidFill>
                      <a:prstDash val="soli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021517"/>
                  </a:ext>
                </a:extLst>
              </a:tr>
            </a:tbl>
          </a:graphicData>
        </a:graphic>
      </p:graphicFrame>
      <p:sp>
        <p:nvSpPr>
          <p:cNvPr id="69" name="TextBox 68">
            <a:extLst>
              <a:ext uri="{FF2B5EF4-FFF2-40B4-BE49-F238E27FC236}">
                <a16:creationId xmlns:a16="http://schemas.microsoft.com/office/drawing/2014/main" id="{9AE0404C-7FE8-4842-93DB-A8AAD6F477B0}"/>
              </a:ext>
            </a:extLst>
          </p:cNvPr>
          <p:cNvSpPr txBox="1"/>
          <p:nvPr/>
        </p:nvSpPr>
        <p:spPr>
          <a:xfrm>
            <a:off x="5355289" y="2040649"/>
            <a:ext cx="13590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badi" panose="020B0604020104020204" pitchFamily="34" charset="0"/>
              </a:rPr>
              <a:t>Block #284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E57996EC-CFDF-41D8-B52F-F46E3C9E9573}"/>
              </a:ext>
            </a:extLst>
          </p:cNvPr>
          <p:cNvCxnSpPr>
            <a:cxnSpLocks/>
          </p:cNvCxnSpPr>
          <p:nvPr/>
        </p:nvCxnSpPr>
        <p:spPr>
          <a:xfrm>
            <a:off x="5111623" y="2423174"/>
            <a:ext cx="1722644" cy="0"/>
          </a:xfrm>
          <a:prstGeom prst="line">
            <a:avLst/>
          </a:prstGeom>
          <a:ln w="28575">
            <a:solidFill>
              <a:srgbClr val="00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86F3C8B4-8271-445D-978F-736AB2240261}"/>
              </a:ext>
            </a:extLst>
          </p:cNvPr>
          <p:cNvCxnSpPr>
            <a:cxnSpLocks/>
            <a:stCxn id="56" idx="3"/>
            <a:endCxn id="65" idx="1"/>
          </p:cNvCxnSpPr>
          <p:nvPr/>
        </p:nvCxnSpPr>
        <p:spPr>
          <a:xfrm>
            <a:off x="4494439" y="3041708"/>
            <a:ext cx="541490" cy="7140"/>
          </a:xfrm>
          <a:prstGeom prst="straightConnector1">
            <a:avLst/>
          </a:prstGeom>
          <a:ln w="38100">
            <a:solidFill>
              <a:srgbClr val="00FFFF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DDFFE5CD-887B-45E1-B357-E0EF4E8BBF2A}"/>
              </a:ext>
            </a:extLst>
          </p:cNvPr>
          <p:cNvCxnSpPr>
            <a:cxnSpLocks/>
          </p:cNvCxnSpPr>
          <p:nvPr/>
        </p:nvCxnSpPr>
        <p:spPr>
          <a:xfrm>
            <a:off x="6906859" y="3028407"/>
            <a:ext cx="567717" cy="0"/>
          </a:xfrm>
          <a:prstGeom prst="straightConnector1">
            <a:avLst/>
          </a:prstGeom>
          <a:ln w="38100">
            <a:solidFill>
              <a:srgbClr val="00FFFF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 72">
            <a:extLst>
              <a:ext uri="{FF2B5EF4-FFF2-40B4-BE49-F238E27FC236}">
                <a16:creationId xmlns:a16="http://schemas.microsoft.com/office/drawing/2014/main" id="{42F2D297-3DF0-4CB2-8191-5D77E4EB05A7}"/>
              </a:ext>
            </a:extLst>
          </p:cNvPr>
          <p:cNvSpPr/>
          <p:nvPr/>
        </p:nvSpPr>
        <p:spPr>
          <a:xfrm>
            <a:off x="7474576" y="2047285"/>
            <a:ext cx="1877412" cy="2010209"/>
          </a:xfrm>
          <a:prstGeom prst="rect">
            <a:avLst/>
          </a:prstGeom>
          <a:noFill/>
          <a:ln w="28575">
            <a:solidFill>
              <a:srgbClr val="00FFFF"/>
            </a:solidFill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pic>
        <p:nvPicPr>
          <p:cNvPr id="74" name="Graphic 73" descr="Puzzle outline">
            <a:extLst>
              <a:ext uri="{FF2B5EF4-FFF2-40B4-BE49-F238E27FC236}">
                <a16:creationId xmlns:a16="http://schemas.microsoft.com/office/drawing/2014/main" id="{2BDF1EE9-4A06-4E4C-9635-40501D8413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13112" y="3381596"/>
            <a:ext cx="600339" cy="600339"/>
          </a:xfrm>
          <a:prstGeom prst="rect">
            <a:avLst/>
          </a:prstGeom>
        </p:spPr>
      </p:pic>
      <p:pic>
        <p:nvPicPr>
          <p:cNvPr id="75" name="Graphic 74" descr="Puzzle pieces with solid fill">
            <a:extLst>
              <a:ext uri="{FF2B5EF4-FFF2-40B4-BE49-F238E27FC236}">
                <a16:creationId xmlns:a16="http://schemas.microsoft.com/office/drawing/2014/main" id="{4F857988-4D56-4900-AB46-47999375093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631707" y="3299459"/>
            <a:ext cx="682476" cy="682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3255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C2723-1A9A-4F0C-9EBA-A414EA578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3318"/>
            <a:ext cx="10515600" cy="870744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badi" panose="020B0604020104020204" pitchFamily="34" charset="0"/>
              </a:rPr>
              <a:t>Proof of Work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CE9213E-CCAD-47AC-993F-BC8C40EC7A17}"/>
              </a:ext>
            </a:extLst>
          </p:cNvPr>
          <p:cNvGrpSpPr/>
          <p:nvPr/>
        </p:nvGrpSpPr>
        <p:grpSpPr>
          <a:xfrm>
            <a:off x="1568341" y="5350657"/>
            <a:ext cx="1086785" cy="973792"/>
            <a:chOff x="294807" y="5350657"/>
            <a:chExt cx="1086785" cy="97379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F9C60A6-14F2-4725-8ED8-4CF87069D13A}"/>
                </a:ext>
              </a:extLst>
            </p:cNvPr>
            <p:cNvSpPr txBox="1"/>
            <p:nvPr/>
          </p:nvSpPr>
          <p:spPr>
            <a:xfrm>
              <a:off x="294807" y="5924339"/>
              <a:ext cx="108678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Abadi" panose="020B0604020104020204" pitchFamily="34" charset="0"/>
                </a:rPr>
                <a:t>nyc97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pic>
          <p:nvPicPr>
            <p:cNvPr id="9" name="Graphic 8" descr="User outline">
              <a:extLst>
                <a:ext uri="{FF2B5EF4-FFF2-40B4-BE49-F238E27FC236}">
                  <a16:creationId xmlns:a16="http://schemas.microsoft.com/office/drawing/2014/main" id="{F4F1CCAD-D6E3-4E26-91CE-1444C51DD3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95430" y="5350657"/>
              <a:ext cx="697706" cy="697706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7B2D37C5-7426-4790-A784-A2468F7A8594}"/>
              </a:ext>
            </a:extLst>
          </p:cNvPr>
          <p:cNvGrpSpPr/>
          <p:nvPr/>
        </p:nvGrpSpPr>
        <p:grpSpPr>
          <a:xfrm>
            <a:off x="390222" y="5350657"/>
            <a:ext cx="1086785" cy="973792"/>
            <a:chOff x="294807" y="5350657"/>
            <a:chExt cx="1086785" cy="97379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0E723A7-70EC-44B9-8ABA-E1F21753F2D4}"/>
                </a:ext>
              </a:extLst>
            </p:cNvPr>
            <p:cNvSpPr txBox="1"/>
            <p:nvPr/>
          </p:nvSpPr>
          <p:spPr>
            <a:xfrm>
              <a:off x="294807" y="5924339"/>
              <a:ext cx="108678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 err="1">
                  <a:solidFill>
                    <a:schemeClr val="bg1"/>
                  </a:solidFill>
                  <a:latin typeface="Abadi" panose="020B0604020104020204" pitchFamily="34" charset="0"/>
                </a:rPr>
                <a:t>satoshi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pic>
          <p:nvPicPr>
            <p:cNvPr id="12" name="Graphic 11" descr="User outline">
              <a:extLst>
                <a:ext uri="{FF2B5EF4-FFF2-40B4-BE49-F238E27FC236}">
                  <a16:creationId xmlns:a16="http://schemas.microsoft.com/office/drawing/2014/main" id="{A6E9E5BE-A1F5-4701-AF56-65308FC5C5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95430" y="5350657"/>
              <a:ext cx="697706" cy="697706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BF8DDD0-99B2-4401-B44B-62F066DB90E5}"/>
              </a:ext>
            </a:extLst>
          </p:cNvPr>
          <p:cNvGrpSpPr/>
          <p:nvPr/>
        </p:nvGrpSpPr>
        <p:grpSpPr>
          <a:xfrm>
            <a:off x="2667293" y="5343230"/>
            <a:ext cx="1086785" cy="973792"/>
            <a:chOff x="294807" y="5350657"/>
            <a:chExt cx="1086785" cy="973792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CB06CFD-E40B-471A-A328-7A3AE0321405}"/>
                </a:ext>
              </a:extLst>
            </p:cNvPr>
            <p:cNvSpPr txBox="1"/>
            <p:nvPr/>
          </p:nvSpPr>
          <p:spPr>
            <a:xfrm>
              <a:off x="294807" y="5924339"/>
              <a:ext cx="108678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Abadi" panose="020B0604020104020204" pitchFamily="34" charset="0"/>
                </a:rPr>
                <a:t>xm835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pic>
          <p:nvPicPr>
            <p:cNvPr id="15" name="Graphic 14" descr="User outline">
              <a:extLst>
                <a:ext uri="{FF2B5EF4-FFF2-40B4-BE49-F238E27FC236}">
                  <a16:creationId xmlns:a16="http://schemas.microsoft.com/office/drawing/2014/main" id="{24243D05-B967-496C-944E-9097A6F121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95430" y="5350657"/>
              <a:ext cx="697706" cy="697706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7AEC610-1FFC-4B19-B8F9-C35E48E30A31}"/>
              </a:ext>
            </a:extLst>
          </p:cNvPr>
          <p:cNvGrpSpPr/>
          <p:nvPr/>
        </p:nvGrpSpPr>
        <p:grpSpPr>
          <a:xfrm>
            <a:off x="3769935" y="5343230"/>
            <a:ext cx="1086785" cy="973792"/>
            <a:chOff x="294807" y="5350657"/>
            <a:chExt cx="1086785" cy="97379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6CCE1CA-1C19-4C41-8246-E7B03FED1DEF}"/>
                </a:ext>
              </a:extLst>
            </p:cNvPr>
            <p:cNvSpPr txBox="1"/>
            <p:nvPr/>
          </p:nvSpPr>
          <p:spPr>
            <a:xfrm>
              <a:off x="294807" y="5924339"/>
              <a:ext cx="108678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Abadi" panose="020B0604020104020204" pitchFamily="34" charset="0"/>
                </a:rPr>
                <a:t>5_rs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pic>
          <p:nvPicPr>
            <p:cNvPr id="18" name="Graphic 17" descr="User outline">
              <a:extLst>
                <a:ext uri="{FF2B5EF4-FFF2-40B4-BE49-F238E27FC236}">
                  <a16:creationId xmlns:a16="http://schemas.microsoft.com/office/drawing/2014/main" id="{F824A7EE-8A68-4A0C-A222-6E555E9746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95430" y="5350657"/>
              <a:ext cx="697706" cy="697706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F96E351-EDF9-451B-B6A6-E26227644016}"/>
              </a:ext>
            </a:extLst>
          </p:cNvPr>
          <p:cNvGrpSpPr/>
          <p:nvPr/>
        </p:nvGrpSpPr>
        <p:grpSpPr>
          <a:xfrm>
            <a:off x="4948054" y="5343230"/>
            <a:ext cx="1086785" cy="973792"/>
            <a:chOff x="294807" y="5350657"/>
            <a:chExt cx="1086785" cy="97379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E01D1B4-6038-4D3A-8CA8-BAB9199D3986}"/>
                </a:ext>
              </a:extLst>
            </p:cNvPr>
            <p:cNvSpPr txBox="1"/>
            <p:nvPr/>
          </p:nvSpPr>
          <p:spPr>
            <a:xfrm>
              <a:off x="294807" y="5924339"/>
              <a:ext cx="108678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Abadi" panose="020B0604020104020204" pitchFamily="34" charset="0"/>
                </a:rPr>
                <a:t>fox00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pic>
          <p:nvPicPr>
            <p:cNvPr id="21" name="Graphic 20" descr="User outline">
              <a:extLst>
                <a:ext uri="{FF2B5EF4-FFF2-40B4-BE49-F238E27FC236}">
                  <a16:creationId xmlns:a16="http://schemas.microsoft.com/office/drawing/2014/main" id="{0B5CB246-488F-42B6-B962-6CA4A882E18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95430" y="5350657"/>
              <a:ext cx="697706" cy="697706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2AC5178-D541-4DD6-8E4A-F918280930AD}"/>
              </a:ext>
            </a:extLst>
          </p:cNvPr>
          <p:cNvGrpSpPr/>
          <p:nvPr/>
        </p:nvGrpSpPr>
        <p:grpSpPr>
          <a:xfrm>
            <a:off x="6047006" y="5335803"/>
            <a:ext cx="1086785" cy="973792"/>
            <a:chOff x="294807" y="5350657"/>
            <a:chExt cx="1086785" cy="97379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CD1E14D-FE0F-4367-8DF0-F796982DC1FF}"/>
                </a:ext>
              </a:extLst>
            </p:cNvPr>
            <p:cNvSpPr txBox="1"/>
            <p:nvPr/>
          </p:nvSpPr>
          <p:spPr>
            <a:xfrm>
              <a:off x="294807" y="5924339"/>
              <a:ext cx="108678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Abadi" panose="020B0604020104020204" pitchFamily="34" charset="0"/>
                </a:rPr>
                <a:t>gov89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pic>
          <p:nvPicPr>
            <p:cNvPr id="24" name="Graphic 23" descr="User outline">
              <a:extLst>
                <a:ext uri="{FF2B5EF4-FFF2-40B4-BE49-F238E27FC236}">
                  <a16:creationId xmlns:a16="http://schemas.microsoft.com/office/drawing/2014/main" id="{2EE699DA-C8B7-46C1-A625-5A2056BDE1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95430" y="5350657"/>
              <a:ext cx="697706" cy="697706"/>
            </a:xfrm>
            <a:prstGeom prst="rect">
              <a:avLst/>
            </a:prstGeom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4282B99-E13F-4212-BE28-CDE04B59CC06}"/>
              </a:ext>
            </a:extLst>
          </p:cNvPr>
          <p:cNvGrpSpPr/>
          <p:nvPr/>
        </p:nvGrpSpPr>
        <p:grpSpPr>
          <a:xfrm>
            <a:off x="7145958" y="5360131"/>
            <a:ext cx="1086785" cy="973792"/>
            <a:chOff x="294807" y="5350657"/>
            <a:chExt cx="1086785" cy="97379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F8EF965-8112-441F-9098-F81D1AB07E67}"/>
                </a:ext>
              </a:extLst>
            </p:cNvPr>
            <p:cNvSpPr txBox="1"/>
            <p:nvPr/>
          </p:nvSpPr>
          <p:spPr>
            <a:xfrm>
              <a:off x="294807" y="5924339"/>
              <a:ext cx="108678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Abadi" panose="020B0604020104020204" pitchFamily="34" charset="0"/>
                </a:rPr>
                <a:t>112_r9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pic>
          <p:nvPicPr>
            <p:cNvPr id="27" name="Graphic 26" descr="User outline">
              <a:extLst>
                <a:ext uri="{FF2B5EF4-FFF2-40B4-BE49-F238E27FC236}">
                  <a16:creationId xmlns:a16="http://schemas.microsoft.com/office/drawing/2014/main" id="{FC2AF7E0-985C-4A32-ADF8-06904F354F2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95430" y="5350657"/>
              <a:ext cx="697706" cy="697706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E0D9AB3-8B66-4C77-9D7E-43A47A43508A}"/>
              </a:ext>
            </a:extLst>
          </p:cNvPr>
          <p:cNvGrpSpPr/>
          <p:nvPr/>
        </p:nvGrpSpPr>
        <p:grpSpPr>
          <a:xfrm>
            <a:off x="8324077" y="5360131"/>
            <a:ext cx="1086785" cy="973792"/>
            <a:chOff x="294807" y="5350657"/>
            <a:chExt cx="1086785" cy="973792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081DAE7-3A71-41D9-A9B4-2F234BF1CBFD}"/>
                </a:ext>
              </a:extLst>
            </p:cNvPr>
            <p:cNvSpPr txBox="1"/>
            <p:nvPr/>
          </p:nvSpPr>
          <p:spPr>
            <a:xfrm>
              <a:off x="294807" y="5924339"/>
              <a:ext cx="108678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Abadi" panose="020B0604020104020204" pitchFamily="34" charset="0"/>
                </a:rPr>
                <a:t>17yyr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pic>
          <p:nvPicPr>
            <p:cNvPr id="30" name="Graphic 29" descr="User outline">
              <a:extLst>
                <a:ext uri="{FF2B5EF4-FFF2-40B4-BE49-F238E27FC236}">
                  <a16:creationId xmlns:a16="http://schemas.microsoft.com/office/drawing/2014/main" id="{58E37AD2-0BC1-47C7-B60B-390A305C1C8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95430" y="5350657"/>
              <a:ext cx="697706" cy="697706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7A0C14B-7BAD-4F6E-AC44-39F315846979}"/>
              </a:ext>
            </a:extLst>
          </p:cNvPr>
          <p:cNvGrpSpPr/>
          <p:nvPr/>
        </p:nvGrpSpPr>
        <p:grpSpPr>
          <a:xfrm>
            <a:off x="10525671" y="5352704"/>
            <a:ext cx="1086785" cy="973792"/>
            <a:chOff x="294807" y="5350657"/>
            <a:chExt cx="1086785" cy="973792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E0FD068-1692-4CE0-B3F1-259D08AFAD5B}"/>
                </a:ext>
              </a:extLst>
            </p:cNvPr>
            <p:cNvSpPr txBox="1"/>
            <p:nvPr/>
          </p:nvSpPr>
          <p:spPr>
            <a:xfrm>
              <a:off x="294807" y="5924339"/>
              <a:ext cx="108678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 err="1">
                  <a:solidFill>
                    <a:schemeClr val="bg1"/>
                  </a:solidFill>
                  <a:latin typeface="Abadi" panose="020B0604020104020204" pitchFamily="34" charset="0"/>
                </a:rPr>
                <a:t>chstxy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pic>
          <p:nvPicPr>
            <p:cNvPr id="33" name="Graphic 32" descr="User outline">
              <a:extLst>
                <a:ext uri="{FF2B5EF4-FFF2-40B4-BE49-F238E27FC236}">
                  <a16:creationId xmlns:a16="http://schemas.microsoft.com/office/drawing/2014/main" id="{525AFB2C-4217-4A88-8CE3-D500F9E44C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95430" y="5350657"/>
              <a:ext cx="697706" cy="697706"/>
            </a:xfrm>
            <a:prstGeom prst="rect">
              <a:avLst/>
            </a:prstGeom>
          </p:spPr>
        </p:pic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EAE94D7C-25ED-412B-9702-B6790B77F8A4}"/>
              </a:ext>
            </a:extLst>
          </p:cNvPr>
          <p:cNvGrpSpPr/>
          <p:nvPr/>
        </p:nvGrpSpPr>
        <p:grpSpPr>
          <a:xfrm>
            <a:off x="9423029" y="5352704"/>
            <a:ext cx="1086785" cy="973792"/>
            <a:chOff x="294807" y="5350657"/>
            <a:chExt cx="1086785" cy="973792"/>
          </a:xfrm>
        </p:grpSpPr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0B963DC6-A559-4716-B38E-442D4D34D2EC}"/>
                </a:ext>
              </a:extLst>
            </p:cNvPr>
            <p:cNvSpPr txBox="1"/>
            <p:nvPr/>
          </p:nvSpPr>
          <p:spPr>
            <a:xfrm>
              <a:off x="294807" y="5924339"/>
              <a:ext cx="108678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 err="1">
                  <a:solidFill>
                    <a:schemeClr val="bg1"/>
                  </a:solidFill>
                  <a:latin typeface="Abadi" panose="020B0604020104020204" pitchFamily="34" charset="0"/>
                </a:rPr>
                <a:t>ojs_t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pic>
          <p:nvPicPr>
            <p:cNvPr id="85" name="Graphic 84" descr="User outline">
              <a:extLst>
                <a:ext uri="{FF2B5EF4-FFF2-40B4-BE49-F238E27FC236}">
                  <a16:creationId xmlns:a16="http://schemas.microsoft.com/office/drawing/2014/main" id="{5487E0B4-DE6B-4E30-B803-F0EC719685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95430" y="5350657"/>
              <a:ext cx="697706" cy="697706"/>
            </a:xfrm>
            <a:prstGeom prst="rect">
              <a:avLst/>
            </a:prstGeom>
          </p:spPr>
        </p:pic>
      </p:grpSp>
      <p:sp>
        <p:nvSpPr>
          <p:cNvPr id="86" name="TextBox 85">
            <a:extLst>
              <a:ext uri="{FF2B5EF4-FFF2-40B4-BE49-F238E27FC236}">
                <a16:creationId xmlns:a16="http://schemas.microsoft.com/office/drawing/2014/main" id="{369C45A1-5A6A-4437-B070-C13365E84F48}"/>
              </a:ext>
            </a:extLst>
          </p:cNvPr>
          <p:cNvSpPr txBox="1"/>
          <p:nvPr/>
        </p:nvSpPr>
        <p:spPr>
          <a:xfrm>
            <a:off x="844984" y="1303054"/>
            <a:ext cx="856587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Abadi" panose="020B0604020104020204" pitchFamily="34" charset="0"/>
              </a:rPr>
              <a:t>Whoever is interested tries to find a solution to the puzzle, 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Abadi" panose="020B0604020104020204" pitchFamily="34" charset="0"/>
              </a:rPr>
              <a:t>aka mining</a:t>
            </a:r>
            <a:r>
              <a:rPr lang="en-US" sz="2000" dirty="0">
                <a:solidFill>
                  <a:schemeClr val="bg1"/>
                </a:solidFill>
                <a:latin typeface="Abadi" panose="020B0604020104020204" pitchFamily="34" charset="0"/>
              </a:rPr>
              <a:t>.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8751D2B0-F976-4257-AF51-8E321D5D8761}"/>
              </a:ext>
            </a:extLst>
          </p:cNvPr>
          <p:cNvSpPr/>
          <p:nvPr/>
        </p:nvSpPr>
        <p:spPr>
          <a:xfrm>
            <a:off x="2617027" y="2025917"/>
            <a:ext cx="1877412" cy="2031581"/>
          </a:xfrm>
          <a:prstGeom prst="rect">
            <a:avLst/>
          </a:prstGeom>
          <a:noFill/>
          <a:ln w="28575">
            <a:solidFill>
              <a:srgbClr val="00FF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graphicFrame>
        <p:nvGraphicFramePr>
          <p:cNvPr id="59" name="Table 58">
            <a:extLst>
              <a:ext uri="{FF2B5EF4-FFF2-40B4-BE49-F238E27FC236}">
                <a16:creationId xmlns:a16="http://schemas.microsoft.com/office/drawing/2014/main" id="{119E0FDD-A440-4E80-B5BA-F327285048DD}"/>
              </a:ext>
            </a:extLst>
          </p:cNvPr>
          <p:cNvGraphicFramePr>
            <a:graphicFrameLocks noGrp="1"/>
          </p:cNvGraphicFramePr>
          <p:nvPr/>
        </p:nvGraphicFramePr>
        <p:xfrm>
          <a:off x="2706982" y="2401627"/>
          <a:ext cx="1588504" cy="325276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560994">
                  <a:extLst>
                    <a:ext uri="{9D8B030D-6E8A-4147-A177-3AD203B41FA5}">
                      <a16:colId xmlns:a16="http://schemas.microsoft.com/office/drawing/2014/main" val="1787310592"/>
                    </a:ext>
                  </a:extLst>
                </a:gridCol>
                <a:gridCol w="1027510">
                  <a:extLst>
                    <a:ext uri="{9D8B030D-6E8A-4147-A177-3AD203B41FA5}">
                      <a16:colId xmlns:a16="http://schemas.microsoft.com/office/drawing/2014/main" val="1806386922"/>
                    </a:ext>
                  </a:extLst>
                </a:gridCol>
              </a:tblGrid>
              <a:tr h="325276">
                <a:tc>
                  <a:txBody>
                    <a:bodyPr/>
                    <a:lstStyle/>
                    <a:p>
                      <a:pPr algn="l"/>
                      <a:r>
                        <a:rPr lang="en-US" sz="1200" b="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from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content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6373703"/>
                  </a:ext>
                </a:extLst>
              </a:tr>
            </a:tbl>
          </a:graphicData>
        </a:graphic>
      </p:graphicFrame>
      <p:graphicFrame>
        <p:nvGraphicFramePr>
          <p:cNvPr id="60" name="Table 59">
            <a:extLst>
              <a:ext uri="{FF2B5EF4-FFF2-40B4-BE49-F238E27FC236}">
                <a16:creationId xmlns:a16="http://schemas.microsoft.com/office/drawing/2014/main" id="{7D4D9699-5A79-4735-9FD2-83891D8E52BD}"/>
              </a:ext>
            </a:extLst>
          </p:cNvPr>
          <p:cNvGraphicFramePr>
            <a:graphicFrameLocks noGrp="1"/>
          </p:cNvGraphicFramePr>
          <p:nvPr/>
        </p:nvGraphicFramePr>
        <p:xfrm>
          <a:off x="2743201" y="2665952"/>
          <a:ext cx="1656660" cy="274320"/>
        </p:xfrm>
        <a:graphic>
          <a:graphicData uri="http://schemas.openxmlformats.org/drawingml/2006/table">
            <a:tbl>
              <a:tblPr/>
              <a:tblGrid>
                <a:gridCol w="669556">
                  <a:extLst>
                    <a:ext uri="{9D8B030D-6E8A-4147-A177-3AD203B41FA5}">
                      <a16:colId xmlns:a16="http://schemas.microsoft.com/office/drawing/2014/main" val="2273406638"/>
                    </a:ext>
                  </a:extLst>
                </a:gridCol>
                <a:gridCol w="987104">
                  <a:extLst>
                    <a:ext uri="{9D8B030D-6E8A-4147-A177-3AD203B41FA5}">
                      <a16:colId xmlns:a16="http://schemas.microsoft.com/office/drawing/2014/main" val="3325124574"/>
                    </a:ext>
                  </a:extLst>
                </a:gridCol>
              </a:tblGrid>
              <a:tr h="255939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xm835</a:t>
                      </a:r>
                    </a:p>
                  </a:txBody>
                  <a:tcPr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update </a:t>
                      </a:r>
                    </a:p>
                  </a:txBody>
                  <a:tcPr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mpd="sng">
                      <a:solidFill>
                        <a:srgbClr val="00FFFF"/>
                      </a:solidFill>
                      <a:prstDash val="soli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021517"/>
                  </a:ext>
                </a:extLst>
              </a:tr>
            </a:tbl>
          </a:graphicData>
        </a:graphic>
      </p:graphicFrame>
      <p:graphicFrame>
        <p:nvGraphicFramePr>
          <p:cNvPr id="61" name="Table 60">
            <a:extLst>
              <a:ext uri="{FF2B5EF4-FFF2-40B4-BE49-F238E27FC236}">
                <a16:creationId xmlns:a16="http://schemas.microsoft.com/office/drawing/2014/main" id="{5314A514-97A9-482F-9267-15B8F8133011}"/>
              </a:ext>
            </a:extLst>
          </p:cNvPr>
          <p:cNvGraphicFramePr>
            <a:graphicFrameLocks noGrp="1"/>
          </p:cNvGraphicFramePr>
          <p:nvPr/>
        </p:nvGraphicFramePr>
        <p:xfrm>
          <a:off x="2752133" y="2997475"/>
          <a:ext cx="1656660" cy="274320"/>
        </p:xfrm>
        <a:graphic>
          <a:graphicData uri="http://schemas.openxmlformats.org/drawingml/2006/table">
            <a:tbl>
              <a:tblPr/>
              <a:tblGrid>
                <a:gridCol w="660624">
                  <a:extLst>
                    <a:ext uri="{9D8B030D-6E8A-4147-A177-3AD203B41FA5}">
                      <a16:colId xmlns:a16="http://schemas.microsoft.com/office/drawing/2014/main" val="2273406638"/>
                    </a:ext>
                  </a:extLst>
                </a:gridCol>
                <a:gridCol w="996036">
                  <a:extLst>
                    <a:ext uri="{9D8B030D-6E8A-4147-A177-3AD203B41FA5}">
                      <a16:colId xmlns:a16="http://schemas.microsoft.com/office/drawing/2014/main" val="3325124574"/>
                    </a:ext>
                  </a:extLst>
                </a:gridCol>
              </a:tblGrid>
              <a:tr h="255939">
                <a:tc>
                  <a:txBody>
                    <a:bodyPr/>
                    <a:lstStyle/>
                    <a:p>
                      <a:pPr algn="l"/>
                      <a:r>
                        <a:rPr lang="en-US" sz="1200" dirty="0" err="1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satoshi</a:t>
                      </a:r>
                      <a:endParaRPr lang="en-US" sz="1200" dirty="0">
                        <a:solidFill>
                          <a:schemeClr val="bg1"/>
                        </a:solidFill>
                        <a:latin typeface="Abadi" panose="020B0604020104020204" pitchFamily="34" charset="0"/>
                      </a:endParaRPr>
                    </a:p>
                  </a:txBody>
                  <a:tcPr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update </a:t>
                      </a:r>
                    </a:p>
                  </a:txBody>
                  <a:tcPr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mpd="sng">
                      <a:solidFill>
                        <a:srgbClr val="00FFFF"/>
                      </a:solidFill>
                      <a:prstDash val="soli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021517"/>
                  </a:ext>
                </a:extLst>
              </a:tr>
            </a:tbl>
          </a:graphicData>
        </a:graphic>
      </p:graphicFrame>
      <p:sp>
        <p:nvSpPr>
          <p:cNvPr id="62" name="TextBox 61">
            <a:extLst>
              <a:ext uri="{FF2B5EF4-FFF2-40B4-BE49-F238E27FC236}">
                <a16:creationId xmlns:a16="http://schemas.microsoft.com/office/drawing/2014/main" id="{0007657C-36FC-4FFE-A03E-E455442D5101}"/>
              </a:ext>
            </a:extLst>
          </p:cNvPr>
          <p:cNvSpPr txBox="1"/>
          <p:nvPr/>
        </p:nvSpPr>
        <p:spPr>
          <a:xfrm>
            <a:off x="2936387" y="2041521"/>
            <a:ext cx="13590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badi" panose="020B0604020104020204" pitchFamily="34" charset="0"/>
              </a:rPr>
              <a:t>Block #283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AACEBE7D-ABD3-48AC-A5CF-D511561C1A96}"/>
              </a:ext>
            </a:extLst>
          </p:cNvPr>
          <p:cNvCxnSpPr>
            <a:cxnSpLocks/>
          </p:cNvCxnSpPr>
          <p:nvPr/>
        </p:nvCxnSpPr>
        <p:spPr>
          <a:xfrm>
            <a:off x="2692721" y="2424046"/>
            <a:ext cx="1722644" cy="0"/>
          </a:xfrm>
          <a:prstGeom prst="line">
            <a:avLst/>
          </a:prstGeom>
          <a:ln w="28575">
            <a:solidFill>
              <a:srgbClr val="00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C6FE3F0E-5C97-4117-A16D-3AE0CBA7A987}"/>
              </a:ext>
            </a:extLst>
          </p:cNvPr>
          <p:cNvCxnSpPr>
            <a:cxnSpLocks/>
            <a:endCxn id="56" idx="1"/>
          </p:cNvCxnSpPr>
          <p:nvPr/>
        </p:nvCxnSpPr>
        <p:spPr>
          <a:xfrm>
            <a:off x="2219038" y="3041708"/>
            <a:ext cx="397989" cy="0"/>
          </a:xfrm>
          <a:prstGeom prst="straightConnector1">
            <a:avLst/>
          </a:prstGeom>
          <a:ln w="38100">
            <a:solidFill>
              <a:srgbClr val="00FFFF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tangle 64">
            <a:extLst>
              <a:ext uri="{FF2B5EF4-FFF2-40B4-BE49-F238E27FC236}">
                <a16:creationId xmlns:a16="http://schemas.microsoft.com/office/drawing/2014/main" id="{0521BDBE-7CD0-4F25-B23D-775E4AE79C22}"/>
              </a:ext>
            </a:extLst>
          </p:cNvPr>
          <p:cNvSpPr/>
          <p:nvPr/>
        </p:nvSpPr>
        <p:spPr>
          <a:xfrm>
            <a:off x="5035929" y="2040197"/>
            <a:ext cx="1877412" cy="2017302"/>
          </a:xfrm>
          <a:prstGeom prst="rect">
            <a:avLst/>
          </a:prstGeom>
          <a:noFill/>
          <a:ln w="28575">
            <a:solidFill>
              <a:srgbClr val="00FF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graphicFrame>
        <p:nvGraphicFramePr>
          <p:cNvPr id="66" name="Table 65">
            <a:extLst>
              <a:ext uri="{FF2B5EF4-FFF2-40B4-BE49-F238E27FC236}">
                <a16:creationId xmlns:a16="http://schemas.microsoft.com/office/drawing/2014/main" id="{E8983681-253E-422E-BDDA-D740CC71C9C1}"/>
              </a:ext>
            </a:extLst>
          </p:cNvPr>
          <p:cNvGraphicFramePr>
            <a:graphicFrameLocks noGrp="1"/>
          </p:cNvGraphicFramePr>
          <p:nvPr/>
        </p:nvGraphicFramePr>
        <p:xfrm>
          <a:off x="5125884" y="2400755"/>
          <a:ext cx="1588504" cy="325276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560994">
                  <a:extLst>
                    <a:ext uri="{9D8B030D-6E8A-4147-A177-3AD203B41FA5}">
                      <a16:colId xmlns:a16="http://schemas.microsoft.com/office/drawing/2014/main" val="1787310592"/>
                    </a:ext>
                  </a:extLst>
                </a:gridCol>
                <a:gridCol w="1027510">
                  <a:extLst>
                    <a:ext uri="{9D8B030D-6E8A-4147-A177-3AD203B41FA5}">
                      <a16:colId xmlns:a16="http://schemas.microsoft.com/office/drawing/2014/main" val="1806386922"/>
                    </a:ext>
                  </a:extLst>
                </a:gridCol>
              </a:tblGrid>
              <a:tr h="325276">
                <a:tc>
                  <a:txBody>
                    <a:bodyPr/>
                    <a:lstStyle/>
                    <a:p>
                      <a:pPr algn="l"/>
                      <a:r>
                        <a:rPr lang="en-US" sz="1200" b="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from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content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6373703"/>
                  </a:ext>
                </a:extLst>
              </a:tr>
            </a:tbl>
          </a:graphicData>
        </a:graphic>
      </p:graphicFrame>
      <p:graphicFrame>
        <p:nvGraphicFramePr>
          <p:cNvPr id="67" name="Table 66">
            <a:extLst>
              <a:ext uri="{FF2B5EF4-FFF2-40B4-BE49-F238E27FC236}">
                <a16:creationId xmlns:a16="http://schemas.microsoft.com/office/drawing/2014/main" id="{2C13DBEF-4254-4980-9759-822437AA0B0A}"/>
              </a:ext>
            </a:extLst>
          </p:cNvPr>
          <p:cNvGraphicFramePr>
            <a:graphicFrameLocks noGrp="1"/>
          </p:cNvGraphicFramePr>
          <p:nvPr/>
        </p:nvGraphicFramePr>
        <p:xfrm>
          <a:off x="5162103" y="2665080"/>
          <a:ext cx="1656660" cy="274320"/>
        </p:xfrm>
        <a:graphic>
          <a:graphicData uri="http://schemas.openxmlformats.org/drawingml/2006/table">
            <a:tbl>
              <a:tblPr/>
              <a:tblGrid>
                <a:gridCol w="669556">
                  <a:extLst>
                    <a:ext uri="{9D8B030D-6E8A-4147-A177-3AD203B41FA5}">
                      <a16:colId xmlns:a16="http://schemas.microsoft.com/office/drawing/2014/main" val="2273406638"/>
                    </a:ext>
                  </a:extLst>
                </a:gridCol>
                <a:gridCol w="987104">
                  <a:extLst>
                    <a:ext uri="{9D8B030D-6E8A-4147-A177-3AD203B41FA5}">
                      <a16:colId xmlns:a16="http://schemas.microsoft.com/office/drawing/2014/main" val="3325124574"/>
                    </a:ext>
                  </a:extLst>
                </a:gridCol>
              </a:tblGrid>
              <a:tr h="255939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fox00</a:t>
                      </a:r>
                    </a:p>
                  </a:txBody>
                  <a:tcPr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update </a:t>
                      </a:r>
                    </a:p>
                  </a:txBody>
                  <a:tcPr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mpd="sng">
                      <a:solidFill>
                        <a:srgbClr val="00FFFF"/>
                      </a:solidFill>
                      <a:prstDash val="soli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021517"/>
                  </a:ext>
                </a:extLst>
              </a:tr>
            </a:tbl>
          </a:graphicData>
        </a:graphic>
      </p:graphicFrame>
      <p:graphicFrame>
        <p:nvGraphicFramePr>
          <p:cNvPr id="68" name="Table 67">
            <a:extLst>
              <a:ext uri="{FF2B5EF4-FFF2-40B4-BE49-F238E27FC236}">
                <a16:creationId xmlns:a16="http://schemas.microsoft.com/office/drawing/2014/main" id="{30E62A0C-B958-45A4-9C31-0698AC492305}"/>
              </a:ext>
            </a:extLst>
          </p:cNvPr>
          <p:cNvGraphicFramePr>
            <a:graphicFrameLocks noGrp="1"/>
          </p:cNvGraphicFramePr>
          <p:nvPr/>
        </p:nvGraphicFramePr>
        <p:xfrm>
          <a:off x="5171035" y="2996603"/>
          <a:ext cx="1656660" cy="274320"/>
        </p:xfrm>
        <a:graphic>
          <a:graphicData uri="http://schemas.openxmlformats.org/drawingml/2006/table">
            <a:tbl>
              <a:tblPr/>
              <a:tblGrid>
                <a:gridCol w="660624">
                  <a:extLst>
                    <a:ext uri="{9D8B030D-6E8A-4147-A177-3AD203B41FA5}">
                      <a16:colId xmlns:a16="http://schemas.microsoft.com/office/drawing/2014/main" val="2273406638"/>
                    </a:ext>
                  </a:extLst>
                </a:gridCol>
                <a:gridCol w="996036">
                  <a:extLst>
                    <a:ext uri="{9D8B030D-6E8A-4147-A177-3AD203B41FA5}">
                      <a16:colId xmlns:a16="http://schemas.microsoft.com/office/drawing/2014/main" val="3325124574"/>
                    </a:ext>
                  </a:extLst>
                </a:gridCol>
              </a:tblGrid>
              <a:tr h="255939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17yyr</a:t>
                      </a:r>
                    </a:p>
                  </a:txBody>
                  <a:tcPr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update </a:t>
                      </a:r>
                    </a:p>
                  </a:txBody>
                  <a:tcPr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mpd="sng">
                      <a:solidFill>
                        <a:srgbClr val="00FFFF"/>
                      </a:solidFill>
                      <a:prstDash val="soli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021517"/>
                  </a:ext>
                </a:extLst>
              </a:tr>
            </a:tbl>
          </a:graphicData>
        </a:graphic>
      </p:graphicFrame>
      <p:sp>
        <p:nvSpPr>
          <p:cNvPr id="69" name="TextBox 68">
            <a:extLst>
              <a:ext uri="{FF2B5EF4-FFF2-40B4-BE49-F238E27FC236}">
                <a16:creationId xmlns:a16="http://schemas.microsoft.com/office/drawing/2014/main" id="{9AE0404C-7FE8-4842-93DB-A8AAD6F477B0}"/>
              </a:ext>
            </a:extLst>
          </p:cNvPr>
          <p:cNvSpPr txBox="1"/>
          <p:nvPr/>
        </p:nvSpPr>
        <p:spPr>
          <a:xfrm>
            <a:off x="5355289" y="2040649"/>
            <a:ext cx="13590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badi" panose="020B0604020104020204" pitchFamily="34" charset="0"/>
              </a:rPr>
              <a:t>Block #284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E57996EC-CFDF-41D8-B52F-F46E3C9E9573}"/>
              </a:ext>
            </a:extLst>
          </p:cNvPr>
          <p:cNvCxnSpPr>
            <a:cxnSpLocks/>
          </p:cNvCxnSpPr>
          <p:nvPr/>
        </p:nvCxnSpPr>
        <p:spPr>
          <a:xfrm>
            <a:off x="5111623" y="2423174"/>
            <a:ext cx="1722644" cy="0"/>
          </a:xfrm>
          <a:prstGeom prst="line">
            <a:avLst/>
          </a:prstGeom>
          <a:ln w="28575">
            <a:solidFill>
              <a:srgbClr val="00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86F3C8B4-8271-445D-978F-736AB2240261}"/>
              </a:ext>
            </a:extLst>
          </p:cNvPr>
          <p:cNvCxnSpPr>
            <a:cxnSpLocks/>
            <a:stCxn id="56" idx="3"/>
            <a:endCxn id="65" idx="1"/>
          </p:cNvCxnSpPr>
          <p:nvPr/>
        </p:nvCxnSpPr>
        <p:spPr>
          <a:xfrm>
            <a:off x="4494439" y="3041708"/>
            <a:ext cx="541490" cy="7140"/>
          </a:xfrm>
          <a:prstGeom prst="straightConnector1">
            <a:avLst/>
          </a:prstGeom>
          <a:ln w="38100">
            <a:solidFill>
              <a:srgbClr val="00FFFF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DDFFE5CD-887B-45E1-B357-E0EF4E8BBF2A}"/>
              </a:ext>
            </a:extLst>
          </p:cNvPr>
          <p:cNvCxnSpPr>
            <a:cxnSpLocks/>
          </p:cNvCxnSpPr>
          <p:nvPr/>
        </p:nvCxnSpPr>
        <p:spPr>
          <a:xfrm>
            <a:off x="6906859" y="3028407"/>
            <a:ext cx="567717" cy="0"/>
          </a:xfrm>
          <a:prstGeom prst="straightConnector1">
            <a:avLst/>
          </a:prstGeom>
          <a:ln w="38100">
            <a:solidFill>
              <a:srgbClr val="00FFFF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 72">
            <a:extLst>
              <a:ext uri="{FF2B5EF4-FFF2-40B4-BE49-F238E27FC236}">
                <a16:creationId xmlns:a16="http://schemas.microsoft.com/office/drawing/2014/main" id="{42F2D297-3DF0-4CB2-8191-5D77E4EB05A7}"/>
              </a:ext>
            </a:extLst>
          </p:cNvPr>
          <p:cNvSpPr/>
          <p:nvPr/>
        </p:nvSpPr>
        <p:spPr>
          <a:xfrm>
            <a:off x="7474576" y="2047285"/>
            <a:ext cx="1877412" cy="2010209"/>
          </a:xfrm>
          <a:prstGeom prst="rect">
            <a:avLst/>
          </a:prstGeom>
          <a:noFill/>
          <a:ln w="28575">
            <a:solidFill>
              <a:srgbClr val="00FFFF"/>
            </a:solidFill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pic>
        <p:nvPicPr>
          <p:cNvPr id="74" name="Graphic 73" descr="Puzzle outline">
            <a:extLst>
              <a:ext uri="{FF2B5EF4-FFF2-40B4-BE49-F238E27FC236}">
                <a16:creationId xmlns:a16="http://schemas.microsoft.com/office/drawing/2014/main" id="{2BDF1EE9-4A06-4E4C-9635-40501D8413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13112" y="3381596"/>
            <a:ext cx="600339" cy="600339"/>
          </a:xfrm>
          <a:prstGeom prst="rect">
            <a:avLst/>
          </a:prstGeom>
        </p:spPr>
      </p:pic>
      <p:pic>
        <p:nvPicPr>
          <p:cNvPr id="75" name="Graphic 74" descr="Puzzle pieces with solid fill">
            <a:extLst>
              <a:ext uri="{FF2B5EF4-FFF2-40B4-BE49-F238E27FC236}">
                <a16:creationId xmlns:a16="http://schemas.microsoft.com/office/drawing/2014/main" id="{4F857988-4D56-4900-AB46-47999375093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631707" y="3299459"/>
            <a:ext cx="682476" cy="682476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3D9C16E7-E98A-4A7A-9970-30A2164702B7}"/>
              </a:ext>
            </a:extLst>
          </p:cNvPr>
          <p:cNvGrpSpPr/>
          <p:nvPr/>
        </p:nvGrpSpPr>
        <p:grpSpPr>
          <a:xfrm>
            <a:off x="1617583" y="6280828"/>
            <a:ext cx="988302" cy="356280"/>
            <a:chOff x="488704" y="6293595"/>
            <a:chExt cx="988302" cy="356280"/>
          </a:xfrm>
        </p:grpSpPr>
        <p:pic>
          <p:nvPicPr>
            <p:cNvPr id="4" name="Graphic 3" descr="Server with solid fill">
              <a:extLst>
                <a:ext uri="{FF2B5EF4-FFF2-40B4-BE49-F238E27FC236}">
                  <a16:creationId xmlns:a16="http://schemas.microsoft.com/office/drawing/2014/main" id="{28F37F57-E52A-4C12-830D-F618AB30252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88704" y="6293595"/>
              <a:ext cx="356280" cy="356280"/>
            </a:xfrm>
            <a:prstGeom prst="rect">
              <a:avLst/>
            </a:prstGeom>
          </p:spPr>
        </p:pic>
        <p:pic>
          <p:nvPicPr>
            <p:cNvPr id="57" name="Graphic 56" descr="Server with solid fill">
              <a:extLst>
                <a:ext uri="{FF2B5EF4-FFF2-40B4-BE49-F238E27FC236}">
                  <a16:creationId xmlns:a16="http://schemas.microsoft.com/office/drawing/2014/main" id="{4F8C911C-EED0-44BA-B5A9-3D869403C64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04715" y="6293595"/>
              <a:ext cx="356280" cy="356280"/>
            </a:xfrm>
            <a:prstGeom prst="rect">
              <a:avLst/>
            </a:prstGeom>
          </p:spPr>
        </p:pic>
        <p:pic>
          <p:nvPicPr>
            <p:cNvPr id="58" name="Graphic 57" descr="Server with solid fill">
              <a:extLst>
                <a:ext uri="{FF2B5EF4-FFF2-40B4-BE49-F238E27FC236}">
                  <a16:creationId xmlns:a16="http://schemas.microsoft.com/office/drawing/2014/main" id="{214524E9-BA11-483B-99E4-C9847FE7A22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120726" y="6293595"/>
              <a:ext cx="356280" cy="356280"/>
            </a:xfrm>
            <a:prstGeom prst="rect">
              <a:avLst/>
            </a:prstGeom>
          </p:spPr>
        </p:pic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94C6130D-0361-4F6A-8CB9-8ED131843876}"/>
              </a:ext>
            </a:extLst>
          </p:cNvPr>
          <p:cNvGrpSpPr/>
          <p:nvPr/>
        </p:nvGrpSpPr>
        <p:grpSpPr>
          <a:xfrm>
            <a:off x="6093857" y="6270808"/>
            <a:ext cx="988302" cy="356280"/>
            <a:chOff x="488704" y="6293595"/>
            <a:chExt cx="988302" cy="356280"/>
          </a:xfrm>
        </p:grpSpPr>
        <p:pic>
          <p:nvPicPr>
            <p:cNvPr id="77" name="Graphic 76" descr="Server with solid fill">
              <a:extLst>
                <a:ext uri="{FF2B5EF4-FFF2-40B4-BE49-F238E27FC236}">
                  <a16:creationId xmlns:a16="http://schemas.microsoft.com/office/drawing/2014/main" id="{80E8136C-A2DB-474B-96AC-8EC57F42193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88704" y="6293595"/>
              <a:ext cx="356280" cy="356280"/>
            </a:xfrm>
            <a:prstGeom prst="rect">
              <a:avLst/>
            </a:prstGeom>
          </p:spPr>
        </p:pic>
        <p:pic>
          <p:nvPicPr>
            <p:cNvPr id="78" name="Graphic 77" descr="Server with solid fill">
              <a:extLst>
                <a:ext uri="{FF2B5EF4-FFF2-40B4-BE49-F238E27FC236}">
                  <a16:creationId xmlns:a16="http://schemas.microsoft.com/office/drawing/2014/main" id="{4E7B65E5-9E36-4B75-ACFB-78AD3AB46AC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04715" y="6293595"/>
              <a:ext cx="356280" cy="356280"/>
            </a:xfrm>
            <a:prstGeom prst="rect">
              <a:avLst/>
            </a:prstGeom>
          </p:spPr>
        </p:pic>
        <p:pic>
          <p:nvPicPr>
            <p:cNvPr id="79" name="Graphic 78" descr="Server with solid fill">
              <a:extLst>
                <a:ext uri="{FF2B5EF4-FFF2-40B4-BE49-F238E27FC236}">
                  <a16:creationId xmlns:a16="http://schemas.microsoft.com/office/drawing/2014/main" id="{46AF442B-694A-4915-BE11-26AAF59291C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120726" y="6293595"/>
              <a:ext cx="356280" cy="356280"/>
            </a:xfrm>
            <a:prstGeom prst="rect">
              <a:avLst/>
            </a:prstGeom>
          </p:spPr>
        </p:pic>
      </p:grpSp>
      <p:pic>
        <p:nvPicPr>
          <p:cNvPr id="82" name="Graphic 81" descr="Server with solid fill">
            <a:extLst>
              <a:ext uri="{FF2B5EF4-FFF2-40B4-BE49-F238E27FC236}">
                <a16:creationId xmlns:a16="http://schemas.microsoft.com/office/drawing/2014/main" id="{7CA863EB-3537-454B-B573-6DEE603B481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151596" y="6258338"/>
            <a:ext cx="356280" cy="356280"/>
          </a:xfrm>
          <a:prstGeom prst="rect">
            <a:avLst/>
          </a:prstGeom>
        </p:spPr>
      </p:pic>
      <p:pic>
        <p:nvPicPr>
          <p:cNvPr id="88" name="Graphic 87" descr="Server with solid fill">
            <a:extLst>
              <a:ext uri="{FF2B5EF4-FFF2-40B4-BE49-F238E27FC236}">
                <a16:creationId xmlns:a16="http://schemas.microsoft.com/office/drawing/2014/main" id="{67BE167A-17CF-476B-A310-B685F43C628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524978" y="6270808"/>
            <a:ext cx="356280" cy="35628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8D1CE00B-28A2-4ED2-B461-9CFAC755C591}"/>
              </a:ext>
            </a:extLst>
          </p:cNvPr>
          <p:cNvGrpSpPr/>
          <p:nvPr/>
        </p:nvGrpSpPr>
        <p:grpSpPr>
          <a:xfrm>
            <a:off x="9657129" y="6264003"/>
            <a:ext cx="672291" cy="360089"/>
            <a:chOff x="8579959" y="6312689"/>
            <a:chExt cx="672291" cy="360089"/>
          </a:xfrm>
        </p:grpSpPr>
        <p:pic>
          <p:nvPicPr>
            <p:cNvPr id="89" name="Graphic 88" descr="Server with solid fill">
              <a:extLst>
                <a:ext uri="{FF2B5EF4-FFF2-40B4-BE49-F238E27FC236}">
                  <a16:creationId xmlns:a16="http://schemas.microsoft.com/office/drawing/2014/main" id="{E084E979-FAD4-4122-852A-14962CF52A6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579959" y="6316498"/>
              <a:ext cx="356280" cy="356280"/>
            </a:xfrm>
            <a:prstGeom prst="rect">
              <a:avLst/>
            </a:prstGeom>
          </p:spPr>
        </p:pic>
        <p:pic>
          <p:nvPicPr>
            <p:cNvPr id="90" name="Graphic 89" descr="Server with solid fill">
              <a:extLst>
                <a:ext uri="{FF2B5EF4-FFF2-40B4-BE49-F238E27FC236}">
                  <a16:creationId xmlns:a16="http://schemas.microsoft.com/office/drawing/2014/main" id="{12041B08-D038-480E-80EA-C5A40C2354D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895970" y="6312689"/>
              <a:ext cx="356280" cy="3562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60556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C2723-1A9A-4F0C-9EBA-A414EA578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3318"/>
            <a:ext cx="10515600" cy="870744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badi" panose="020B0604020104020204" pitchFamily="34" charset="0"/>
              </a:rPr>
              <a:t>Proof of Work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CE9213E-CCAD-47AC-993F-BC8C40EC7A17}"/>
              </a:ext>
            </a:extLst>
          </p:cNvPr>
          <p:cNvGrpSpPr/>
          <p:nvPr/>
        </p:nvGrpSpPr>
        <p:grpSpPr>
          <a:xfrm>
            <a:off x="1568341" y="5350657"/>
            <a:ext cx="1086785" cy="973792"/>
            <a:chOff x="294807" y="5350657"/>
            <a:chExt cx="1086785" cy="97379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F9C60A6-14F2-4725-8ED8-4CF87069D13A}"/>
                </a:ext>
              </a:extLst>
            </p:cNvPr>
            <p:cNvSpPr txBox="1"/>
            <p:nvPr/>
          </p:nvSpPr>
          <p:spPr>
            <a:xfrm>
              <a:off x="294807" y="5924339"/>
              <a:ext cx="108678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Abadi" panose="020B0604020104020204" pitchFamily="34" charset="0"/>
                </a:rPr>
                <a:t>nyc97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pic>
          <p:nvPicPr>
            <p:cNvPr id="9" name="Graphic 8" descr="User outline">
              <a:extLst>
                <a:ext uri="{FF2B5EF4-FFF2-40B4-BE49-F238E27FC236}">
                  <a16:creationId xmlns:a16="http://schemas.microsoft.com/office/drawing/2014/main" id="{F4F1CCAD-D6E3-4E26-91CE-1444C51DD3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95430" y="5350657"/>
              <a:ext cx="697706" cy="697706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7B2D37C5-7426-4790-A784-A2468F7A8594}"/>
              </a:ext>
            </a:extLst>
          </p:cNvPr>
          <p:cNvGrpSpPr/>
          <p:nvPr/>
        </p:nvGrpSpPr>
        <p:grpSpPr>
          <a:xfrm>
            <a:off x="390222" y="5350657"/>
            <a:ext cx="1086785" cy="973792"/>
            <a:chOff x="294807" y="5350657"/>
            <a:chExt cx="1086785" cy="97379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0E723A7-70EC-44B9-8ABA-E1F21753F2D4}"/>
                </a:ext>
              </a:extLst>
            </p:cNvPr>
            <p:cNvSpPr txBox="1"/>
            <p:nvPr/>
          </p:nvSpPr>
          <p:spPr>
            <a:xfrm>
              <a:off x="294807" y="5924339"/>
              <a:ext cx="108678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 err="1">
                  <a:solidFill>
                    <a:schemeClr val="bg1"/>
                  </a:solidFill>
                  <a:latin typeface="Abadi" panose="020B0604020104020204" pitchFamily="34" charset="0"/>
                </a:rPr>
                <a:t>satoshi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pic>
          <p:nvPicPr>
            <p:cNvPr id="12" name="Graphic 11" descr="User outline">
              <a:extLst>
                <a:ext uri="{FF2B5EF4-FFF2-40B4-BE49-F238E27FC236}">
                  <a16:creationId xmlns:a16="http://schemas.microsoft.com/office/drawing/2014/main" id="{A6E9E5BE-A1F5-4701-AF56-65308FC5C5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95430" y="5350657"/>
              <a:ext cx="697706" cy="697706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BF8DDD0-99B2-4401-B44B-62F066DB90E5}"/>
              </a:ext>
            </a:extLst>
          </p:cNvPr>
          <p:cNvGrpSpPr/>
          <p:nvPr/>
        </p:nvGrpSpPr>
        <p:grpSpPr>
          <a:xfrm>
            <a:off x="2667293" y="5343230"/>
            <a:ext cx="1086785" cy="973792"/>
            <a:chOff x="294807" y="5350657"/>
            <a:chExt cx="1086785" cy="973792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CB06CFD-E40B-471A-A328-7A3AE0321405}"/>
                </a:ext>
              </a:extLst>
            </p:cNvPr>
            <p:cNvSpPr txBox="1"/>
            <p:nvPr/>
          </p:nvSpPr>
          <p:spPr>
            <a:xfrm>
              <a:off x="294807" y="5924339"/>
              <a:ext cx="108678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Abadi" panose="020B0604020104020204" pitchFamily="34" charset="0"/>
                </a:rPr>
                <a:t>xm835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pic>
          <p:nvPicPr>
            <p:cNvPr id="15" name="Graphic 14" descr="User outline">
              <a:extLst>
                <a:ext uri="{FF2B5EF4-FFF2-40B4-BE49-F238E27FC236}">
                  <a16:creationId xmlns:a16="http://schemas.microsoft.com/office/drawing/2014/main" id="{24243D05-B967-496C-944E-9097A6F121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95430" y="5350657"/>
              <a:ext cx="697706" cy="697706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7AEC610-1FFC-4B19-B8F9-C35E48E30A31}"/>
              </a:ext>
            </a:extLst>
          </p:cNvPr>
          <p:cNvGrpSpPr/>
          <p:nvPr/>
        </p:nvGrpSpPr>
        <p:grpSpPr>
          <a:xfrm>
            <a:off x="3769935" y="5343230"/>
            <a:ext cx="1086785" cy="973792"/>
            <a:chOff x="294807" y="5350657"/>
            <a:chExt cx="1086785" cy="97379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6CCE1CA-1C19-4C41-8246-E7B03FED1DEF}"/>
                </a:ext>
              </a:extLst>
            </p:cNvPr>
            <p:cNvSpPr txBox="1"/>
            <p:nvPr/>
          </p:nvSpPr>
          <p:spPr>
            <a:xfrm>
              <a:off x="294807" y="5924339"/>
              <a:ext cx="108678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Abadi" panose="020B0604020104020204" pitchFamily="34" charset="0"/>
                </a:rPr>
                <a:t>5_rs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pic>
          <p:nvPicPr>
            <p:cNvPr id="18" name="Graphic 17" descr="User outline">
              <a:extLst>
                <a:ext uri="{FF2B5EF4-FFF2-40B4-BE49-F238E27FC236}">
                  <a16:creationId xmlns:a16="http://schemas.microsoft.com/office/drawing/2014/main" id="{F824A7EE-8A68-4A0C-A222-6E555E9746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95430" y="5350657"/>
              <a:ext cx="697706" cy="697706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F96E351-EDF9-451B-B6A6-E26227644016}"/>
              </a:ext>
            </a:extLst>
          </p:cNvPr>
          <p:cNvGrpSpPr/>
          <p:nvPr/>
        </p:nvGrpSpPr>
        <p:grpSpPr>
          <a:xfrm>
            <a:off x="4948054" y="5343230"/>
            <a:ext cx="1086785" cy="973792"/>
            <a:chOff x="294807" y="5350657"/>
            <a:chExt cx="1086785" cy="97379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E01D1B4-6038-4D3A-8CA8-BAB9199D3986}"/>
                </a:ext>
              </a:extLst>
            </p:cNvPr>
            <p:cNvSpPr txBox="1"/>
            <p:nvPr/>
          </p:nvSpPr>
          <p:spPr>
            <a:xfrm>
              <a:off x="294807" y="5924339"/>
              <a:ext cx="108678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Abadi" panose="020B0604020104020204" pitchFamily="34" charset="0"/>
                </a:rPr>
                <a:t>fox00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pic>
          <p:nvPicPr>
            <p:cNvPr id="21" name="Graphic 20" descr="User outline">
              <a:extLst>
                <a:ext uri="{FF2B5EF4-FFF2-40B4-BE49-F238E27FC236}">
                  <a16:creationId xmlns:a16="http://schemas.microsoft.com/office/drawing/2014/main" id="{0B5CB246-488F-42B6-B962-6CA4A882E18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95430" y="5350657"/>
              <a:ext cx="697706" cy="697706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2AC5178-D541-4DD6-8E4A-F918280930AD}"/>
              </a:ext>
            </a:extLst>
          </p:cNvPr>
          <p:cNvGrpSpPr/>
          <p:nvPr/>
        </p:nvGrpSpPr>
        <p:grpSpPr>
          <a:xfrm>
            <a:off x="6047006" y="5335803"/>
            <a:ext cx="1086785" cy="973792"/>
            <a:chOff x="294807" y="5350657"/>
            <a:chExt cx="1086785" cy="97379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CD1E14D-FE0F-4367-8DF0-F796982DC1FF}"/>
                </a:ext>
              </a:extLst>
            </p:cNvPr>
            <p:cNvSpPr txBox="1"/>
            <p:nvPr/>
          </p:nvSpPr>
          <p:spPr>
            <a:xfrm>
              <a:off x="294807" y="5924339"/>
              <a:ext cx="108678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Abadi" panose="020B0604020104020204" pitchFamily="34" charset="0"/>
                </a:rPr>
                <a:t>gov89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pic>
          <p:nvPicPr>
            <p:cNvPr id="24" name="Graphic 23" descr="User outline">
              <a:extLst>
                <a:ext uri="{FF2B5EF4-FFF2-40B4-BE49-F238E27FC236}">
                  <a16:creationId xmlns:a16="http://schemas.microsoft.com/office/drawing/2014/main" id="{2EE699DA-C8B7-46C1-A625-5A2056BDE1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95430" y="5350657"/>
              <a:ext cx="697706" cy="697706"/>
            </a:xfrm>
            <a:prstGeom prst="rect">
              <a:avLst/>
            </a:prstGeom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4282B99-E13F-4212-BE28-CDE04B59CC06}"/>
              </a:ext>
            </a:extLst>
          </p:cNvPr>
          <p:cNvGrpSpPr/>
          <p:nvPr/>
        </p:nvGrpSpPr>
        <p:grpSpPr>
          <a:xfrm>
            <a:off x="7145958" y="5360131"/>
            <a:ext cx="1086785" cy="973792"/>
            <a:chOff x="294807" y="5350657"/>
            <a:chExt cx="1086785" cy="97379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F8EF965-8112-441F-9098-F81D1AB07E67}"/>
                </a:ext>
              </a:extLst>
            </p:cNvPr>
            <p:cNvSpPr txBox="1"/>
            <p:nvPr/>
          </p:nvSpPr>
          <p:spPr>
            <a:xfrm>
              <a:off x="294807" y="5924339"/>
              <a:ext cx="108678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Abadi" panose="020B0604020104020204" pitchFamily="34" charset="0"/>
                </a:rPr>
                <a:t>112_r9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pic>
          <p:nvPicPr>
            <p:cNvPr id="27" name="Graphic 26" descr="User outline">
              <a:extLst>
                <a:ext uri="{FF2B5EF4-FFF2-40B4-BE49-F238E27FC236}">
                  <a16:creationId xmlns:a16="http://schemas.microsoft.com/office/drawing/2014/main" id="{FC2AF7E0-985C-4A32-ADF8-06904F354F2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95430" y="5350657"/>
              <a:ext cx="697706" cy="697706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E0D9AB3-8B66-4C77-9D7E-43A47A43508A}"/>
              </a:ext>
            </a:extLst>
          </p:cNvPr>
          <p:cNvGrpSpPr/>
          <p:nvPr/>
        </p:nvGrpSpPr>
        <p:grpSpPr>
          <a:xfrm>
            <a:off x="8324077" y="5360131"/>
            <a:ext cx="1086785" cy="973792"/>
            <a:chOff x="294807" y="5350657"/>
            <a:chExt cx="1086785" cy="973792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081DAE7-3A71-41D9-A9B4-2F234BF1CBFD}"/>
                </a:ext>
              </a:extLst>
            </p:cNvPr>
            <p:cNvSpPr txBox="1"/>
            <p:nvPr/>
          </p:nvSpPr>
          <p:spPr>
            <a:xfrm>
              <a:off x="294807" y="5924339"/>
              <a:ext cx="108678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Abadi" panose="020B0604020104020204" pitchFamily="34" charset="0"/>
                </a:rPr>
                <a:t>17yyr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pic>
          <p:nvPicPr>
            <p:cNvPr id="30" name="Graphic 29" descr="User outline">
              <a:extLst>
                <a:ext uri="{FF2B5EF4-FFF2-40B4-BE49-F238E27FC236}">
                  <a16:creationId xmlns:a16="http://schemas.microsoft.com/office/drawing/2014/main" id="{58E37AD2-0BC1-47C7-B60B-390A305C1C8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95430" y="5350657"/>
              <a:ext cx="697706" cy="697706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7A0C14B-7BAD-4F6E-AC44-39F315846979}"/>
              </a:ext>
            </a:extLst>
          </p:cNvPr>
          <p:cNvGrpSpPr/>
          <p:nvPr/>
        </p:nvGrpSpPr>
        <p:grpSpPr>
          <a:xfrm>
            <a:off x="10525671" y="5352704"/>
            <a:ext cx="1086785" cy="973792"/>
            <a:chOff x="294807" y="5350657"/>
            <a:chExt cx="1086785" cy="973792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E0FD068-1692-4CE0-B3F1-259D08AFAD5B}"/>
                </a:ext>
              </a:extLst>
            </p:cNvPr>
            <p:cNvSpPr txBox="1"/>
            <p:nvPr/>
          </p:nvSpPr>
          <p:spPr>
            <a:xfrm>
              <a:off x="294807" y="5924339"/>
              <a:ext cx="108678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 err="1">
                  <a:solidFill>
                    <a:schemeClr val="bg1"/>
                  </a:solidFill>
                  <a:latin typeface="Abadi" panose="020B0604020104020204" pitchFamily="34" charset="0"/>
                </a:rPr>
                <a:t>chstxy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pic>
          <p:nvPicPr>
            <p:cNvPr id="33" name="Graphic 32" descr="User outline">
              <a:extLst>
                <a:ext uri="{FF2B5EF4-FFF2-40B4-BE49-F238E27FC236}">
                  <a16:creationId xmlns:a16="http://schemas.microsoft.com/office/drawing/2014/main" id="{525AFB2C-4217-4A88-8CE3-D500F9E44C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95430" y="5350657"/>
              <a:ext cx="697706" cy="697706"/>
            </a:xfrm>
            <a:prstGeom prst="rect">
              <a:avLst/>
            </a:prstGeom>
          </p:spPr>
        </p:pic>
      </p:grpSp>
      <p:sp>
        <p:nvSpPr>
          <p:cNvPr id="86" name="TextBox 85">
            <a:extLst>
              <a:ext uri="{FF2B5EF4-FFF2-40B4-BE49-F238E27FC236}">
                <a16:creationId xmlns:a16="http://schemas.microsoft.com/office/drawing/2014/main" id="{369C45A1-5A6A-4437-B070-C13365E84F48}"/>
              </a:ext>
            </a:extLst>
          </p:cNvPr>
          <p:cNvSpPr txBox="1"/>
          <p:nvPr/>
        </p:nvSpPr>
        <p:spPr>
          <a:xfrm>
            <a:off x="844984" y="1303054"/>
            <a:ext cx="960303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Abadi" panose="020B0604020104020204" pitchFamily="34" charset="0"/>
              </a:rPr>
              <a:t>Whoever finds the solution to the puzzle publishes the block and becomes the </a:t>
            </a:r>
            <a:r>
              <a:rPr lang="en-US" sz="2000" dirty="0">
                <a:solidFill>
                  <a:srgbClr val="FFFF66"/>
                </a:solidFill>
                <a:latin typeface="Abadi" panose="020B0604020104020204" pitchFamily="34" charset="0"/>
              </a:rPr>
              <a:t>leader</a:t>
            </a:r>
            <a:r>
              <a:rPr lang="en-US" sz="2000" dirty="0">
                <a:solidFill>
                  <a:schemeClr val="bg1"/>
                </a:solidFill>
                <a:latin typeface="Abadi" panose="020B0604020104020204" pitchFamily="34" charset="0"/>
              </a:rPr>
              <a:t>.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8751D2B0-F976-4257-AF51-8E321D5D8761}"/>
              </a:ext>
            </a:extLst>
          </p:cNvPr>
          <p:cNvSpPr/>
          <p:nvPr/>
        </p:nvSpPr>
        <p:spPr>
          <a:xfrm>
            <a:off x="2617027" y="2025917"/>
            <a:ext cx="1877412" cy="2031581"/>
          </a:xfrm>
          <a:prstGeom prst="rect">
            <a:avLst/>
          </a:prstGeom>
          <a:noFill/>
          <a:ln w="28575">
            <a:solidFill>
              <a:srgbClr val="00FF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graphicFrame>
        <p:nvGraphicFramePr>
          <p:cNvPr id="59" name="Table 58">
            <a:extLst>
              <a:ext uri="{FF2B5EF4-FFF2-40B4-BE49-F238E27FC236}">
                <a16:creationId xmlns:a16="http://schemas.microsoft.com/office/drawing/2014/main" id="{119E0FDD-A440-4E80-B5BA-F327285048DD}"/>
              </a:ext>
            </a:extLst>
          </p:cNvPr>
          <p:cNvGraphicFramePr>
            <a:graphicFrameLocks noGrp="1"/>
          </p:cNvGraphicFramePr>
          <p:nvPr/>
        </p:nvGraphicFramePr>
        <p:xfrm>
          <a:off x="2706982" y="2401627"/>
          <a:ext cx="1588504" cy="325276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560994">
                  <a:extLst>
                    <a:ext uri="{9D8B030D-6E8A-4147-A177-3AD203B41FA5}">
                      <a16:colId xmlns:a16="http://schemas.microsoft.com/office/drawing/2014/main" val="1787310592"/>
                    </a:ext>
                  </a:extLst>
                </a:gridCol>
                <a:gridCol w="1027510">
                  <a:extLst>
                    <a:ext uri="{9D8B030D-6E8A-4147-A177-3AD203B41FA5}">
                      <a16:colId xmlns:a16="http://schemas.microsoft.com/office/drawing/2014/main" val="1806386922"/>
                    </a:ext>
                  </a:extLst>
                </a:gridCol>
              </a:tblGrid>
              <a:tr h="325276">
                <a:tc>
                  <a:txBody>
                    <a:bodyPr/>
                    <a:lstStyle/>
                    <a:p>
                      <a:pPr algn="l"/>
                      <a:r>
                        <a:rPr lang="en-US" sz="1200" b="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from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content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6373703"/>
                  </a:ext>
                </a:extLst>
              </a:tr>
            </a:tbl>
          </a:graphicData>
        </a:graphic>
      </p:graphicFrame>
      <p:graphicFrame>
        <p:nvGraphicFramePr>
          <p:cNvPr id="60" name="Table 59">
            <a:extLst>
              <a:ext uri="{FF2B5EF4-FFF2-40B4-BE49-F238E27FC236}">
                <a16:creationId xmlns:a16="http://schemas.microsoft.com/office/drawing/2014/main" id="{7D4D9699-5A79-4735-9FD2-83891D8E52BD}"/>
              </a:ext>
            </a:extLst>
          </p:cNvPr>
          <p:cNvGraphicFramePr>
            <a:graphicFrameLocks noGrp="1"/>
          </p:cNvGraphicFramePr>
          <p:nvPr/>
        </p:nvGraphicFramePr>
        <p:xfrm>
          <a:off x="2743201" y="2665952"/>
          <a:ext cx="1656660" cy="274320"/>
        </p:xfrm>
        <a:graphic>
          <a:graphicData uri="http://schemas.openxmlformats.org/drawingml/2006/table">
            <a:tbl>
              <a:tblPr/>
              <a:tblGrid>
                <a:gridCol w="669556">
                  <a:extLst>
                    <a:ext uri="{9D8B030D-6E8A-4147-A177-3AD203B41FA5}">
                      <a16:colId xmlns:a16="http://schemas.microsoft.com/office/drawing/2014/main" val="2273406638"/>
                    </a:ext>
                  </a:extLst>
                </a:gridCol>
                <a:gridCol w="987104">
                  <a:extLst>
                    <a:ext uri="{9D8B030D-6E8A-4147-A177-3AD203B41FA5}">
                      <a16:colId xmlns:a16="http://schemas.microsoft.com/office/drawing/2014/main" val="3325124574"/>
                    </a:ext>
                  </a:extLst>
                </a:gridCol>
              </a:tblGrid>
              <a:tr h="255939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xm835</a:t>
                      </a:r>
                    </a:p>
                  </a:txBody>
                  <a:tcPr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update </a:t>
                      </a:r>
                    </a:p>
                  </a:txBody>
                  <a:tcPr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mpd="sng">
                      <a:solidFill>
                        <a:srgbClr val="00FFFF"/>
                      </a:solidFill>
                      <a:prstDash val="soli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021517"/>
                  </a:ext>
                </a:extLst>
              </a:tr>
            </a:tbl>
          </a:graphicData>
        </a:graphic>
      </p:graphicFrame>
      <p:graphicFrame>
        <p:nvGraphicFramePr>
          <p:cNvPr id="61" name="Table 60">
            <a:extLst>
              <a:ext uri="{FF2B5EF4-FFF2-40B4-BE49-F238E27FC236}">
                <a16:creationId xmlns:a16="http://schemas.microsoft.com/office/drawing/2014/main" id="{5314A514-97A9-482F-9267-15B8F8133011}"/>
              </a:ext>
            </a:extLst>
          </p:cNvPr>
          <p:cNvGraphicFramePr>
            <a:graphicFrameLocks noGrp="1"/>
          </p:cNvGraphicFramePr>
          <p:nvPr/>
        </p:nvGraphicFramePr>
        <p:xfrm>
          <a:off x="2752133" y="2997475"/>
          <a:ext cx="1656660" cy="274320"/>
        </p:xfrm>
        <a:graphic>
          <a:graphicData uri="http://schemas.openxmlformats.org/drawingml/2006/table">
            <a:tbl>
              <a:tblPr/>
              <a:tblGrid>
                <a:gridCol w="660624">
                  <a:extLst>
                    <a:ext uri="{9D8B030D-6E8A-4147-A177-3AD203B41FA5}">
                      <a16:colId xmlns:a16="http://schemas.microsoft.com/office/drawing/2014/main" val="2273406638"/>
                    </a:ext>
                  </a:extLst>
                </a:gridCol>
                <a:gridCol w="996036">
                  <a:extLst>
                    <a:ext uri="{9D8B030D-6E8A-4147-A177-3AD203B41FA5}">
                      <a16:colId xmlns:a16="http://schemas.microsoft.com/office/drawing/2014/main" val="3325124574"/>
                    </a:ext>
                  </a:extLst>
                </a:gridCol>
              </a:tblGrid>
              <a:tr h="255939">
                <a:tc>
                  <a:txBody>
                    <a:bodyPr/>
                    <a:lstStyle/>
                    <a:p>
                      <a:pPr algn="l"/>
                      <a:r>
                        <a:rPr lang="en-US" sz="1200" dirty="0" err="1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satoshi</a:t>
                      </a:r>
                      <a:endParaRPr lang="en-US" sz="1200" dirty="0">
                        <a:solidFill>
                          <a:schemeClr val="bg1"/>
                        </a:solidFill>
                        <a:latin typeface="Abadi" panose="020B0604020104020204" pitchFamily="34" charset="0"/>
                      </a:endParaRPr>
                    </a:p>
                  </a:txBody>
                  <a:tcPr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update </a:t>
                      </a:r>
                    </a:p>
                  </a:txBody>
                  <a:tcPr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mpd="sng">
                      <a:solidFill>
                        <a:srgbClr val="00FFFF"/>
                      </a:solidFill>
                      <a:prstDash val="soli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021517"/>
                  </a:ext>
                </a:extLst>
              </a:tr>
            </a:tbl>
          </a:graphicData>
        </a:graphic>
      </p:graphicFrame>
      <p:sp>
        <p:nvSpPr>
          <p:cNvPr id="62" name="TextBox 61">
            <a:extLst>
              <a:ext uri="{FF2B5EF4-FFF2-40B4-BE49-F238E27FC236}">
                <a16:creationId xmlns:a16="http://schemas.microsoft.com/office/drawing/2014/main" id="{0007657C-36FC-4FFE-A03E-E455442D5101}"/>
              </a:ext>
            </a:extLst>
          </p:cNvPr>
          <p:cNvSpPr txBox="1"/>
          <p:nvPr/>
        </p:nvSpPr>
        <p:spPr>
          <a:xfrm>
            <a:off x="2936387" y="2041521"/>
            <a:ext cx="13590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badi" panose="020B0604020104020204" pitchFamily="34" charset="0"/>
              </a:rPr>
              <a:t>Block #283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AACEBE7D-ABD3-48AC-A5CF-D511561C1A96}"/>
              </a:ext>
            </a:extLst>
          </p:cNvPr>
          <p:cNvCxnSpPr>
            <a:cxnSpLocks/>
          </p:cNvCxnSpPr>
          <p:nvPr/>
        </p:nvCxnSpPr>
        <p:spPr>
          <a:xfrm>
            <a:off x="2692721" y="2424046"/>
            <a:ext cx="1722644" cy="0"/>
          </a:xfrm>
          <a:prstGeom prst="line">
            <a:avLst/>
          </a:prstGeom>
          <a:ln w="28575">
            <a:solidFill>
              <a:srgbClr val="00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C6FE3F0E-5C97-4117-A16D-3AE0CBA7A987}"/>
              </a:ext>
            </a:extLst>
          </p:cNvPr>
          <p:cNvCxnSpPr>
            <a:cxnSpLocks/>
            <a:endCxn id="56" idx="1"/>
          </p:cNvCxnSpPr>
          <p:nvPr/>
        </p:nvCxnSpPr>
        <p:spPr>
          <a:xfrm>
            <a:off x="2219038" y="3041708"/>
            <a:ext cx="397989" cy="0"/>
          </a:xfrm>
          <a:prstGeom prst="straightConnector1">
            <a:avLst/>
          </a:prstGeom>
          <a:ln w="38100">
            <a:solidFill>
              <a:srgbClr val="00FFFF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tangle 64">
            <a:extLst>
              <a:ext uri="{FF2B5EF4-FFF2-40B4-BE49-F238E27FC236}">
                <a16:creationId xmlns:a16="http://schemas.microsoft.com/office/drawing/2014/main" id="{0521BDBE-7CD0-4F25-B23D-775E4AE79C22}"/>
              </a:ext>
            </a:extLst>
          </p:cNvPr>
          <p:cNvSpPr/>
          <p:nvPr/>
        </p:nvSpPr>
        <p:spPr>
          <a:xfrm>
            <a:off x="5035929" y="2040197"/>
            <a:ext cx="1877412" cy="2017302"/>
          </a:xfrm>
          <a:prstGeom prst="rect">
            <a:avLst/>
          </a:prstGeom>
          <a:noFill/>
          <a:ln w="28575">
            <a:solidFill>
              <a:srgbClr val="00FF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graphicFrame>
        <p:nvGraphicFramePr>
          <p:cNvPr id="66" name="Table 65">
            <a:extLst>
              <a:ext uri="{FF2B5EF4-FFF2-40B4-BE49-F238E27FC236}">
                <a16:creationId xmlns:a16="http://schemas.microsoft.com/office/drawing/2014/main" id="{E8983681-253E-422E-BDDA-D740CC71C9C1}"/>
              </a:ext>
            </a:extLst>
          </p:cNvPr>
          <p:cNvGraphicFramePr>
            <a:graphicFrameLocks noGrp="1"/>
          </p:cNvGraphicFramePr>
          <p:nvPr/>
        </p:nvGraphicFramePr>
        <p:xfrm>
          <a:off x="5125884" y="2400755"/>
          <a:ext cx="1588504" cy="325276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560994">
                  <a:extLst>
                    <a:ext uri="{9D8B030D-6E8A-4147-A177-3AD203B41FA5}">
                      <a16:colId xmlns:a16="http://schemas.microsoft.com/office/drawing/2014/main" val="1787310592"/>
                    </a:ext>
                  </a:extLst>
                </a:gridCol>
                <a:gridCol w="1027510">
                  <a:extLst>
                    <a:ext uri="{9D8B030D-6E8A-4147-A177-3AD203B41FA5}">
                      <a16:colId xmlns:a16="http://schemas.microsoft.com/office/drawing/2014/main" val="1806386922"/>
                    </a:ext>
                  </a:extLst>
                </a:gridCol>
              </a:tblGrid>
              <a:tr h="325276">
                <a:tc>
                  <a:txBody>
                    <a:bodyPr/>
                    <a:lstStyle/>
                    <a:p>
                      <a:pPr algn="l"/>
                      <a:r>
                        <a:rPr lang="en-US" sz="1200" b="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from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content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6373703"/>
                  </a:ext>
                </a:extLst>
              </a:tr>
            </a:tbl>
          </a:graphicData>
        </a:graphic>
      </p:graphicFrame>
      <p:graphicFrame>
        <p:nvGraphicFramePr>
          <p:cNvPr id="67" name="Table 66">
            <a:extLst>
              <a:ext uri="{FF2B5EF4-FFF2-40B4-BE49-F238E27FC236}">
                <a16:creationId xmlns:a16="http://schemas.microsoft.com/office/drawing/2014/main" id="{2C13DBEF-4254-4980-9759-822437AA0B0A}"/>
              </a:ext>
            </a:extLst>
          </p:cNvPr>
          <p:cNvGraphicFramePr>
            <a:graphicFrameLocks noGrp="1"/>
          </p:cNvGraphicFramePr>
          <p:nvPr/>
        </p:nvGraphicFramePr>
        <p:xfrm>
          <a:off x="5162103" y="2665080"/>
          <a:ext cx="1656660" cy="274320"/>
        </p:xfrm>
        <a:graphic>
          <a:graphicData uri="http://schemas.openxmlformats.org/drawingml/2006/table">
            <a:tbl>
              <a:tblPr/>
              <a:tblGrid>
                <a:gridCol w="669556">
                  <a:extLst>
                    <a:ext uri="{9D8B030D-6E8A-4147-A177-3AD203B41FA5}">
                      <a16:colId xmlns:a16="http://schemas.microsoft.com/office/drawing/2014/main" val="2273406638"/>
                    </a:ext>
                  </a:extLst>
                </a:gridCol>
                <a:gridCol w="987104">
                  <a:extLst>
                    <a:ext uri="{9D8B030D-6E8A-4147-A177-3AD203B41FA5}">
                      <a16:colId xmlns:a16="http://schemas.microsoft.com/office/drawing/2014/main" val="3325124574"/>
                    </a:ext>
                  </a:extLst>
                </a:gridCol>
              </a:tblGrid>
              <a:tr h="255939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fox00</a:t>
                      </a:r>
                    </a:p>
                  </a:txBody>
                  <a:tcPr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update </a:t>
                      </a:r>
                    </a:p>
                  </a:txBody>
                  <a:tcPr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mpd="sng">
                      <a:solidFill>
                        <a:srgbClr val="00FFFF"/>
                      </a:solidFill>
                      <a:prstDash val="soli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021517"/>
                  </a:ext>
                </a:extLst>
              </a:tr>
            </a:tbl>
          </a:graphicData>
        </a:graphic>
      </p:graphicFrame>
      <p:graphicFrame>
        <p:nvGraphicFramePr>
          <p:cNvPr id="68" name="Table 67">
            <a:extLst>
              <a:ext uri="{FF2B5EF4-FFF2-40B4-BE49-F238E27FC236}">
                <a16:creationId xmlns:a16="http://schemas.microsoft.com/office/drawing/2014/main" id="{30E62A0C-B958-45A4-9C31-0698AC492305}"/>
              </a:ext>
            </a:extLst>
          </p:cNvPr>
          <p:cNvGraphicFramePr>
            <a:graphicFrameLocks noGrp="1"/>
          </p:cNvGraphicFramePr>
          <p:nvPr/>
        </p:nvGraphicFramePr>
        <p:xfrm>
          <a:off x="5171035" y="2996603"/>
          <a:ext cx="1656660" cy="274320"/>
        </p:xfrm>
        <a:graphic>
          <a:graphicData uri="http://schemas.openxmlformats.org/drawingml/2006/table">
            <a:tbl>
              <a:tblPr/>
              <a:tblGrid>
                <a:gridCol w="660624">
                  <a:extLst>
                    <a:ext uri="{9D8B030D-6E8A-4147-A177-3AD203B41FA5}">
                      <a16:colId xmlns:a16="http://schemas.microsoft.com/office/drawing/2014/main" val="2273406638"/>
                    </a:ext>
                  </a:extLst>
                </a:gridCol>
                <a:gridCol w="996036">
                  <a:extLst>
                    <a:ext uri="{9D8B030D-6E8A-4147-A177-3AD203B41FA5}">
                      <a16:colId xmlns:a16="http://schemas.microsoft.com/office/drawing/2014/main" val="3325124574"/>
                    </a:ext>
                  </a:extLst>
                </a:gridCol>
              </a:tblGrid>
              <a:tr h="255939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17yyr</a:t>
                      </a:r>
                    </a:p>
                  </a:txBody>
                  <a:tcPr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update </a:t>
                      </a:r>
                    </a:p>
                  </a:txBody>
                  <a:tcPr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mpd="sng">
                      <a:solidFill>
                        <a:srgbClr val="00FFFF"/>
                      </a:solidFill>
                      <a:prstDash val="soli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021517"/>
                  </a:ext>
                </a:extLst>
              </a:tr>
            </a:tbl>
          </a:graphicData>
        </a:graphic>
      </p:graphicFrame>
      <p:sp>
        <p:nvSpPr>
          <p:cNvPr id="69" name="TextBox 68">
            <a:extLst>
              <a:ext uri="{FF2B5EF4-FFF2-40B4-BE49-F238E27FC236}">
                <a16:creationId xmlns:a16="http://schemas.microsoft.com/office/drawing/2014/main" id="{9AE0404C-7FE8-4842-93DB-A8AAD6F477B0}"/>
              </a:ext>
            </a:extLst>
          </p:cNvPr>
          <p:cNvSpPr txBox="1"/>
          <p:nvPr/>
        </p:nvSpPr>
        <p:spPr>
          <a:xfrm>
            <a:off x="5355289" y="2040649"/>
            <a:ext cx="13590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badi" panose="020B0604020104020204" pitchFamily="34" charset="0"/>
              </a:rPr>
              <a:t>Block #284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E57996EC-CFDF-41D8-B52F-F46E3C9E9573}"/>
              </a:ext>
            </a:extLst>
          </p:cNvPr>
          <p:cNvCxnSpPr>
            <a:cxnSpLocks/>
          </p:cNvCxnSpPr>
          <p:nvPr/>
        </p:nvCxnSpPr>
        <p:spPr>
          <a:xfrm>
            <a:off x="5111623" y="2423174"/>
            <a:ext cx="1722644" cy="0"/>
          </a:xfrm>
          <a:prstGeom prst="line">
            <a:avLst/>
          </a:prstGeom>
          <a:ln w="28575">
            <a:solidFill>
              <a:srgbClr val="00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86F3C8B4-8271-445D-978F-736AB2240261}"/>
              </a:ext>
            </a:extLst>
          </p:cNvPr>
          <p:cNvCxnSpPr>
            <a:cxnSpLocks/>
            <a:stCxn id="56" idx="3"/>
            <a:endCxn id="65" idx="1"/>
          </p:cNvCxnSpPr>
          <p:nvPr/>
        </p:nvCxnSpPr>
        <p:spPr>
          <a:xfrm>
            <a:off x="4494439" y="3041708"/>
            <a:ext cx="541490" cy="7140"/>
          </a:xfrm>
          <a:prstGeom prst="straightConnector1">
            <a:avLst/>
          </a:prstGeom>
          <a:ln w="38100">
            <a:solidFill>
              <a:srgbClr val="00FFFF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5" name="Graphic 74" descr="Puzzle pieces with solid fill">
            <a:extLst>
              <a:ext uri="{FF2B5EF4-FFF2-40B4-BE49-F238E27FC236}">
                <a16:creationId xmlns:a16="http://schemas.microsoft.com/office/drawing/2014/main" id="{4F857988-4D56-4900-AB46-4799937509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31707" y="3299459"/>
            <a:ext cx="682476" cy="682476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3D9C16E7-E98A-4A7A-9970-30A2164702B7}"/>
              </a:ext>
            </a:extLst>
          </p:cNvPr>
          <p:cNvGrpSpPr/>
          <p:nvPr/>
        </p:nvGrpSpPr>
        <p:grpSpPr>
          <a:xfrm>
            <a:off x="1617583" y="6280828"/>
            <a:ext cx="988302" cy="356280"/>
            <a:chOff x="488704" y="6293595"/>
            <a:chExt cx="988302" cy="356280"/>
          </a:xfrm>
        </p:grpSpPr>
        <p:pic>
          <p:nvPicPr>
            <p:cNvPr id="4" name="Graphic 3" descr="Server with solid fill">
              <a:extLst>
                <a:ext uri="{FF2B5EF4-FFF2-40B4-BE49-F238E27FC236}">
                  <a16:creationId xmlns:a16="http://schemas.microsoft.com/office/drawing/2014/main" id="{28F37F57-E52A-4C12-830D-F618AB30252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88704" y="6293595"/>
              <a:ext cx="356280" cy="356280"/>
            </a:xfrm>
            <a:prstGeom prst="rect">
              <a:avLst/>
            </a:prstGeom>
          </p:spPr>
        </p:pic>
        <p:pic>
          <p:nvPicPr>
            <p:cNvPr id="57" name="Graphic 56" descr="Server with solid fill">
              <a:extLst>
                <a:ext uri="{FF2B5EF4-FFF2-40B4-BE49-F238E27FC236}">
                  <a16:creationId xmlns:a16="http://schemas.microsoft.com/office/drawing/2014/main" id="{4F8C911C-EED0-44BA-B5A9-3D869403C64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04715" y="6293595"/>
              <a:ext cx="356280" cy="356280"/>
            </a:xfrm>
            <a:prstGeom prst="rect">
              <a:avLst/>
            </a:prstGeom>
          </p:spPr>
        </p:pic>
        <p:pic>
          <p:nvPicPr>
            <p:cNvPr id="58" name="Graphic 57" descr="Server with solid fill">
              <a:extLst>
                <a:ext uri="{FF2B5EF4-FFF2-40B4-BE49-F238E27FC236}">
                  <a16:creationId xmlns:a16="http://schemas.microsoft.com/office/drawing/2014/main" id="{214524E9-BA11-483B-99E4-C9847FE7A22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120726" y="6293595"/>
              <a:ext cx="356280" cy="356280"/>
            </a:xfrm>
            <a:prstGeom prst="rect">
              <a:avLst/>
            </a:prstGeom>
          </p:spPr>
        </p:pic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94C6130D-0361-4F6A-8CB9-8ED131843876}"/>
              </a:ext>
            </a:extLst>
          </p:cNvPr>
          <p:cNvGrpSpPr/>
          <p:nvPr/>
        </p:nvGrpSpPr>
        <p:grpSpPr>
          <a:xfrm>
            <a:off x="6093857" y="6270808"/>
            <a:ext cx="988302" cy="356280"/>
            <a:chOff x="488704" y="6293595"/>
            <a:chExt cx="988302" cy="356280"/>
          </a:xfrm>
        </p:grpSpPr>
        <p:pic>
          <p:nvPicPr>
            <p:cNvPr id="77" name="Graphic 76" descr="Server with solid fill">
              <a:extLst>
                <a:ext uri="{FF2B5EF4-FFF2-40B4-BE49-F238E27FC236}">
                  <a16:creationId xmlns:a16="http://schemas.microsoft.com/office/drawing/2014/main" id="{80E8136C-A2DB-474B-96AC-8EC57F42193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88704" y="6293595"/>
              <a:ext cx="356280" cy="356280"/>
            </a:xfrm>
            <a:prstGeom prst="rect">
              <a:avLst/>
            </a:prstGeom>
          </p:spPr>
        </p:pic>
        <p:pic>
          <p:nvPicPr>
            <p:cNvPr id="78" name="Graphic 77" descr="Server with solid fill">
              <a:extLst>
                <a:ext uri="{FF2B5EF4-FFF2-40B4-BE49-F238E27FC236}">
                  <a16:creationId xmlns:a16="http://schemas.microsoft.com/office/drawing/2014/main" id="{4E7B65E5-9E36-4B75-ACFB-78AD3AB46AC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04715" y="6293595"/>
              <a:ext cx="356280" cy="356280"/>
            </a:xfrm>
            <a:prstGeom prst="rect">
              <a:avLst/>
            </a:prstGeom>
          </p:spPr>
        </p:pic>
        <p:pic>
          <p:nvPicPr>
            <p:cNvPr id="79" name="Graphic 78" descr="Server with solid fill">
              <a:extLst>
                <a:ext uri="{FF2B5EF4-FFF2-40B4-BE49-F238E27FC236}">
                  <a16:creationId xmlns:a16="http://schemas.microsoft.com/office/drawing/2014/main" id="{46AF442B-694A-4915-BE11-26AAF59291C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120726" y="6293595"/>
              <a:ext cx="356280" cy="356280"/>
            </a:xfrm>
            <a:prstGeom prst="rect">
              <a:avLst/>
            </a:prstGeom>
          </p:spPr>
        </p:pic>
      </p:grpSp>
      <p:pic>
        <p:nvPicPr>
          <p:cNvPr id="82" name="Graphic 81" descr="Server with solid fill">
            <a:extLst>
              <a:ext uri="{FF2B5EF4-FFF2-40B4-BE49-F238E27FC236}">
                <a16:creationId xmlns:a16="http://schemas.microsoft.com/office/drawing/2014/main" id="{7CA863EB-3537-454B-B573-6DEE603B48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51596" y="6258338"/>
            <a:ext cx="356280" cy="356280"/>
          </a:xfrm>
          <a:prstGeom prst="rect">
            <a:avLst/>
          </a:prstGeom>
        </p:spPr>
      </p:pic>
      <p:pic>
        <p:nvPicPr>
          <p:cNvPr id="88" name="Graphic 87" descr="Server with solid fill">
            <a:extLst>
              <a:ext uri="{FF2B5EF4-FFF2-40B4-BE49-F238E27FC236}">
                <a16:creationId xmlns:a16="http://schemas.microsoft.com/office/drawing/2014/main" id="{67BE167A-17CF-476B-A310-B685F43C628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524978" y="6270808"/>
            <a:ext cx="356280" cy="35628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8D1CE00B-28A2-4ED2-B461-9CFAC755C591}"/>
              </a:ext>
            </a:extLst>
          </p:cNvPr>
          <p:cNvGrpSpPr/>
          <p:nvPr/>
        </p:nvGrpSpPr>
        <p:grpSpPr>
          <a:xfrm>
            <a:off x="9657129" y="6264003"/>
            <a:ext cx="672291" cy="360089"/>
            <a:chOff x="8579959" y="6312689"/>
            <a:chExt cx="672291" cy="360089"/>
          </a:xfrm>
        </p:grpSpPr>
        <p:pic>
          <p:nvPicPr>
            <p:cNvPr id="89" name="Graphic 88" descr="Server with solid fill">
              <a:extLst>
                <a:ext uri="{FF2B5EF4-FFF2-40B4-BE49-F238E27FC236}">
                  <a16:creationId xmlns:a16="http://schemas.microsoft.com/office/drawing/2014/main" id="{E084E979-FAD4-4122-852A-14962CF52A6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579959" y="6316498"/>
              <a:ext cx="356280" cy="356280"/>
            </a:xfrm>
            <a:prstGeom prst="rect">
              <a:avLst/>
            </a:prstGeom>
          </p:spPr>
        </p:pic>
        <p:pic>
          <p:nvPicPr>
            <p:cNvPr id="90" name="Graphic 89" descr="Server with solid fill">
              <a:extLst>
                <a:ext uri="{FF2B5EF4-FFF2-40B4-BE49-F238E27FC236}">
                  <a16:creationId xmlns:a16="http://schemas.microsoft.com/office/drawing/2014/main" id="{12041B08-D038-480E-80EA-C5A40C2354D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895970" y="6312689"/>
              <a:ext cx="356280" cy="356280"/>
            </a:xfrm>
            <a:prstGeom prst="rect">
              <a:avLst/>
            </a:prstGeom>
          </p:spPr>
        </p:pic>
      </p:grpSp>
      <p:pic>
        <p:nvPicPr>
          <p:cNvPr id="35" name="Graphic 34" descr="Puzzle with solid fill">
            <a:extLst>
              <a:ext uri="{FF2B5EF4-FFF2-40B4-BE49-F238E27FC236}">
                <a16:creationId xmlns:a16="http://schemas.microsoft.com/office/drawing/2014/main" id="{EC69AD22-8BC8-425F-95BD-A4B384A11FB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113112" y="3381596"/>
            <a:ext cx="600339" cy="600339"/>
          </a:xfrm>
          <a:prstGeom prst="rect">
            <a:avLst/>
          </a:prstGeom>
        </p:spPr>
      </p:pic>
      <p:sp>
        <p:nvSpPr>
          <p:cNvPr id="81" name="Rectangle 80">
            <a:extLst>
              <a:ext uri="{FF2B5EF4-FFF2-40B4-BE49-F238E27FC236}">
                <a16:creationId xmlns:a16="http://schemas.microsoft.com/office/drawing/2014/main" id="{12C279F6-9490-4E56-8D07-FB4222D97392}"/>
              </a:ext>
            </a:extLst>
          </p:cNvPr>
          <p:cNvSpPr/>
          <p:nvPr/>
        </p:nvSpPr>
        <p:spPr>
          <a:xfrm>
            <a:off x="7430045" y="2025917"/>
            <a:ext cx="1877412" cy="2045860"/>
          </a:xfrm>
          <a:prstGeom prst="rect">
            <a:avLst/>
          </a:prstGeom>
          <a:noFill/>
          <a:ln w="28575">
            <a:solidFill>
              <a:srgbClr val="00FF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graphicFrame>
        <p:nvGraphicFramePr>
          <p:cNvPr id="87" name="Table 86">
            <a:extLst>
              <a:ext uri="{FF2B5EF4-FFF2-40B4-BE49-F238E27FC236}">
                <a16:creationId xmlns:a16="http://schemas.microsoft.com/office/drawing/2014/main" id="{15D3CAF8-7581-466C-88FB-A3123B9FB2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6616730"/>
              </p:ext>
            </p:extLst>
          </p:nvPr>
        </p:nvGraphicFramePr>
        <p:xfrm>
          <a:off x="7520000" y="2400755"/>
          <a:ext cx="1588504" cy="325276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560994">
                  <a:extLst>
                    <a:ext uri="{9D8B030D-6E8A-4147-A177-3AD203B41FA5}">
                      <a16:colId xmlns:a16="http://schemas.microsoft.com/office/drawing/2014/main" val="1787310592"/>
                    </a:ext>
                  </a:extLst>
                </a:gridCol>
                <a:gridCol w="1027510">
                  <a:extLst>
                    <a:ext uri="{9D8B030D-6E8A-4147-A177-3AD203B41FA5}">
                      <a16:colId xmlns:a16="http://schemas.microsoft.com/office/drawing/2014/main" val="1806386922"/>
                    </a:ext>
                  </a:extLst>
                </a:gridCol>
              </a:tblGrid>
              <a:tr h="325276">
                <a:tc>
                  <a:txBody>
                    <a:bodyPr/>
                    <a:lstStyle/>
                    <a:p>
                      <a:pPr algn="l"/>
                      <a:r>
                        <a:rPr lang="en-US" sz="1200" b="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from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content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6373703"/>
                  </a:ext>
                </a:extLst>
              </a:tr>
            </a:tbl>
          </a:graphicData>
        </a:graphic>
      </p:graphicFrame>
      <p:graphicFrame>
        <p:nvGraphicFramePr>
          <p:cNvPr id="91" name="Table 90">
            <a:extLst>
              <a:ext uri="{FF2B5EF4-FFF2-40B4-BE49-F238E27FC236}">
                <a16:creationId xmlns:a16="http://schemas.microsoft.com/office/drawing/2014/main" id="{5DBD7B83-A6C4-412D-B1ED-7AF6F808EF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5604888"/>
              </p:ext>
            </p:extLst>
          </p:nvPr>
        </p:nvGraphicFramePr>
        <p:xfrm>
          <a:off x="7556219" y="2665080"/>
          <a:ext cx="1656660" cy="274320"/>
        </p:xfrm>
        <a:graphic>
          <a:graphicData uri="http://schemas.openxmlformats.org/drawingml/2006/table">
            <a:tbl>
              <a:tblPr/>
              <a:tblGrid>
                <a:gridCol w="669556">
                  <a:extLst>
                    <a:ext uri="{9D8B030D-6E8A-4147-A177-3AD203B41FA5}">
                      <a16:colId xmlns:a16="http://schemas.microsoft.com/office/drawing/2014/main" val="2273406638"/>
                    </a:ext>
                  </a:extLst>
                </a:gridCol>
                <a:gridCol w="987104">
                  <a:extLst>
                    <a:ext uri="{9D8B030D-6E8A-4147-A177-3AD203B41FA5}">
                      <a16:colId xmlns:a16="http://schemas.microsoft.com/office/drawing/2014/main" val="3325124574"/>
                    </a:ext>
                  </a:extLst>
                </a:gridCol>
              </a:tblGrid>
              <a:tr h="255939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nyc97</a:t>
                      </a:r>
                    </a:p>
                  </a:txBody>
                  <a:tcPr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update </a:t>
                      </a:r>
                    </a:p>
                  </a:txBody>
                  <a:tcPr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mpd="sng">
                      <a:solidFill>
                        <a:srgbClr val="00FFFF"/>
                      </a:solidFill>
                      <a:prstDash val="soli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021517"/>
                  </a:ext>
                </a:extLst>
              </a:tr>
            </a:tbl>
          </a:graphicData>
        </a:graphic>
      </p:graphicFrame>
      <p:sp>
        <p:nvSpPr>
          <p:cNvPr id="93" name="TextBox 92">
            <a:extLst>
              <a:ext uri="{FF2B5EF4-FFF2-40B4-BE49-F238E27FC236}">
                <a16:creationId xmlns:a16="http://schemas.microsoft.com/office/drawing/2014/main" id="{D9E75A4F-8157-4938-BAE0-A382110D35CB}"/>
              </a:ext>
            </a:extLst>
          </p:cNvPr>
          <p:cNvSpPr txBox="1"/>
          <p:nvPr/>
        </p:nvSpPr>
        <p:spPr>
          <a:xfrm>
            <a:off x="7749405" y="2040649"/>
            <a:ext cx="13590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badi" panose="020B0604020104020204" pitchFamily="34" charset="0"/>
              </a:rPr>
              <a:t>Block #285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C0BDB630-167F-40FD-8E18-FAA95934033A}"/>
              </a:ext>
            </a:extLst>
          </p:cNvPr>
          <p:cNvCxnSpPr>
            <a:cxnSpLocks/>
          </p:cNvCxnSpPr>
          <p:nvPr/>
        </p:nvCxnSpPr>
        <p:spPr>
          <a:xfrm>
            <a:off x="7505739" y="2423174"/>
            <a:ext cx="1722644" cy="0"/>
          </a:xfrm>
          <a:prstGeom prst="line">
            <a:avLst/>
          </a:prstGeom>
          <a:ln w="28575">
            <a:solidFill>
              <a:srgbClr val="00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E74602D8-3832-496A-AF04-9600A33E1013}"/>
              </a:ext>
            </a:extLst>
          </p:cNvPr>
          <p:cNvCxnSpPr>
            <a:cxnSpLocks/>
            <a:endCxn id="81" idx="1"/>
          </p:cNvCxnSpPr>
          <p:nvPr/>
        </p:nvCxnSpPr>
        <p:spPr>
          <a:xfrm>
            <a:off x="6888555" y="3041708"/>
            <a:ext cx="541490" cy="7139"/>
          </a:xfrm>
          <a:prstGeom prst="straightConnector1">
            <a:avLst/>
          </a:prstGeom>
          <a:ln w="38100">
            <a:solidFill>
              <a:srgbClr val="00FFFF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7" name="Group 96">
            <a:extLst>
              <a:ext uri="{FF2B5EF4-FFF2-40B4-BE49-F238E27FC236}">
                <a16:creationId xmlns:a16="http://schemas.microsoft.com/office/drawing/2014/main" id="{7CC6942A-9EFD-4C06-8889-3F6638C2D664}"/>
              </a:ext>
            </a:extLst>
          </p:cNvPr>
          <p:cNvGrpSpPr/>
          <p:nvPr/>
        </p:nvGrpSpPr>
        <p:grpSpPr>
          <a:xfrm>
            <a:off x="9343862" y="4910213"/>
            <a:ext cx="1165952" cy="1416283"/>
            <a:chOff x="9343862" y="4910213"/>
            <a:chExt cx="1165952" cy="1416283"/>
          </a:xfrm>
        </p:grpSpPr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C51C0B58-4035-41C4-A63E-F19F4BEE69E1}"/>
                </a:ext>
              </a:extLst>
            </p:cNvPr>
            <p:cNvSpPr txBox="1"/>
            <p:nvPr/>
          </p:nvSpPr>
          <p:spPr>
            <a:xfrm>
              <a:off x="9423029" y="5926386"/>
              <a:ext cx="108678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 err="1">
                  <a:solidFill>
                    <a:schemeClr val="bg1"/>
                  </a:solidFill>
                  <a:latin typeface="Abadi" panose="020B0604020104020204" pitchFamily="34" charset="0"/>
                </a:rPr>
                <a:t>ojs_t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30FDBEE9-27EF-4519-AC57-9D1F35BB9962}"/>
                </a:ext>
              </a:extLst>
            </p:cNvPr>
            <p:cNvGrpSpPr/>
            <p:nvPr/>
          </p:nvGrpSpPr>
          <p:grpSpPr>
            <a:xfrm>
              <a:off x="9343862" y="4910213"/>
              <a:ext cx="914400" cy="1190486"/>
              <a:chOff x="8709252" y="3686832"/>
              <a:chExt cx="914400" cy="1190486"/>
            </a:xfrm>
          </p:grpSpPr>
          <p:pic>
            <p:nvPicPr>
              <p:cNvPr id="100" name="Graphic 99" descr="Marketing outline">
                <a:extLst>
                  <a:ext uri="{FF2B5EF4-FFF2-40B4-BE49-F238E27FC236}">
                    <a16:creationId xmlns:a16="http://schemas.microsoft.com/office/drawing/2014/main" id="{BA213321-007F-4DD2-9EA7-87063ABD9B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 flipH="1">
                <a:off x="8709252" y="3962918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01" name="Graphic 100" descr="Crown with solid fill">
                <a:extLst>
                  <a:ext uri="{FF2B5EF4-FFF2-40B4-BE49-F238E27FC236}">
                    <a16:creationId xmlns:a16="http://schemas.microsoft.com/office/drawing/2014/main" id="{93C083B2-20D6-4027-87E7-80ED060E6B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9161937" y="3686832"/>
                <a:ext cx="400110" cy="400110"/>
              </a:xfrm>
              <a:prstGeom prst="rect">
                <a:avLst/>
              </a:prstGeom>
            </p:spPr>
          </p:pic>
        </p:grpSp>
      </p:grpSp>
      <p:pic>
        <p:nvPicPr>
          <p:cNvPr id="102" name="Graphic 101" descr="Puzzle with solid fill">
            <a:extLst>
              <a:ext uri="{FF2B5EF4-FFF2-40B4-BE49-F238E27FC236}">
                <a16:creationId xmlns:a16="http://schemas.microsoft.com/office/drawing/2014/main" id="{1B585180-9C8C-4919-95FC-6ADF826517F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129365" y="5610346"/>
            <a:ext cx="400110" cy="400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3681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C2723-1A9A-4F0C-9EBA-A414EA578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3318"/>
            <a:ext cx="10515600" cy="870744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badi" panose="020B0604020104020204" pitchFamily="34" charset="0"/>
              </a:rPr>
              <a:t>Proof of Work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CE9213E-CCAD-47AC-993F-BC8C40EC7A17}"/>
              </a:ext>
            </a:extLst>
          </p:cNvPr>
          <p:cNvGrpSpPr/>
          <p:nvPr/>
        </p:nvGrpSpPr>
        <p:grpSpPr>
          <a:xfrm>
            <a:off x="1568341" y="5350657"/>
            <a:ext cx="1086785" cy="973792"/>
            <a:chOff x="294807" y="5350657"/>
            <a:chExt cx="1086785" cy="97379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F9C60A6-14F2-4725-8ED8-4CF87069D13A}"/>
                </a:ext>
              </a:extLst>
            </p:cNvPr>
            <p:cNvSpPr txBox="1"/>
            <p:nvPr/>
          </p:nvSpPr>
          <p:spPr>
            <a:xfrm>
              <a:off x="294807" y="5924339"/>
              <a:ext cx="108678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Abadi" panose="020B0604020104020204" pitchFamily="34" charset="0"/>
                </a:rPr>
                <a:t>nyc97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pic>
          <p:nvPicPr>
            <p:cNvPr id="9" name="Graphic 8" descr="User outline">
              <a:extLst>
                <a:ext uri="{FF2B5EF4-FFF2-40B4-BE49-F238E27FC236}">
                  <a16:creationId xmlns:a16="http://schemas.microsoft.com/office/drawing/2014/main" id="{F4F1CCAD-D6E3-4E26-91CE-1444C51DD3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95430" y="5350657"/>
              <a:ext cx="697706" cy="697706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7B2D37C5-7426-4790-A784-A2468F7A8594}"/>
              </a:ext>
            </a:extLst>
          </p:cNvPr>
          <p:cNvGrpSpPr/>
          <p:nvPr/>
        </p:nvGrpSpPr>
        <p:grpSpPr>
          <a:xfrm>
            <a:off x="390222" y="5350657"/>
            <a:ext cx="1086785" cy="973792"/>
            <a:chOff x="294807" y="5350657"/>
            <a:chExt cx="1086785" cy="97379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0E723A7-70EC-44B9-8ABA-E1F21753F2D4}"/>
                </a:ext>
              </a:extLst>
            </p:cNvPr>
            <p:cNvSpPr txBox="1"/>
            <p:nvPr/>
          </p:nvSpPr>
          <p:spPr>
            <a:xfrm>
              <a:off x="294807" y="5924339"/>
              <a:ext cx="108678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 err="1">
                  <a:solidFill>
                    <a:schemeClr val="bg1"/>
                  </a:solidFill>
                  <a:latin typeface="Abadi" panose="020B0604020104020204" pitchFamily="34" charset="0"/>
                </a:rPr>
                <a:t>satoshi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pic>
          <p:nvPicPr>
            <p:cNvPr id="12" name="Graphic 11" descr="User outline">
              <a:extLst>
                <a:ext uri="{FF2B5EF4-FFF2-40B4-BE49-F238E27FC236}">
                  <a16:creationId xmlns:a16="http://schemas.microsoft.com/office/drawing/2014/main" id="{A6E9E5BE-A1F5-4701-AF56-65308FC5C5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95430" y="5350657"/>
              <a:ext cx="697706" cy="697706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BF8DDD0-99B2-4401-B44B-62F066DB90E5}"/>
              </a:ext>
            </a:extLst>
          </p:cNvPr>
          <p:cNvGrpSpPr/>
          <p:nvPr/>
        </p:nvGrpSpPr>
        <p:grpSpPr>
          <a:xfrm>
            <a:off x="2667293" y="5343230"/>
            <a:ext cx="1086785" cy="973792"/>
            <a:chOff x="294807" y="5350657"/>
            <a:chExt cx="1086785" cy="973792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CB06CFD-E40B-471A-A328-7A3AE0321405}"/>
                </a:ext>
              </a:extLst>
            </p:cNvPr>
            <p:cNvSpPr txBox="1"/>
            <p:nvPr/>
          </p:nvSpPr>
          <p:spPr>
            <a:xfrm>
              <a:off x="294807" y="5924339"/>
              <a:ext cx="108678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Abadi" panose="020B0604020104020204" pitchFamily="34" charset="0"/>
                </a:rPr>
                <a:t>xm835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pic>
          <p:nvPicPr>
            <p:cNvPr id="15" name="Graphic 14" descr="User outline">
              <a:extLst>
                <a:ext uri="{FF2B5EF4-FFF2-40B4-BE49-F238E27FC236}">
                  <a16:creationId xmlns:a16="http://schemas.microsoft.com/office/drawing/2014/main" id="{24243D05-B967-496C-944E-9097A6F121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95430" y="5350657"/>
              <a:ext cx="697706" cy="697706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7AEC610-1FFC-4B19-B8F9-C35E48E30A31}"/>
              </a:ext>
            </a:extLst>
          </p:cNvPr>
          <p:cNvGrpSpPr/>
          <p:nvPr/>
        </p:nvGrpSpPr>
        <p:grpSpPr>
          <a:xfrm>
            <a:off x="3769935" y="5343230"/>
            <a:ext cx="1086785" cy="973792"/>
            <a:chOff x="294807" y="5350657"/>
            <a:chExt cx="1086785" cy="97379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6CCE1CA-1C19-4C41-8246-E7B03FED1DEF}"/>
                </a:ext>
              </a:extLst>
            </p:cNvPr>
            <p:cNvSpPr txBox="1"/>
            <p:nvPr/>
          </p:nvSpPr>
          <p:spPr>
            <a:xfrm>
              <a:off x="294807" y="5924339"/>
              <a:ext cx="108678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Abadi" panose="020B0604020104020204" pitchFamily="34" charset="0"/>
                </a:rPr>
                <a:t>5_rs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pic>
          <p:nvPicPr>
            <p:cNvPr id="18" name="Graphic 17" descr="User outline">
              <a:extLst>
                <a:ext uri="{FF2B5EF4-FFF2-40B4-BE49-F238E27FC236}">
                  <a16:creationId xmlns:a16="http://schemas.microsoft.com/office/drawing/2014/main" id="{F824A7EE-8A68-4A0C-A222-6E555E9746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95430" y="5350657"/>
              <a:ext cx="697706" cy="697706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F96E351-EDF9-451B-B6A6-E26227644016}"/>
              </a:ext>
            </a:extLst>
          </p:cNvPr>
          <p:cNvGrpSpPr/>
          <p:nvPr/>
        </p:nvGrpSpPr>
        <p:grpSpPr>
          <a:xfrm>
            <a:off x="4948054" y="5343230"/>
            <a:ext cx="1086785" cy="973792"/>
            <a:chOff x="294807" y="5350657"/>
            <a:chExt cx="1086785" cy="97379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E01D1B4-6038-4D3A-8CA8-BAB9199D3986}"/>
                </a:ext>
              </a:extLst>
            </p:cNvPr>
            <p:cNvSpPr txBox="1"/>
            <p:nvPr/>
          </p:nvSpPr>
          <p:spPr>
            <a:xfrm>
              <a:off x="294807" y="5924339"/>
              <a:ext cx="108678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Abadi" panose="020B0604020104020204" pitchFamily="34" charset="0"/>
                </a:rPr>
                <a:t>fox00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pic>
          <p:nvPicPr>
            <p:cNvPr id="21" name="Graphic 20" descr="User outline">
              <a:extLst>
                <a:ext uri="{FF2B5EF4-FFF2-40B4-BE49-F238E27FC236}">
                  <a16:creationId xmlns:a16="http://schemas.microsoft.com/office/drawing/2014/main" id="{0B5CB246-488F-42B6-B962-6CA4A882E18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95430" y="5350657"/>
              <a:ext cx="697706" cy="697706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2AC5178-D541-4DD6-8E4A-F918280930AD}"/>
              </a:ext>
            </a:extLst>
          </p:cNvPr>
          <p:cNvGrpSpPr/>
          <p:nvPr/>
        </p:nvGrpSpPr>
        <p:grpSpPr>
          <a:xfrm>
            <a:off x="6047006" y="5335803"/>
            <a:ext cx="1086785" cy="973792"/>
            <a:chOff x="294807" y="5350657"/>
            <a:chExt cx="1086785" cy="97379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CD1E14D-FE0F-4367-8DF0-F796982DC1FF}"/>
                </a:ext>
              </a:extLst>
            </p:cNvPr>
            <p:cNvSpPr txBox="1"/>
            <p:nvPr/>
          </p:nvSpPr>
          <p:spPr>
            <a:xfrm>
              <a:off x="294807" y="5924339"/>
              <a:ext cx="108678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Abadi" panose="020B0604020104020204" pitchFamily="34" charset="0"/>
                </a:rPr>
                <a:t>gov89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pic>
          <p:nvPicPr>
            <p:cNvPr id="24" name="Graphic 23" descr="User outline">
              <a:extLst>
                <a:ext uri="{FF2B5EF4-FFF2-40B4-BE49-F238E27FC236}">
                  <a16:creationId xmlns:a16="http://schemas.microsoft.com/office/drawing/2014/main" id="{2EE699DA-C8B7-46C1-A625-5A2056BDE1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95430" y="5350657"/>
              <a:ext cx="697706" cy="697706"/>
            </a:xfrm>
            <a:prstGeom prst="rect">
              <a:avLst/>
            </a:prstGeom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4282B99-E13F-4212-BE28-CDE04B59CC06}"/>
              </a:ext>
            </a:extLst>
          </p:cNvPr>
          <p:cNvGrpSpPr/>
          <p:nvPr/>
        </p:nvGrpSpPr>
        <p:grpSpPr>
          <a:xfrm>
            <a:off x="7145958" y="5360131"/>
            <a:ext cx="1086785" cy="973792"/>
            <a:chOff x="294807" y="5350657"/>
            <a:chExt cx="1086785" cy="97379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F8EF965-8112-441F-9098-F81D1AB07E67}"/>
                </a:ext>
              </a:extLst>
            </p:cNvPr>
            <p:cNvSpPr txBox="1"/>
            <p:nvPr/>
          </p:nvSpPr>
          <p:spPr>
            <a:xfrm>
              <a:off x="294807" y="5924339"/>
              <a:ext cx="108678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Abadi" panose="020B0604020104020204" pitchFamily="34" charset="0"/>
                </a:rPr>
                <a:t>112_r9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pic>
          <p:nvPicPr>
            <p:cNvPr id="27" name="Graphic 26" descr="User outline">
              <a:extLst>
                <a:ext uri="{FF2B5EF4-FFF2-40B4-BE49-F238E27FC236}">
                  <a16:creationId xmlns:a16="http://schemas.microsoft.com/office/drawing/2014/main" id="{FC2AF7E0-985C-4A32-ADF8-06904F354F2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95430" y="5350657"/>
              <a:ext cx="697706" cy="697706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E0D9AB3-8B66-4C77-9D7E-43A47A43508A}"/>
              </a:ext>
            </a:extLst>
          </p:cNvPr>
          <p:cNvGrpSpPr/>
          <p:nvPr/>
        </p:nvGrpSpPr>
        <p:grpSpPr>
          <a:xfrm>
            <a:off x="8324077" y="5360131"/>
            <a:ext cx="1086785" cy="973792"/>
            <a:chOff x="294807" y="5350657"/>
            <a:chExt cx="1086785" cy="973792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081DAE7-3A71-41D9-A9B4-2F234BF1CBFD}"/>
                </a:ext>
              </a:extLst>
            </p:cNvPr>
            <p:cNvSpPr txBox="1"/>
            <p:nvPr/>
          </p:nvSpPr>
          <p:spPr>
            <a:xfrm>
              <a:off x="294807" y="5924339"/>
              <a:ext cx="108678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Abadi" panose="020B0604020104020204" pitchFamily="34" charset="0"/>
                </a:rPr>
                <a:t>17yyr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pic>
          <p:nvPicPr>
            <p:cNvPr id="30" name="Graphic 29" descr="User outline">
              <a:extLst>
                <a:ext uri="{FF2B5EF4-FFF2-40B4-BE49-F238E27FC236}">
                  <a16:creationId xmlns:a16="http://schemas.microsoft.com/office/drawing/2014/main" id="{58E37AD2-0BC1-47C7-B60B-390A305C1C8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95430" y="5350657"/>
              <a:ext cx="697706" cy="697706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7A0C14B-7BAD-4F6E-AC44-39F315846979}"/>
              </a:ext>
            </a:extLst>
          </p:cNvPr>
          <p:cNvGrpSpPr/>
          <p:nvPr/>
        </p:nvGrpSpPr>
        <p:grpSpPr>
          <a:xfrm>
            <a:off x="10525671" y="5352704"/>
            <a:ext cx="1086785" cy="973792"/>
            <a:chOff x="294807" y="5350657"/>
            <a:chExt cx="1086785" cy="973792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E0FD068-1692-4CE0-B3F1-259D08AFAD5B}"/>
                </a:ext>
              </a:extLst>
            </p:cNvPr>
            <p:cNvSpPr txBox="1"/>
            <p:nvPr/>
          </p:nvSpPr>
          <p:spPr>
            <a:xfrm>
              <a:off x="294807" y="5924339"/>
              <a:ext cx="108678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 err="1">
                  <a:solidFill>
                    <a:schemeClr val="bg1"/>
                  </a:solidFill>
                  <a:latin typeface="Abadi" panose="020B0604020104020204" pitchFamily="34" charset="0"/>
                </a:rPr>
                <a:t>chstxy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pic>
          <p:nvPicPr>
            <p:cNvPr id="33" name="Graphic 32" descr="User outline">
              <a:extLst>
                <a:ext uri="{FF2B5EF4-FFF2-40B4-BE49-F238E27FC236}">
                  <a16:creationId xmlns:a16="http://schemas.microsoft.com/office/drawing/2014/main" id="{525AFB2C-4217-4A88-8CE3-D500F9E44C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95430" y="5350657"/>
              <a:ext cx="697706" cy="697706"/>
            </a:xfrm>
            <a:prstGeom prst="rect">
              <a:avLst/>
            </a:prstGeom>
          </p:spPr>
        </p:pic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EAE94D7C-25ED-412B-9702-B6790B77F8A4}"/>
              </a:ext>
            </a:extLst>
          </p:cNvPr>
          <p:cNvGrpSpPr/>
          <p:nvPr/>
        </p:nvGrpSpPr>
        <p:grpSpPr>
          <a:xfrm>
            <a:off x="9423029" y="5352704"/>
            <a:ext cx="1086785" cy="973792"/>
            <a:chOff x="294807" y="5350657"/>
            <a:chExt cx="1086785" cy="973792"/>
          </a:xfrm>
        </p:grpSpPr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0B963DC6-A559-4716-B38E-442D4D34D2EC}"/>
                </a:ext>
              </a:extLst>
            </p:cNvPr>
            <p:cNvSpPr txBox="1"/>
            <p:nvPr/>
          </p:nvSpPr>
          <p:spPr>
            <a:xfrm>
              <a:off x="294807" y="5924339"/>
              <a:ext cx="108678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 err="1">
                  <a:solidFill>
                    <a:schemeClr val="bg1"/>
                  </a:solidFill>
                  <a:latin typeface="Abadi" panose="020B0604020104020204" pitchFamily="34" charset="0"/>
                </a:rPr>
                <a:t>ojs_t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pic>
          <p:nvPicPr>
            <p:cNvPr id="85" name="Graphic 84" descr="User outline">
              <a:extLst>
                <a:ext uri="{FF2B5EF4-FFF2-40B4-BE49-F238E27FC236}">
                  <a16:creationId xmlns:a16="http://schemas.microsoft.com/office/drawing/2014/main" id="{5487E0B4-DE6B-4E30-B803-F0EC719685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95430" y="5350657"/>
              <a:ext cx="697706" cy="697706"/>
            </a:xfrm>
            <a:prstGeom prst="rect">
              <a:avLst/>
            </a:prstGeom>
          </p:spPr>
        </p:pic>
      </p:grpSp>
      <p:sp>
        <p:nvSpPr>
          <p:cNvPr id="86" name="TextBox 85">
            <a:extLst>
              <a:ext uri="{FF2B5EF4-FFF2-40B4-BE49-F238E27FC236}">
                <a16:creationId xmlns:a16="http://schemas.microsoft.com/office/drawing/2014/main" id="{369C45A1-5A6A-4437-B070-C13365E84F48}"/>
              </a:ext>
            </a:extLst>
          </p:cNvPr>
          <p:cNvSpPr txBox="1"/>
          <p:nvPr/>
        </p:nvSpPr>
        <p:spPr>
          <a:xfrm>
            <a:off x="844984" y="1303054"/>
            <a:ext cx="960303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66FF66"/>
                </a:solidFill>
                <a:latin typeface="Abadi" panose="020B0604020104020204" pitchFamily="34" charset="0"/>
              </a:rPr>
              <a:t>Cryptography: </a:t>
            </a:r>
            <a:r>
              <a:rPr lang="en-US" sz="2000" dirty="0">
                <a:solidFill>
                  <a:schemeClr val="bg1"/>
                </a:solidFill>
                <a:latin typeface="Abadi" panose="020B0604020104020204" pitchFamily="34" charset="0"/>
              </a:rPr>
              <a:t>there are no “smart ways around”.</a:t>
            </a:r>
          </a:p>
          <a:p>
            <a:r>
              <a:rPr lang="en-US" sz="2000" dirty="0">
                <a:solidFill>
                  <a:schemeClr val="bg1"/>
                </a:solidFill>
                <a:latin typeface="Abadi" panose="020B0604020104020204" pitchFamily="34" charset="0"/>
              </a:rPr>
              <a:t>The more you work the higher your chances to win.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D9C16E7-E98A-4A7A-9970-30A2164702B7}"/>
              </a:ext>
            </a:extLst>
          </p:cNvPr>
          <p:cNvGrpSpPr/>
          <p:nvPr/>
        </p:nvGrpSpPr>
        <p:grpSpPr>
          <a:xfrm>
            <a:off x="1617583" y="6280828"/>
            <a:ext cx="988302" cy="356280"/>
            <a:chOff x="488704" y="6293595"/>
            <a:chExt cx="988302" cy="356280"/>
          </a:xfrm>
        </p:grpSpPr>
        <p:pic>
          <p:nvPicPr>
            <p:cNvPr id="4" name="Graphic 3" descr="Server with solid fill">
              <a:extLst>
                <a:ext uri="{FF2B5EF4-FFF2-40B4-BE49-F238E27FC236}">
                  <a16:creationId xmlns:a16="http://schemas.microsoft.com/office/drawing/2014/main" id="{28F37F57-E52A-4C12-830D-F618AB30252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88704" y="6293595"/>
              <a:ext cx="356280" cy="356280"/>
            </a:xfrm>
            <a:prstGeom prst="rect">
              <a:avLst/>
            </a:prstGeom>
          </p:spPr>
        </p:pic>
        <p:pic>
          <p:nvPicPr>
            <p:cNvPr id="57" name="Graphic 56" descr="Server with solid fill">
              <a:extLst>
                <a:ext uri="{FF2B5EF4-FFF2-40B4-BE49-F238E27FC236}">
                  <a16:creationId xmlns:a16="http://schemas.microsoft.com/office/drawing/2014/main" id="{4F8C911C-EED0-44BA-B5A9-3D869403C64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04715" y="6293595"/>
              <a:ext cx="356280" cy="356280"/>
            </a:xfrm>
            <a:prstGeom prst="rect">
              <a:avLst/>
            </a:prstGeom>
          </p:spPr>
        </p:pic>
        <p:pic>
          <p:nvPicPr>
            <p:cNvPr id="58" name="Graphic 57" descr="Server with solid fill">
              <a:extLst>
                <a:ext uri="{FF2B5EF4-FFF2-40B4-BE49-F238E27FC236}">
                  <a16:creationId xmlns:a16="http://schemas.microsoft.com/office/drawing/2014/main" id="{214524E9-BA11-483B-99E4-C9847FE7A22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20726" y="6293595"/>
              <a:ext cx="356280" cy="356280"/>
            </a:xfrm>
            <a:prstGeom prst="rect">
              <a:avLst/>
            </a:prstGeom>
          </p:spPr>
        </p:pic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94C6130D-0361-4F6A-8CB9-8ED131843876}"/>
              </a:ext>
            </a:extLst>
          </p:cNvPr>
          <p:cNvGrpSpPr/>
          <p:nvPr/>
        </p:nvGrpSpPr>
        <p:grpSpPr>
          <a:xfrm>
            <a:off x="6093857" y="6270808"/>
            <a:ext cx="988302" cy="356280"/>
            <a:chOff x="488704" y="6293595"/>
            <a:chExt cx="988302" cy="356280"/>
          </a:xfrm>
        </p:grpSpPr>
        <p:pic>
          <p:nvPicPr>
            <p:cNvPr id="77" name="Graphic 76" descr="Server with solid fill">
              <a:extLst>
                <a:ext uri="{FF2B5EF4-FFF2-40B4-BE49-F238E27FC236}">
                  <a16:creationId xmlns:a16="http://schemas.microsoft.com/office/drawing/2014/main" id="{80E8136C-A2DB-474B-96AC-8EC57F42193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88704" y="6293595"/>
              <a:ext cx="356280" cy="356280"/>
            </a:xfrm>
            <a:prstGeom prst="rect">
              <a:avLst/>
            </a:prstGeom>
          </p:spPr>
        </p:pic>
        <p:pic>
          <p:nvPicPr>
            <p:cNvPr id="78" name="Graphic 77" descr="Server with solid fill">
              <a:extLst>
                <a:ext uri="{FF2B5EF4-FFF2-40B4-BE49-F238E27FC236}">
                  <a16:creationId xmlns:a16="http://schemas.microsoft.com/office/drawing/2014/main" id="{4E7B65E5-9E36-4B75-ACFB-78AD3AB46A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04715" y="6293595"/>
              <a:ext cx="356280" cy="356280"/>
            </a:xfrm>
            <a:prstGeom prst="rect">
              <a:avLst/>
            </a:prstGeom>
          </p:spPr>
        </p:pic>
        <p:pic>
          <p:nvPicPr>
            <p:cNvPr id="79" name="Graphic 78" descr="Server with solid fill">
              <a:extLst>
                <a:ext uri="{FF2B5EF4-FFF2-40B4-BE49-F238E27FC236}">
                  <a16:creationId xmlns:a16="http://schemas.microsoft.com/office/drawing/2014/main" id="{46AF442B-694A-4915-BE11-26AAF59291C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20726" y="6293595"/>
              <a:ext cx="356280" cy="356280"/>
            </a:xfrm>
            <a:prstGeom prst="rect">
              <a:avLst/>
            </a:prstGeom>
          </p:spPr>
        </p:pic>
      </p:grpSp>
      <p:pic>
        <p:nvPicPr>
          <p:cNvPr id="82" name="Graphic 81" descr="Server with solid fill">
            <a:extLst>
              <a:ext uri="{FF2B5EF4-FFF2-40B4-BE49-F238E27FC236}">
                <a16:creationId xmlns:a16="http://schemas.microsoft.com/office/drawing/2014/main" id="{7CA863EB-3537-454B-B573-6DEE603B48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51596" y="6258338"/>
            <a:ext cx="356280" cy="356280"/>
          </a:xfrm>
          <a:prstGeom prst="rect">
            <a:avLst/>
          </a:prstGeom>
        </p:spPr>
      </p:pic>
      <p:pic>
        <p:nvPicPr>
          <p:cNvPr id="88" name="Graphic 87" descr="Server with solid fill">
            <a:extLst>
              <a:ext uri="{FF2B5EF4-FFF2-40B4-BE49-F238E27FC236}">
                <a16:creationId xmlns:a16="http://schemas.microsoft.com/office/drawing/2014/main" id="{67BE167A-17CF-476B-A310-B685F43C62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24978" y="6270808"/>
            <a:ext cx="356280" cy="35628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8D1CE00B-28A2-4ED2-B461-9CFAC755C591}"/>
              </a:ext>
            </a:extLst>
          </p:cNvPr>
          <p:cNvGrpSpPr/>
          <p:nvPr/>
        </p:nvGrpSpPr>
        <p:grpSpPr>
          <a:xfrm>
            <a:off x="9657129" y="6264003"/>
            <a:ext cx="672291" cy="360089"/>
            <a:chOff x="8579959" y="6312689"/>
            <a:chExt cx="672291" cy="360089"/>
          </a:xfrm>
        </p:grpSpPr>
        <p:pic>
          <p:nvPicPr>
            <p:cNvPr id="89" name="Graphic 88" descr="Server with solid fill">
              <a:extLst>
                <a:ext uri="{FF2B5EF4-FFF2-40B4-BE49-F238E27FC236}">
                  <a16:creationId xmlns:a16="http://schemas.microsoft.com/office/drawing/2014/main" id="{E084E979-FAD4-4122-852A-14962CF52A6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579959" y="6316498"/>
              <a:ext cx="356280" cy="356280"/>
            </a:xfrm>
            <a:prstGeom prst="rect">
              <a:avLst/>
            </a:prstGeom>
          </p:spPr>
        </p:pic>
        <p:pic>
          <p:nvPicPr>
            <p:cNvPr id="90" name="Graphic 89" descr="Server with solid fill">
              <a:extLst>
                <a:ext uri="{FF2B5EF4-FFF2-40B4-BE49-F238E27FC236}">
                  <a16:creationId xmlns:a16="http://schemas.microsoft.com/office/drawing/2014/main" id="{12041B08-D038-480E-80EA-C5A40C2354D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895970" y="6312689"/>
              <a:ext cx="356280" cy="356280"/>
            </a:xfrm>
            <a:prstGeom prst="rect">
              <a:avLst/>
            </a:prstGeom>
          </p:spPr>
        </p:pic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383C55C9-3D59-4644-A3F5-DE1CC9311817}"/>
              </a:ext>
            </a:extLst>
          </p:cNvPr>
          <p:cNvGrpSpPr/>
          <p:nvPr/>
        </p:nvGrpSpPr>
        <p:grpSpPr>
          <a:xfrm>
            <a:off x="1414027" y="3860681"/>
            <a:ext cx="697706" cy="1947426"/>
            <a:chOff x="1414027" y="3860681"/>
            <a:chExt cx="697706" cy="1947426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33795A60-CB5D-47E0-B950-4783B7C28E99}"/>
                </a:ext>
              </a:extLst>
            </p:cNvPr>
            <p:cNvSpPr/>
            <p:nvPr/>
          </p:nvSpPr>
          <p:spPr>
            <a:xfrm>
              <a:off x="1631867" y="4206240"/>
              <a:ext cx="137098" cy="1601867"/>
            </a:xfrm>
            <a:prstGeom prst="rect">
              <a:avLst/>
            </a:prstGeom>
            <a:solidFill>
              <a:srgbClr val="FFFF66"/>
            </a:solidFill>
            <a:ln>
              <a:solidFill>
                <a:srgbClr val="FFFF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7F4425B5-60BF-42EC-A4AD-8D001DF90BF4}"/>
                </a:ext>
              </a:extLst>
            </p:cNvPr>
            <p:cNvSpPr txBox="1"/>
            <p:nvPr/>
          </p:nvSpPr>
          <p:spPr>
            <a:xfrm>
              <a:off x="1414027" y="3860681"/>
              <a:ext cx="69770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dirty="0">
                  <a:solidFill>
                    <a:srgbClr val="FFFF66"/>
                  </a:solidFill>
                  <a:latin typeface="Abadi" panose="020B0604020104020204" pitchFamily="34" charset="0"/>
                </a:rPr>
                <a:t>30%</a:t>
              </a:r>
              <a:endParaRPr lang="en-US" dirty="0">
                <a:solidFill>
                  <a:srgbClr val="FFFF66"/>
                </a:solidFill>
              </a:endParaRPr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63BCCB95-F2F0-4621-8426-665F4E46A65A}"/>
              </a:ext>
            </a:extLst>
          </p:cNvPr>
          <p:cNvGrpSpPr/>
          <p:nvPr/>
        </p:nvGrpSpPr>
        <p:grpSpPr>
          <a:xfrm>
            <a:off x="5871000" y="3860681"/>
            <a:ext cx="697706" cy="1947426"/>
            <a:chOff x="1414027" y="3860681"/>
            <a:chExt cx="697706" cy="1947426"/>
          </a:xfrm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DF5964D9-DA78-49AE-B630-4EF0E920D4C1}"/>
                </a:ext>
              </a:extLst>
            </p:cNvPr>
            <p:cNvSpPr/>
            <p:nvPr/>
          </p:nvSpPr>
          <p:spPr>
            <a:xfrm>
              <a:off x="1631867" y="4206240"/>
              <a:ext cx="137098" cy="1601867"/>
            </a:xfrm>
            <a:prstGeom prst="rect">
              <a:avLst/>
            </a:prstGeom>
            <a:solidFill>
              <a:srgbClr val="FFFF66"/>
            </a:solidFill>
            <a:ln>
              <a:solidFill>
                <a:srgbClr val="FFFF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7E3E530C-3DE5-42BD-B27B-602E6CEFE79B}"/>
                </a:ext>
              </a:extLst>
            </p:cNvPr>
            <p:cNvSpPr txBox="1"/>
            <p:nvPr/>
          </p:nvSpPr>
          <p:spPr>
            <a:xfrm>
              <a:off x="1414027" y="3860681"/>
              <a:ext cx="69770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dirty="0">
                  <a:solidFill>
                    <a:srgbClr val="FFFF66"/>
                  </a:solidFill>
                  <a:latin typeface="Abadi" panose="020B0604020104020204" pitchFamily="34" charset="0"/>
                </a:rPr>
                <a:t>30%</a:t>
              </a:r>
              <a:endParaRPr lang="en-US" dirty="0">
                <a:solidFill>
                  <a:srgbClr val="FFFF66"/>
                </a:solidFill>
              </a:endParaRPr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DC2D239C-6913-4B91-9545-30EBF58C0163}"/>
              </a:ext>
            </a:extLst>
          </p:cNvPr>
          <p:cNvGrpSpPr/>
          <p:nvPr/>
        </p:nvGrpSpPr>
        <p:grpSpPr>
          <a:xfrm>
            <a:off x="3592392" y="4862647"/>
            <a:ext cx="697706" cy="945564"/>
            <a:chOff x="1414027" y="4862543"/>
            <a:chExt cx="697706" cy="945564"/>
          </a:xfrm>
        </p:grpSpPr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F9CFB4D4-44FB-42C1-A76E-DACC7858ADD5}"/>
                </a:ext>
              </a:extLst>
            </p:cNvPr>
            <p:cNvSpPr/>
            <p:nvPr/>
          </p:nvSpPr>
          <p:spPr>
            <a:xfrm>
              <a:off x="1631867" y="5239806"/>
              <a:ext cx="137098" cy="568301"/>
            </a:xfrm>
            <a:prstGeom prst="rect">
              <a:avLst/>
            </a:prstGeom>
            <a:solidFill>
              <a:srgbClr val="FFFF66"/>
            </a:solidFill>
            <a:ln>
              <a:solidFill>
                <a:srgbClr val="FFFF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BD90BF08-871C-4524-87D9-7A6ACA6DE6D5}"/>
                </a:ext>
              </a:extLst>
            </p:cNvPr>
            <p:cNvSpPr txBox="1"/>
            <p:nvPr/>
          </p:nvSpPr>
          <p:spPr>
            <a:xfrm>
              <a:off x="1414027" y="4862543"/>
              <a:ext cx="69770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dirty="0">
                  <a:solidFill>
                    <a:srgbClr val="FFFF66"/>
                  </a:solidFill>
                  <a:latin typeface="Abadi" panose="020B0604020104020204" pitchFamily="34" charset="0"/>
                </a:rPr>
                <a:t>10%</a:t>
              </a:r>
              <a:endParaRPr lang="en-US" dirty="0">
                <a:solidFill>
                  <a:srgbClr val="FFFF66"/>
                </a:solidFill>
              </a:endParaRPr>
            </a:p>
          </p:txBody>
        </p: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12E2C6CB-2F52-44F1-ABB1-D7FCCC5DE34C}"/>
              </a:ext>
            </a:extLst>
          </p:cNvPr>
          <p:cNvGrpSpPr/>
          <p:nvPr/>
        </p:nvGrpSpPr>
        <p:grpSpPr>
          <a:xfrm>
            <a:off x="6997728" y="4845272"/>
            <a:ext cx="697706" cy="945564"/>
            <a:chOff x="1414027" y="4862543"/>
            <a:chExt cx="697706" cy="945564"/>
          </a:xfrm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4B04F437-40B2-447B-9C3E-1BB62CD0CBBF}"/>
                </a:ext>
              </a:extLst>
            </p:cNvPr>
            <p:cNvSpPr/>
            <p:nvPr/>
          </p:nvSpPr>
          <p:spPr>
            <a:xfrm>
              <a:off x="1631867" y="5239806"/>
              <a:ext cx="137098" cy="568301"/>
            </a:xfrm>
            <a:prstGeom prst="rect">
              <a:avLst/>
            </a:prstGeom>
            <a:solidFill>
              <a:srgbClr val="FFFF66"/>
            </a:solidFill>
            <a:ln>
              <a:solidFill>
                <a:srgbClr val="FFFF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B522021D-825F-4280-A1BD-978ED2B5EFEB}"/>
                </a:ext>
              </a:extLst>
            </p:cNvPr>
            <p:cNvSpPr txBox="1"/>
            <p:nvPr/>
          </p:nvSpPr>
          <p:spPr>
            <a:xfrm>
              <a:off x="1414027" y="4862543"/>
              <a:ext cx="69770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dirty="0">
                  <a:solidFill>
                    <a:srgbClr val="FFFF66"/>
                  </a:solidFill>
                  <a:latin typeface="Abadi" panose="020B0604020104020204" pitchFamily="34" charset="0"/>
                </a:rPr>
                <a:t>10%</a:t>
              </a:r>
              <a:endParaRPr lang="en-US" dirty="0">
                <a:solidFill>
                  <a:srgbClr val="FFFF66"/>
                </a:solidFill>
              </a:endParaRPr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B700A22B-897C-429A-B246-FD9617ECCA43}"/>
              </a:ext>
            </a:extLst>
          </p:cNvPr>
          <p:cNvGrpSpPr/>
          <p:nvPr/>
        </p:nvGrpSpPr>
        <p:grpSpPr>
          <a:xfrm>
            <a:off x="9268714" y="4357975"/>
            <a:ext cx="697706" cy="1422655"/>
            <a:chOff x="1414027" y="4385453"/>
            <a:chExt cx="697706" cy="1422655"/>
          </a:xfrm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9032771B-4579-4484-BA43-028058AB6EB2}"/>
                </a:ext>
              </a:extLst>
            </p:cNvPr>
            <p:cNvSpPr/>
            <p:nvPr/>
          </p:nvSpPr>
          <p:spPr>
            <a:xfrm>
              <a:off x="1631867" y="4758504"/>
              <a:ext cx="137098" cy="1049604"/>
            </a:xfrm>
            <a:prstGeom prst="rect">
              <a:avLst/>
            </a:prstGeom>
            <a:solidFill>
              <a:srgbClr val="FFFF66"/>
            </a:solidFill>
            <a:ln>
              <a:solidFill>
                <a:srgbClr val="FFFF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E258A157-EEAC-4592-98AC-0C54A6110355}"/>
                </a:ext>
              </a:extLst>
            </p:cNvPr>
            <p:cNvSpPr txBox="1"/>
            <p:nvPr/>
          </p:nvSpPr>
          <p:spPr>
            <a:xfrm>
              <a:off x="1414027" y="4385453"/>
              <a:ext cx="69770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FFFF66"/>
                  </a:solidFill>
                  <a:latin typeface="Abadi" panose="020B0604020104020204" pitchFamily="34" charset="0"/>
                </a:rPr>
                <a:t>2</a:t>
              </a:r>
              <a:r>
                <a:rPr lang="en-US" sz="1800" dirty="0">
                  <a:solidFill>
                    <a:srgbClr val="FFFF66"/>
                  </a:solidFill>
                  <a:latin typeface="Abadi" panose="020B0604020104020204" pitchFamily="34" charset="0"/>
                </a:rPr>
                <a:t>0%</a:t>
              </a:r>
              <a:endParaRPr lang="en-US" dirty="0">
                <a:solidFill>
                  <a:srgbClr val="FFFF66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452633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C2723-1A9A-4F0C-9EBA-A414EA578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70744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badi" panose="020B0604020104020204" pitchFamily="34" charset="0"/>
              </a:rPr>
              <a:t>Life Cycle on Blockchain with </a:t>
            </a:r>
            <a:r>
              <a:rPr lang="en-US" dirty="0" err="1">
                <a:solidFill>
                  <a:schemeClr val="bg1"/>
                </a:solidFill>
                <a:latin typeface="Abadi" panose="020B0604020104020204" pitchFamily="34" charset="0"/>
              </a:rPr>
              <a:t>PoW</a:t>
            </a:r>
            <a:endParaRPr lang="en-US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6C095C3-FD0D-4DD4-96CF-D0A4ACF2E1A3}"/>
              </a:ext>
            </a:extLst>
          </p:cNvPr>
          <p:cNvSpPr txBox="1"/>
          <p:nvPr/>
        </p:nvSpPr>
        <p:spPr>
          <a:xfrm>
            <a:off x="838199" y="1320939"/>
            <a:ext cx="1064348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Abadi" panose="020B0604020104020204" pitchFamily="34" charset="0"/>
              </a:rPr>
              <a:t>0. Genesis Block is created and published.</a:t>
            </a:r>
          </a:p>
          <a:p>
            <a:endParaRPr lang="en-US" sz="2000" dirty="0">
              <a:solidFill>
                <a:schemeClr val="bg1"/>
              </a:solidFill>
              <a:latin typeface="Abadi" panose="020B0604020104020204" pitchFamily="34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Abadi" panose="020B0604020104020204" pitchFamily="34" charset="0"/>
              </a:rPr>
              <a:t>1. Anyone can propose updates.</a:t>
            </a:r>
          </a:p>
          <a:p>
            <a:pPr marL="457200" indent="-457200">
              <a:buAutoNum type="arabicPeriod"/>
            </a:pPr>
            <a:endParaRPr lang="en-US" sz="2000" dirty="0">
              <a:solidFill>
                <a:schemeClr val="bg1"/>
              </a:solidFill>
              <a:latin typeface="Abadi" panose="020B0604020104020204" pitchFamily="34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Abadi" panose="020B0604020104020204" pitchFamily="34" charset="0"/>
              </a:rPr>
              <a:t>2. Miners try to solve the </a:t>
            </a:r>
            <a:r>
              <a:rPr lang="en-US" sz="2000" dirty="0">
                <a:solidFill>
                  <a:srgbClr val="FF6600"/>
                </a:solidFill>
                <a:latin typeface="Abadi" panose="020B0604020104020204" pitchFamily="34" charset="0"/>
              </a:rPr>
              <a:t>puzzle</a:t>
            </a:r>
            <a:r>
              <a:rPr lang="en-US" sz="2000" dirty="0">
                <a:solidFill>
                  <a:schemeClr val="bg1"/>
                </a:solidFill>
                <a:latin typeface="Abadi" panose="020B0604020104020204" pitchFamily="34" charset="0"/>
              </a:rPr>
              <a:t> in the last block.</a:t>
            </a:r>
          </a:p>
          <a:p>
            <a:endParaRPr lang="en-US" sz="2000" dirty="0">
              <a:solidFill>
                <a:schemeClr val="bg1"/>
              </a:solidFill>
              <a:latin typeface="Abadi" panose="020B0604020104020204" pitchFamily="34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Abadi" panose="020B0604020104020204" pitchFamily="34" charset="0"/>
              </a:rPr>
              <a:t>3. When a </a:t>
            </a:r>
            <a:r>
              <a:rPr lang="en-US" sz="2000" dirty="0">
                <a:solidFill>
                  <a:srgbClr val="FFFF66"/>
                </a:solidFill>
                <a:latin typeface="Abadi" panose="020B0604020104020204" pitchFamily="34" charset="0"/>
              </a:rPr>
              <a:t>miner</a:t>
            </a:r>
            <a:r>
              <a:rPr lang="en-US" sz="2000" dirty="0">
                <a:solidFill>
                  <a:schemeClr val="bg1"/>
                </a:solidFill>
                <a:latin typeface="Abadi" panose="020B0604020104020204" pitchFamily="34" charset="0"/>
              </a:rPr>
              <a:t> finds a </a:t>
            </a:r>
            <a:r>
              <a:rPr lang="en-US" sz="2000" dirty="0">
                <a:solidFill>
                  <a:srgbClr val="00FF99"/>
                </a:solidFill>
                <a:latin typeface="Abadi" panose="020B0604020104020204" pitchFamily="34" charset="0"/>
              </a:rPr>
              <a:t>solution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Abadi" panose="020B0604020104020204" pitchFamily="34" charset="0"/>
              </a:rPr>
              <a:t> (in Ethereum &lt;1 minute)</a:t>
            </a:r>
            <a:r>
              <a:rPr lang="en-US" sz="2000" dirty="0">
                <a:solidFill>
                  <a:schemeClr val="bg1"/>
                </a:solidFill>
                <a:latin typeface="Abadi" panose="020B0604020104020204" pitchFamily="34" charset="0"/>
              </a:rPr>
              <a:t>,</a:t>
            </a:r>
          </a:p>
          <a:p>
            <a:r>
              <a:rPr lang="en-US" sz="2000" dirty="0">
                <a:solidFill>
                  <a:schemeClr val="bg1"/>
                </a:solidFill>
                <a:latin typeface="Abadi" panose="020B0604020104020204" pitchFamily="34" charset="0"/>
              </a:rPr>
              <a:t>    they create a </a:t>
            </a:r>
            <a:r>
              <a:rPr lang="en-US" sz="2000" dirty="0">
                <a:solidFill>
                  <a:srgbClr val="00FFFF"/>
                </a:solidFill>
                <a:latin typeface="Abadi" panose="020B0604020104020204" pitchFamily="34" charset="0"/>
              </a:rPr>
              <a:t>block</a:t>
            </a:r>
            <a:r>
              <a:rPr lang="en-US" sz="2000" dirty="0">
                <a:solidFill>
                  <a:schemeClr val="bg1"/>
                </a:solidFill>
                <a:latin typeface="Abadi" panose="020B0604020104020204" pitchFamily="34" charset="0"/>
              </a:rPr>
              <a:t> with the new updates and publish it.</a:t>
            </a:r>
          </a:p>
          <a:p>
            <a:endParaRPr lang="en-US" sz="2000" dirty="0">
              <a:solidFill>
                <a:schemeClr val="bg1"/>
              </a:solidFill>
              <a:latin typeface="Abadi" panose="020B0604020104020204" pitchFamily="34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Abadi" panose="020B0604020104020204" pitchFamily="34" charset="0"/>
              </a:rPr>
              <a:t>4. The new block, with a new puzzle, is added to the blockchain.</a:t>
            </a:r>
          </a:p>
          <a:p>
            <a:endParaRPr lang="en-US" sz="2000" dirty="0">
              <a:solidFill>
                <a:schemeClr val="bg1"/>
              </a:solidFill>
              <a:latin typeface="Abadi" panose="020B0604020104020204" pitchFamily="34" charset="0"/>
            </a:endParaRPr>
          </a:p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Abadi" panose="020B0604020104020204" pitchFamily="34" charset="0"/>
              </a:rPr>
              <a:t>5. Repeat.</a:t>
            </a:r>
          </a:p>
        </p:txBody>
      </p:sp>
    </p:spTree>
    <p:extLst>
      <p:ext uri="{BB962C8B-B14F-4D97-AF65-F5344CB8AC3E}">
        <p14:creationId xmlns:p14="http://schemas.microsoft.com/office/powerpoint/2010/main" val="23888158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C2723-1A9A-4F0C-9EBA-A414EA578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3318"/>
            <a:ext cx="10515600" cy="870744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badi" panose="020B0604020104020204" pitchFamily="34" charset="0"/>
              </a:rPr>
              <a:t>What if Leader is Malicious? 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CE9213E-CCAD-47AC-993F-BC8C40EC7A17}"/>
              </a:ext>
            </a:extLst>
          </p:cNvPr>
          <p:cNvGrpSpPr/>
          <p:nvPr/>
        </p:nvGrpSpPr>
        <p:grpSpPr>
          <a:xfrm>
            <a:off x="1568341" y="5350657"/>
            <a:ext cx="1086785" cy="973792"/>
            <a:chOff x="294807" y="5350657"/>
            <a:chExt cx="1086785" cy="97379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F9C60A6-14F2-4725-8ED8-4CF87069D13A}"/>
                </a:ext>
              </a:extLst>
            </p:cNvPr>
            <p:cNvSpPr txBox="1"/>
            <p:nvPr/>
          </p:nvSpPr>
          <p:spPr>
            <a:xfrm>
              <a:off x="294807" y="5924339"/>
              <a:ext cx="108678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Abadi" panose="020B0604020104020204" pitchFamily="34" charset="0"/>
                </a:rPr>
                <a:t>nyc97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pic>
          <p:nvPicPr>
            <p:cNvPr id="9" name="Graphic 8" descr="User outline">
              <a:extLst>
                <a:ext uri="{FF2B5EF4-FFF2-40B4-BE49-F238E27FC236}">
                  <a16:creationId xmlns:a16="http://schemas.microsoft.com/office/drawing/2014/main" id="{F4F1CCAD-D6E3-4E26-91CE-1444C51DD3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95430" y="5350657"/>
              <a:ext cx="697706" cy="697706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7B2D37C5-7426-4790-A784-A2468F7A8594}"/>
              </a:ext>
            </a:extLst>
          </p:cNvPr>
          <p:cNvGrpSpPr/>
          <p:nvPr/>
        </p:nvGrpSpPr>
        <p:grpSpPr>
          <a:xfrm>
            <a:off x="390222" y="5350657"/>
            <a:ext cx="1086785" cy="973792"/>
            <a:chOff x="294807" y="5350657"/>
            <a:chExt cx="1086785" cy="97379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0E723A7-70EC-44B9-8ABA-E1F21753F2D4}"/>
                </a:ext>
              </a:extLst>
            </p:cNvPr>
            <p:cNvSpPr txBox="1"/>
            <p:nvPr/>
          </p:nvSpPr>
          <p:spPr>
            <a:xfrm>
              <a:off x="294807" y="5924339"/>
              <a:ext cx="108678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 err="1">
                  <a:solidFill>
                    <a:schemeClr val="bg1"/>
                  </a:solidFill>
                  <a:latin typeface="Abadi" panose="020B0604020104020204" pitchFamily="34" charset="0"/>
                </a:rPr>
                <a:t>satoshi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pic>
          <p:nvPicPr>
            <p:cNvPr id="12" name="Graphic 11" descr="User outline">
              <a:extLst>
                <a:ext uri="{FF2B5EF4-FFF2-40B4-BE49-F238E27FC236}">
                  <a16:creationId xmlns:a16="http://schemas.microsoft.com/office/drawing/2014/main" id="{A6E9E5BE-A1F5-4701-AF56-65308FC5C5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95430" y="5350657"/>
              <a:ext cx="697706" cy="697706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BF8DDD0-99B2-4401-B44B-62F066DB90E5}"/>
              </a:ext>
            </a:extLst>
          </p:cNvPr>
          <p:cNvGrpSpPr/>
          <p:nvPr/>
        </p:nvGrpSpPr>
        <p:grpSpPr>
          <a:xfrm>
            <a:off x="2667293" y="5343230"/>
            <a:ext cx="1086785" cy="973792"/>
            <a:chOff x="294807" y="5350657"/>
            <a:chExt cx="1086785" cy="973792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CB06CFD-E40B-471A-A328-7A3AE0321405}"/>
                </a:ext>
              </a:extLst>
            </p:cNvPr>
            <p:cNvSpPr txBox="1"/>
            <p:nvPr/>
          </p:nvSpPr>
          <p:spPr>
            <a:xfrm>
              <a:off x="294807" y="5924339"/>
              <a:ext cx="108678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Abadi" panose="020B0604020104020204" pitchFamily="34" charset="0"/>
                </a:rPr>
                <a:t>xm835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pic>
          <p:nvPicPr>
            <p:cNvPr id="15" name="Graphic 14" descr="User outline">
              <a:extLst>
                <a:ext uri="{FF2B5EF4-FFF2-40B4-BE49-F238E27FC236}">
                  <a16:creationId xmlns:a16="http://schemas.microsoft.com/office/drawing/2014/main" id="{24243D05-B967-496C-944E-9097A6F121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95430" y="5350657"/>
              <a:ext cx="697706" cy="697706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7AEC610-1FFC-4B19-B8F9-C35E48E30A31}"/>
              </a:ext>
            </a:extLst>
          </p:cNvPr>
          <p:cNvGrpSpPr/>
          <p:nvPr/>
        </p:nvGrpSpPr>
        <p:grpSpPr>
          <a:xfrm>
            <a:off x="3769935" y="5343230"/>
            <a:ext cx="1086785" cy="973792"/>
            <a:chOff x="294807" y="5350657"/>
            <a:chExt cx="1086785" cy="97379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6CCE1CA-1C19-4C41-8246-E7B03FED1DEF}"/>
                </a:ext>
              </a:extLst>
            </p:cNvPr>
            <p:cNvSpPr txBox="1"/>
            <p:nvPr/>
          </p:nvSpPr>
          <p:spPr>
            <a:xfrm>
              <a:off x="294807" y="5924339"/>
              <a:ext cx="108678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Abadi" panose="020B0604020104020204" pitchFamily="34" charset="0"/>
                </a:rPr>
                <a:t>5_rs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pic>
          <p:nvPicPr>
            <p:cNvPr id="18" name="Graphic 17" descr="User outline">
              <a:extLst>
                <a:ext uri="{FF2B5EF4-FFF2-40B4-BE49-F238E27FC236}">
                  <a16:creationId xmlns:a16="http://schemas.microsoft.com/office/drawing/2014/main" id="{F824A7EE-8A68-4A0C-A222-6E555E9746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95430" y="5350657"/>
              <a:ext cx="697706" cy="697706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F96E351-EDF9-451B-B6A6-E26227644016}"/>
              </a:ext>
            </a:extLst>
          </p:cNvPr>
          <p:cNvGrpSpPr/>
          <p:nvPr/>
        </p:nvGrpSpPr>
        <p:grpSpPr>
          <a:xfrm>
            <a:off x="4948054" y="5343230"/>
            <a:ext cx="1086785" cy="973792"/>
            <a:chOff x="294807" y="5350657"/>
            <a:chExt cx="1086785" cy="97379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E01D1B4-6038-4D3A-8CA8-BAB9199D3986}"/>
                </a:ext>
              </a:extLst>
            </p:cNvPr>
            <p:cNvSpPr txBox="1"/>
            <p:nvPr/>
          </p:nvSpPr>
          <p:spPr>
            <a:xfrm>
              <a:off x="294807" y="5924339"/>
              <a:ext cx="108678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Abadi" panose="020B0604020104020204" pitchFamily="34" charset="0"/>
                </a:rPr>
                <a:t>fox00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pic>
          <p:nvPicPr>
            <p:cNvPr id="21" name="Graphic 20" descr="User outline">
              <a:extLst>
                <a:ext uri="{FF2B5EF4-FFF2-40B4-BE49-F238E27FC236}">
                  <a16:creationId xmlns:a16="http://schemas.microsoft.com/office/drawing/2014/main" id="{0B5CB246-488F-42B6-B962-6CA4A882E18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95430" y="5350657"/>
              <a:ext cx="697706" cy="697706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2AC5178-D541-4DD6-8E4A-F918280930AD}"/>
              </a:ext>
            </a:extLst>
          </p:cNvPr>
          <p:cNvGrpSpPr/>
          <p:nvPr/>
        </p:nvGrpSpPr>
        <p:grpSpPr>
          <a:xfrm>
            <a:off x="6047006" y="5335803"/>
            <a:ext cx="1086785" cy="973792"/>
            <a:chOff x="294807" y="5350657"/>
            <a:chExt cx="1086785" cy="97379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CD1E14D-FE0F-4367-8DF0-F796982DC1FF}"/>
                </a:ext>
              </a:extLst>
            </p:cNvPr>
            <p:cNvSpPr txBox="1"/>
            <p:nvPr/>
          </p:nvSpPr>
          <p:spPr>
            <a:xfrm>
              <a:off x="294807" y="5924339"/>
              <a:ext cx="108678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Abadi" panose="020B0604020104020204" pitchFamily="34" charset="0"/>
                </a:rPr>
                <a:t>gov89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pic>
          <p:nvPicPr>
            <p:cNvPr id="24" name="Graphic 23" descr="User outline">
              <a:extLst>
                <a:ext uri="{FF2B5EF4-FFF2-40B4-BE49-F238E27FC236}">
                  <a16:creationId xmlns:a16="http://schemas.microsoft.com/office/drawing/2014/main" id="{2EE699DA-C8B7-46C1-A625-5A2056BDE1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95430" y="5350657"/>
              <a:ext cx="697706" cy="697706"/>
            </a:xfrm>
            <a:prstGeom prst="rect">
              <a:avLst/>
            </a:prstGeom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4282B99-E13F-4212-BE28-CDE04B59CC06}"/>
              </a:ext>
            </a:extLst>
          </p:cNvPr>
          <p:cNvGrpSpPr/>
          <p:nvPr/>
        </p:nvGrpSpPr>
        <p:grpSpPr>
          <a:xfrm>
            <a:off x="7145958" y="5360131"/>
            <a:ext cx="1086785" cy="973792"/>
            <a:chOff x="294807" y="5350657"/>
            <a:chExt cx="1086785" cy="97379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F8EF965-8112-441F-9098-F81D1AB07E67}"/>
                </a:ext>
              </a:extLst>
            </p:cNvPr>
            <p:cNvSpPr txBox="1"/>
            <p:nvPr/>
          </p:nvSpPr>
          <p:spPr>
            <a:xfrm>
              <a:off x="294807" y="5924339"/>
              <a:ext cx="108678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Abadi" panose="020B0604020104020204" pitchFamily="34" charset="0"/>
                </a:rPr>
                <a:t>112_r9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pic>
          <p:nvPicPr>
            <p:cNvPr id="27" name="Graphic 26" descr="User outline">
              <a:extLst>
                <a:ext uri="{FF2B5EF4-FFF2-40B4-BE49-F238E27FC236}">
                  <a16:creationId xmlns:a16="http://schemas.microsoft.com/office/drawing/2014/main" id="{FC2AF7E0-985C-4A32-ADF8-06904F354F2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95430" y="5350657"/>
              <a:ext cx="697706" cy="697706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E0D9AB3-8B66-4C77-9D7E-43A47A43508A}"/>
              </a:ext>
            </a:extLst>
          </p:cNvPr>
          <p:cNvGrpSpPr/>
          <p:nvPr/>
        </p:nvGrpSpPr>
        <p:grpSpPr>
          <a:xfrm>
            <a:off x="8324077" y="5360131"/>
            <a:ext cx="1086785" cy="973792"/>
            <a:chOff x="294807" y="5350657"/>
            <a:chExt cx="1086785" cy="973792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081DAE7-3A71-41D9-A9B4-2F234BF1CBFD}"/>
                </a:ext>
              </a:extLst>
            </p:cNvPr>
            <p:cNvSpPr txBox="1"/>
            <p:nvPr/>
          </p:nvSpPr>
          <p:spPr>
            <a:xfrm>
              <a:off x="294807" y="5924339"/>
              <a:ext cx="108678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Abadi" panose="020B0604020104020204" pitchFamily="34" charset="0"/>
                </a:rPr>
                <a:t>17yyr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pic>
          <p:nvPicPr>
            <p:cNvPr id="30" name="Graphic 29" descr="User outline">
              <a:extLst>
                <a:ext uri="{FF2B5EF4-FFF2-40B4-BE49-F238E27FC236}">
                  <a16:creationId xmlns:a16="http://schemas.microsoft.com/office/drawing/2014/main" id="{58E37AD2-0BC1-47C7-B60B-390A305C1C8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95430" y="5350657"/>
              <a:ext cx="697706" cy="697706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7A0C14B-7BAD-4F6E-AC44-39F315846979}"/>
              </a:ext>
            </a:extLst>
          </p:cNvPr>
          <p:cNvGrpSpPr/>
          <p:nvPr/>
        </p:nvGrpSpPr>
        <p:grpSpPr>
          <a:xfrm>
            <a:off x="10525671" y="5352704"/>
            <a:ext cx="1086785" cy="973792"/>
            <a:chOff x="294807" y="5350657"/>
            <a:chExt cx="1086785" cy="973792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E0FD068-1692-4CE0-B3F1-259D08AFAD5B}"/>
                </a:ext>
              </a:extLst>
            </p:cNvPr>
            <p:cNvSpPr txBox="1"/>
            <p:nvPr/>
          </p:nvSpPr>
          <p:spPr>
            <a:xfrm>
              <a:off x="294807" y="5924339"/>
              <a:ext cx="108678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 err="1">
                  <a:solidFill>
                    <a:schemeClr val="bg1"/>
                  </a:solidFill>
                  <a:latin typeface="Abadi" panose="020B0604020104020204" pitchFamily="34" charset="0"/>
                </a:rPr>
                <a:t>chstxy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pic>
          <p:nvPicPr>
            <p:cNvPr id="33" name="Graphic 32" descr="User outline">
              <a:extLst>
                <a:ext uri="{FF2B5EF4-FFF2-40B4-BE49-F238E27FC236}">
                  <a16:creationId xmlns:a16="http://schemas.microsoft.com/office/drawing/2014/main" id="{525AFB2C-4217-4A88-8CE3-D500F9E44C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95430" y="5350657"/>
              <a:ext cx="697706" cy="697706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3D9C16E7-E98A-4A7A-9970-30A2164702B7}"/>
              </a:ext>
            </a:extLst>
          </p:cNvPr>
          <p:cNvGrpSpPr/>
          <p:nvPr/>
        </p:nvGrpSpPr>
        <p:grpSpPr>
          <a:xfrm>
            <a:off x="1617583" y="6280828"/>
            <a:ext cx="988302" cy="356280"/>
            <a:chOff x="488704" y="6293595"/>
            <a:chExt cx="988302" cy="356280"/>
          </a:xfrm>
        </p:grpSpPr>
        <p:pic>
          <p:nvPicPr>
            <p:cNvPr id="4" name="Graphic 3" descr="Server with solid fill">
              <a:extLst>
                <a:ext uri="{FF2B5EF4-FFF2-40B4-BE49-F238E27FC236}">
                  <a16:creationId xmlns:a16="http://schemas.microsoft.com/office/drawing/2014/main" id="{28F37F57-E52A-4C12-830D-F618AB30252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88704" y="6293595"/>
              <a:ext cx="356280" cy="356280"/>
            </a:xfrm>
            <a:prstGeom prst="rect">
              <a:avLst/>
            </a:prstGeom>
          </p:spPr>
        </p:pic>
        <p:pic>
          <p:nvPicPr>
            <p:cNvPr id="57" name="Graphic 56" descr="Server with solid fill">
              <a:extLst>
                <a:ext uri="{FF2B5EF4-FFF2-40B4-BE49-F238E27FC236}">
                  <a16:creationId xmlns:a16="http://schemas.microsoft.com/office/drawing/2014/main" id="{4F8C911C-EED0-44BA-B5A9-3D869403C64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04715" y="6293595"/>
              <a:ext cx="356280" cy="356280"/>
            </a:xfrm>
            <a:prstGeom prst="rect">
              <a:avLst/>
            </a:prstGeom>
          </p:spPr>
        </p:pic>
        <p:pic>
          <p:nvPicPr>
            <p:cNvPr id="58" name="Graphic 57" descr="Server with solid fill">
              <a:extLst>
                <a:ext uri="{FF2B5EF4-FFF2-40B4-BE49-F238E27FC236}">
                  <a16:creationId xmlns:a16="http://schemas.microsoft.com/office/drawing/2014/main" id="{214524E9-BA11-483B-99E4-C9847FE7A22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20726" y="6293595"/>
              <a:ext cx="356280" cy="356280"/>
            </a:xfrm>
            <a:prstGeom prst="rect">
              <a:avLst/>
            </a:prstGeom>
          </p:spPr>
        </p:pic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94C6130D-0361-4F6A-8CB9-8ED131843876}"/>
              </a:ext>
            </a:extLst>
          </p:cNvPr>
          <p:cNvGrpSpPr/>
          <p:nvPr/>
        </p:nvGrpSpPr>
        <p:grpSpPr>
          <a:xfrm>
            <a:off x="6093857" y="6270808"/>
            <a:ext cx="988302" cy="356280"/>
            <a:chOff x="488704" y="6293595"/>
            <a:chExt cx="988302" cy="356280"/>
          </a:xfrm>
        </p:grpSpPr>
        <p:pic>
          <p:nvPicPr>
            <p:cNvPr id="77" name="Graphic 76" descr="Server with solid fill">
              <a:extLst>
                <a:ext uri="{FF2B5EF4-FFF2-40B4-BE49-F238E27FC236}">
                  <a16:creationId xmlns:a16="http://schemas.microsoft.com/office/drawing/2014/main" id="{80E8136C-A2DB-474B-96AC-8EC57F42193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88704" y="6293595"/>
              <a:ext cx="356280" cy="356280"/>
            </a:xfrm>
            <a:prstGeom prst="rect">
              <a:avLst/>
            </a:prstGeom>
          </p:spPr>
        </p:pic>
        <p:pic>
          <p:nvPicPr>
            <p:cNvPr id="78" name="Graphic 77" descr="Server with solid fill">
              <a:extLst>
                <a:ext uri="{FF2B5EF4-FFF2-40B4-BE49-F238E27FC236}">
                  <a16:creationId xmlns:a16="http://schemas.microsoft.com/office/drawing/2014/main" id="{4E7B65E5-9E36-4B75-ACFB-78AD3AB46A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04715" y="6293595"/>
              <a:ext cx="356280" cy="356280"/>
            </a:xfrm>
            <a:prstGeom prst="rect">
              <a:avLst/>
            </a:prstGeom>
          </p:spPr>
        </p:pic>
        <p:pic>
          <p:nvPicPr>
            <p:cNvPr id="79" name="Graphic 78" descr="Server with solid fill">
              <a:extLst>
                <a:ext uri="{FF2B5EF4-FFF2-40B4-BE49-F238E27FC236}">
                  <a16:creationId xmlns:a16="http://schemas.microsoft.com/office/drawing/2014/main" id="{46AF442B-694A-4915-BE11-26AAF59291C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20726" y="6293595"/>
              <a:ext cx="356280" cy="356280"/>
            </a:xfrm>
            <a:prstGeom prst="rect">
              <a:avLst/>
            </a:prstGeom>
          </p:spPr>
        </p:pic>
      </p:grpSp>
      <p:pic>
        <p:nvPicPr>
          <p:cNvPr id="82" name="Graphic 81" descr="Server with solid fill">
            <a:extLst>
              <a:ext uri="{FF2B5EF4-FFF2-40B4-BE49-F238E27FC236}">
                <a16:creationId xmlns:a16="http://schemas.microsoft.com/office/drawing/2014/main" id="{7CA863EB-3537-454B-B573-6DEE603B48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51596" y="6258338"/>
            <a:ext cx="356280" cy="356280"/>
          </a:xfrm>
          <a:prstGeom prst="rect">
            <a:avLst/>
          </a:prstGeom>
        </p:spPr>
      </p:pic>
      <p:pic>
        <p:nvPicPr>
          <p:cNvPr id="88" name="Graphic 87" descr="Server with solid fill">
            <a:extLst>
              <a:ext uri="{FF2B5EF4-FFF2-40B4-BE49-F238E27FC236}">
                <a16:creationId xmlns:a16="http://schemas.microsoft.com/office/drawing/2014/main" id="{67BE167A-17CF-476B-A310-B685F43C62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24978" y="6270808"/>
            <a:ext cx="356280" cy="35628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8D1CE00B-28A2-4ED2-B461-9CFAC755C591}"/>
              </a:ext>
            </a:extLst>
          </p:cNvPr>
          <p:cNvGrpSpPr/>
          <p:nvPr/>
        </p:nvGrpSpPr>
        <p:grpSpPr>
          <a:xfrm>
            <a:off x="9657129" y="6264003"/>
            <a:ext cx="672291" cy="360089"/>
            <a:chOff x="8579959" y="6312689"/>
            <a:chExt cx="672291" cy="360089"/>
          </a:xfrm>
        </p:grpSpPr>
        <p:pic>
          <p:nvPicPr>
            <p:cNvPr id="89" name="Graphic 88" descr="Server with solid fill">
              <a:extLst>
                <a:ext uri="{FF2B5EF4-FFF2-40B4-BE49-F238E27FC236}">
                  <a16:creationId xmlns:a16="http://schemas.microsoft.com/office/drawing/2014/main" id="{E084E979-FAD4-4122-852A-14962CF52A6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579959" y="6316498"/>
              <a:ext cx="356280" cy="356280"/>
            </a:xfrm>
            <a:prstGeom prst="rect">
              <a:avLst/>
            </a:prstGeom>
          </p:spPr>
        </p:pic>
        <p:pic>
          <p:nvPicPr>
            <p:cNvPr id="90" name="Graphic 89" descr="Server with solid fill">
              <a:extLst>
                <a:ext uri="{FF2B5EF4-FFF2-40B4-BE49-F238E27FC236}">
                  <a16:creationId xmlns:a16="http://schemas.microsoft.com/office/drawing/2014/main" id="{12041B08-D038-480E-80EA-C5A40C2354D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895970" y="6312689"/>
              <a:ext cx="356280" cy="356280"/>
            </a:xfrm>
            <a:prstGeom prst="rect">
              <a:avLst/>
            </a:prstGeom>
          </p:spPr>
        </p:pic>
      </p:grpSp>
      <p:sp>
        <p:nvSpPr>
          <p:cNvPr id="71" name="Rectangle 70">
            <a:extLst>
              <a:ext uri="{FF2B5EF4-FFF2-40B4-BE49-F238E27FC236}">
                <a16:creationId xmlns:a16="http://schemas.microsoft.com/office/drawing/2014/main" id="{0C63FA16-B104-416E-9337-A2C5E13D7026}"/>
              </a:ext>
            </a:extLst>
          </p:cNvPr>
          <p:cNvSpPr/>
          <p:nvPr/>
        </p:nvSpPr>
        <p:spPr>
          <a:xfrm>
            <a:off x="1193870" y="2269611"/>
            <a:ext cx="1877412" cy="1403083"/>
          </a:xfrm>
          <a:prstGeom prst="rect">
            <a:avLst/>
          </a:prstGeom>
          <a:noFill/>
          <a:ln w="28575">
            <a:solidFill>
              <a:srgbClr val="00FF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graphicFrame>
        <p:nvGraphicFramePr>
          <p:cNvPr id="72" name="Table 71">
            <a:extLst>
              <a:ext uri="{FF2B5EF4-FFF2-40B4-BE49-F238E27FC236}">
                <a16:creationId xmlns:a16="http://schemas.microsoft.com/office/drawing/2014/main" id="{875BEFB8-BA9C-4111-8D20-145B58E7C4E6}"/>
              </a:ext>
            </a:extLst>
          </p:cNvPr>
          <p:cNvGraphicFramePr>
            <a:graphicFrameLocks noGrp="1"/>
          </p:cNvGraphicFramePr>
          <p:nvPr/>
        </p:nvGraphicFramePr>
        <p:xfrm>
          <a:off x="1280953" y="2645321"/>
          <a:ext cx="1588504" cy="325276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560994">
                  <a:extLst>
                    <a:ext uri="{9D8B030D-6E8A-4147-A177-3AD203B41FA5}">
                      <a16:colId xmlns:a16="http://schemas.microsoft.com/office/drawing/2014/main" val="1787310592"/>
                    </a:ext>
                  </a:extLst>
                </a:gridCol>
                <a:gridCol w="1027510">
                  <a:extLst>
                    <a:ext uri="{9D8B030D-6E8A-4147-A177-3AD203B41FA5}">
                      <a16:colId xmlns:a16="http://schemas.microsoft.com/office/drawing/2014/main" val="1806386922"/>
                    </a:ext>
                  </a:extLst>
                </a:gridCol>
              </a:tblGrid>
              <a:tr h="325276">
                <a:tc>
                  <a:txBody>
                    <a:bodyPr/>
                    <a:lstStyle/>
                    <a:p>
                      <a:pPr algn="l"/>
                      <a:r>
                        <a:rPr lang="en-US" sz="1200" b="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from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content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6373703"/>
                  </a:ext>
                </a:extLst>
              </a:tr>
            </a:tbl>
          </a:graphicData>
        </a:graphic>
      </p:graphicFrame>
      <p:graphicFrame>
        <p:nvGraphicFramePr>
          <p:cNvPr id="73" name="Table 72">
            <a:extLst>
              <a:ext uri="{FF2B5EF4-FFF2-40B4-BE49-F238E27FC236}">
                <a16:creationId xmlns:a16="http://schemas.microsoft.com/office/drawing/2014/main" id="{3121413A-DCA7-4B7B-8DB5-A6724371D291}"/>
              </a:ext>
            </a:extLst>
          </p:cNvPr>
          <p:cNvGraphicFramePr>
            <a:graphicFrameLocks noGrp="1"/>
          </p:cNvGraphicFramePr>
          <p:nvPr/>
        </p:nvGraphicFramePr>
        <p:xfrm>
          <a:off x="1317172" y="2909646"/>
          <a:ext cx="1656660" cy="274320"/>
        </p:xfrm>
        <a:graphic>
          <a:graphicData uri="http://schemas.openxmlformats.org/drawingml/2006/table">
            <a:tbl>
              <a:tblPr/>
              <a:tblGrid>
                <a:gridCol w="669556">
                  <a:extLst>
                    <a:ext uri="{9D8B030D-6E8A-4147-A177-3AD203B41FA5}">
                      <a16:colId xmlns:a16="http://schemas.microsoft.com/office/drawing/2014/main" val="2273406638"/>
                    </a:ext>
                  </a:extLst>
                </a:gridCol>
                <a:gridCol w="987104">
                  <a:extLst>
                    <a:ext uri="{9D8B030D-6E8A-4147-A177-3AD203B41FA5}">
                      <a16:colId xmlns:a16="http://schemas.microsoft.com/office/drawing/2014/main" val="3325124574"/>
                    </a:ext>
                  </a:extLst>
                </a:gridCol>
              </a:tblGrid>
              <a:tr h="255939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xm835</a:t>
                      </a:r>
                    </a:p>
                  </a:txBody>
                  <a:tcPr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update </a:t>
                      </a:r>
                    </a:p>
                  </a:txBody>
                  <a:tcPr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mpd="sng">
                      <a:solidFill>
                        <a:srgbClr val="00FFFF"/>
                      </a:solidFill>
                      <a:prstDash val="soli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021517"/>
                  </a:ext>
                </a:extLst>
              </a:tr>
            </a:tbl>
          </a:graphicData>
        </a:graphic>
      </p:graphicFrame>
      <p:graphicFrame>
        <p:nvGraphicFramePr>
          <p:cNvPr id="74" name="Table 73">
            <a:extLst>
              <a:ext uri="{FF2B5EF4-FFF2-40B4-BE49-F238E27FC236}">
                <a16:creationId xmlns:a16="http://schemas.microsoft.com/office/drawing/2014/main" id="{1E10A959-CB0E-44E3-B568-6BBD50CAE1C6}"/>
              </a:ext>
            </a:extLst>
          </p:cNvPr>
          <p:cNvGraphicFramePr>
            <a:graphicFrameLocks noGrp="1"/>
          </p:cNvGraphicFramePr>
          <p:nvPr/>
        </p:nvGraphicFramePr>
        <p:xfrm>
          <a:off x="1326104" y="3241169"/>
          <a:ext cx="1656660" cy="274320"/>
        </p:xfrm>
        <a:graphic>
          <a:graphicData uri="http://schemas.openxmlformats.org/drawingml/2006/table">
            <a:tbl>
              <a:tblPr/>
              <a:tblGrid>
                <a:gridCol w="660624">
                  <a:extLst>
                    <a:ext uri="{9D8B030D-6E8A-4147-A177-3AD203B41FA5}">
                      <a16:colId xmlns:a16="http://schemas.microsoft.com/office/drawing/2014/main" val="2273406638"/>
                    </a:ext>
                  </a:extLst>
                </a:gridCol>
                <a:gridCol w="996036">
                  <a:extLst>
                    <a:ext uri="{9D8B030D-6E8A-4147-A177-3AD203B41FA5}">
                      <a16:colId xmlns:a16="http://schemas.microsoft.com/office/drawing/2014/main" val="3325124574"/>
                    </a:ext>
                  </a:extLst>
                </a:gridCol>
              </a:tblGrid>
              <a:tr h="255939">
                <a:tc>
                  <a:txBody>
                    <a:bodyPr/>
                    <a:lstStyle/>
                    <a:p>
                      <a:pPr algn="l"/>
                      <a:r>
                        <a:rPr lang="en-US" sz="1200" dirty="0" err="1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satoshi</a:t>
                      </a:r>
                      <a:endParaRPr lang="en-US" sz="1200" dirty="0">
                        <a:solidFill>
                          <a:schemeClr val="bg1"/>
                        </a:solidFill>
                        <a:latin typeface="Abadi" panose="020B0604020104020204" pitchFamily="34" charset="0"/>
                      </a:endParaRPr>
                    </a:p>
                  </a:txBody>
                  <a:tcPr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update </a:t>
                      </a:r>
                    </a:p>
                  </a:txBody>
                  <a:tcPr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mpd="sng">
                      <a:solidFill>
                        <a:srgbClr val="00FFFF"/>
                      </a:solidFill>
                      <a:prstDash val="soli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021517"/>
                  </a:ext>
                </a:extLst>
              </a:tr>
            </a:tbl>
          </a:graphicData>
        </a:graphic>
      </p:graphicFrame>
      <p:sp>
        <p:nvSpPr>
          <p:cNvPr id="75" name="TextBox 74">
            <a:extLst>
              <a:ext uri="{FF2B5EF4-FFF2-40B4-BE49-F238E27FC236}">
                <a16:creationId xmlns:a16="http://schemas.microsoft.com/office/drawing/2014/main" id="{565E5AFE-3320-4B5E-9A26-197C2B9746F5}"/>
              </a:ext>
            </a:extLst>
          </p:cNvPr>
          <p:cNvSpPr txBox="1"/>
          <p:nvPr/>
        </p:nvSpPr>
        <p:spPr>
          <a:xfrm>
            <a:off x="1510358" y="2285215"/>
            <a:ext cx="13590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badi" panose="020B0604020104020204" pitchFamily="34" charset="0"/>
              </a:rPr>
              <a:t>Block #283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209E1FD2-D02E-4E28-B369-3F3B3290B1BE}"/>
              </a:ext>
            </a:extLst>
          </p:cNvPr>
          <p:cNvCxnSpPr>
            <a:cxnSpLocks/>
          </p:cNvCxnSpPr>
          <p:nvPr/>
        </p:nvCxnSpPr>
        <p:spPr>
          <a:xfrm>
            <a:off x="1266692" y="2667740"/>
            <a:ext cx="1722644" cy="0"/>
          </a:xfrm>
          <a:prstGeom prst="line">
            <a:avLst/>
          </a:prstGeom>
          <a:ln w="28575">
            <a:solidFill>
              <a:srgbClr val="00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FF221306-B42A-4CE7-A0A3-5BB1759DE401}"/>
              </a:ext>
            </a:extLst>
          </p:cNvPr>
          <p:cNvCxnSpPr>
            <a:cxnSpLocks/>
          </p:cNvCxnSpPr>
          <p:nvPr/>
        </p:nvCxnSpPr>
        <p:spPr>
          <a:xfrm>
            <a:off x="677166" y="2969725"/>
            <a:ext cx="513832" cy="0"/>
          </a:xfrm>
          <a:prstGeom prst="straightConnector1">
            <a:avLst/>
          </a:prstGeom>
          <a:ln w="38100">
            <a:solidFill>
              <a:srgbClr val="00FFFF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Rectangle 102">
            <a:extLst>
              <a:ext uri="{FF2B5EF4-FFF2-40B4-BE49-F238E27FC236}">
                <a16:creationId xmlns:a16="http://schemas.microsoft.com/office/drawing/2014/main" id="{732CF597-1AA0-4C62-96C1-822AB0BA94D8}"/>
              </a:ext>
            </a:extLst>
          </p:cNvPr>
          <p:cNvSpPr/>
          <p:nvPr/>
        </p:nvSpPr>
        <p:spPr>
          <a:xfrm>
            <a:off x="3609900" y="2283891"/>
            <a:ext cx="1877412" cy="1388803"/>
          </a:xfrm>
          <a:prstGeom prst="rect">
            <a:avLst/>
          </a:prstGeom>
          <a:noFill/>
          <a:ln w="28575">
            <a:solidFill>
              <a:srgbClr val="00FF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graphicFrame>
        <p:nvGraphicFramePr>
          <p:cNvPr id="104" name="Table 103">
            <a:extLst>
              <a:ext uri="{FF2B5EF4-FFF2-40B4-BE49-F238E27FC236}">
                <a16:creationId xmlns:a16="http://schemas.microsoft.com/office/drawing/2014/main" id="{3021FF71-9C63-4734-B9CC-C459F46B2B02}"/>
              </a:ext>
            </a:extLst>
          </p:cNvPr>
          <p:cNvGraphicFramePr>
            <a:graphicFrameLocks noGrp="1"/>
          </p:cNvGraphicFramePr>
          <p:nvPr/>
        </p:nvGraphicFramePr>
        <p:xfrm>
          <a:off x="3699855" y="2644449"/>
          <a:ext cx="1588504" cy="325276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560994">
                  <a:extLst>
                    <a:ext uri="{9D8B030D-6E8A-4147-A177-3AD203B41FA5}">
                      <a16:colId xmlns:a16="http://schemas.microsoft.com/office/drawing/2014/main" val="1787310592"/>
                    </a:ext>
                  </a:extLst>
                </a:gridCol>
                <a:gridCol w="1027510">
                  <a:extLst>
                    <a:ext uri="{9D8B030D-6E8A-4147-A177-3AD203B41FA5}">
                      <a16:colId xmlns:a16="http://schemas.microsoft.com/office/drawing/2014/main" val="1806386922"/>
                    </a:ext>
                  </a:extLst>
                </a:gridCol>
              </a:tblGrid>
              <a:tr h="325276">
                <a:tc>
                  <a:txBody>
                    <a:bodyPr/>
                    <a:lstStyle/>
                    <a:p>
                      <a:pPr algn="l"/>
                      <a:r>
                        <a:rPr lang="en-US" sz="1200" b="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from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content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6373703"/>
                  </a:ext>
                </a:extLst>
              </a:tr>
            </a:tbl>
          </a:graphicData>
        </a:graphic>
      </p:graphicFrame>
      <p:graphicFrame>
        <p:nvGraphicFramePr>
          <p:cNvPr id="105" name="Table 104">
            <a:extLst>
              <a:ext uri="{FF2B5EF4-FFF2-40B4-BE49-F238E27FC236}">
                <a16:creationId xmlns:a16="http://schemas.microsoft.com/office/drawing/2014/main" id="{7DA19097-CDC8-45FB-AAAB-C8920A294FB7}"/>
              </a:ext>
            </a:extLst>
          </p:cNvPr>
          <p:cNvGraphicFramePr>
            <a:graphicFrameLocks noGrp="1"/>
          </p:cNvGraphicFramePr>
          <p:nvPr/>
        </p:nvGraphicFramePr>
        <p:xfrm>
          <a:off x="3736074" y="2908774"/>
          <a:ext cx="1656660" cy="274320"/>
        </p:xfrm>
        <a:graphic>
          <a:graphicData uri="http://schemas.openxmlformats.org/drawingml/2006/table">
            <a:tbl>
              <a:tblPr/>
              <a:tblGrid>
                <a:gridCol w="669556">
                  <a:extLst>
                    <a:ext uri="{9D8B030D-6E8A-4147-A177-3AD203B41FA5}">
                      <a16:colId xmlns:a16="http://schemas.microsoft.com/office/drawing/2014/main" val="2273406638"/>
                    </a:ext>
                  </a:extLst>
                </a:gridCol>
                <a:gridCol w="987104">
                  <a:extLst>
                    <a:ext uri="{9D8B030D-6E8A-4147-A177-3AD203B41FA5}">
                      <a16:colId xmlns:a16="http://schemas.microsoft.com/office/drawing/2014/main" val="3325124574"/>
                    </a:ext>
                  </a:extLst>
                </a:gridCol>
              </a:tblGrid>
              <a:tr h="255939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fox00</a:t>
                      </a:r>
                    </a:p>
                  </a:txBody>
                  <a:tcPr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update </a:t>
                      </a:r>
                    </a:p>
                  </a:txBody>
                  <a:tcPr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mpd="sng">
                      <a:solidFill>
                        <a:srgbClr val="00FFFF"/>
                      </a:solidFill>
                      <a:prstDash val="soli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021517"/>
                  </a:ext>
                </a:extLst>
              </a:tr>
            </a:tbl>
          </a:graphicData>
        </a:graphic>
      </p:graphicFrame>
      <p:graphicFrame>
        <p:nvGraphicFramePr>
          <p:cNvPr id="106" name="Table 105">
            <a:extLst>
              <a:ext uri="{FF2B5EF4-FFF2-40B4-BE49-F238E27FC236}">
                <a16:creationId xmlns:a16="http://schemas.microsoft.com/office/drawing/2014/main" id="{B986D508-6718-4030-804E-12B79C480123}"/>
              </a:ext>
            </a:extLst>
          </p:cNvPr>
          <p:cNvGraphicFramePr>
            <a:graphicFrameLocks noGrp="1"/>
          </p:cNvGraphicFramePr>
          <p:nvPr/>
        </p:nvGraphicFramePr>
        <p:xfrm>
          <a:off x="3745006" y="3240297"/>
          <a:ext cx="1656660" cy="274320"/>
        </p:xfrm>
        <a:graphic>
          <a:graphicData uri="http://schemas.openxmlformats.org/drawingml/2006/table">
            <a:tbl>
              <a:tblPr/>
              <a:tblGrid>
                <a:gridCol w="660624">
                  <a:extLst>
                    <a:ext uri="{9D8B030D-6E8A-4147-A177-3AD203B41FA5}">
                      <a16:colId xmlns:a16="http://schemas.microsoft.com/office/drawing/2014/main" val="2273406638"/>
                    </a:ext>
                  </a:extLst>
                </a:gridCol>
                <a:gridCol w="996036">
                  <a:extLst>
                    <a:ext uri="{9D8B030D-6E8A-4147-A177-3AD203B41FA5}">
                      <a16:colId xmlns:a16="http://schemas.microsoft.com/office/drawing/2014/main" val="3325124574"/>
                    </a:ext>
                  </a:extLst>
                </a:gridCol>
              </a:tblGrid>
              <a:tr h="255939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17yyr</a:t>
                      </a:r>
                    </a:p>
                  </a:txBody>
                  <a:tcPr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update </a:t>
                      </a:r>
                    </a:p>
                  </a:txBody>
                  <a:tcPr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mpd="sng">
                      <a:solidFill>
                        <a:srgbClr val="00FFFF"/>
                      </a:solidFill>
                      <a:prstDash val="soli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021517"/>
                  </a:ext>
                </a:extLst>
              </a:tr>
            </a:tbl>
          </a:graphicData>
        </a:graphic>
      </p:graphicFrame>
      <p:sp>
        <p:nvSpPr>
          <p:cNvPr id="107" name="TextBox 106">
            <a:extLst>
              <a:ext uri="{FF2B5EF4-FFF2-40B4-BE49-F238E27FC236}">
                <a16:creationId xmlns:a16="http://schemas.microsoft.com/office/drawing/2014/main" id="{CD88FEDC-046B-4C7E-95A7-D518533080F3}"/>
              </a:ext>
            </a:extLst>
          </p:cNvPr>
          <p:cNvSpPr txBox="1"/>
          <p:nvPr/>
        </p:nvSpPr>
        <p:spPr>
          <a:xfrm>
            <a:off x="3929260" y="2284343"/>
            <a:ext cx="13590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badi" panose="020B0604020104020204" pitchFamily="34" charset="0"/>
              </a:rPr>
              <a:t>Block #284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A7FEECEA-1C47-4182-A913-733516C337FC}"/>
              </a:ext>
            </a:extLst>
          </p:cNvPr>
          <p:cNvCxnSpPr>
            <a:cxnSpLocks/>
          </p:cNvCxnSpPr>
          <p:nvPr/>
        </p:nvCxnSpPr>
        <p:spPr>
          <a:xfrm>
            <a:off x="3685594" y="2666868"/>
            <a:ext cx="1722644" cy="0"/>
          </a:xfrm>
          <a:prstGeom prst="line">
            <a:avLst/>
          </a:prstGeom>
          <a:ln w="28575">
            <a:solidFill>
              <a:srgbClr val="00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739837C8-EF1D-4402-94A3-52B035159EDD}"/>
              </a:ext>
            </a:extLst>
          </p:cNvPr>
          <p:cNvCxnSpPr>
            <a:cxnSpLocks/>
            <a:stCxn id="71" idx="3"/>
            <a:endCxn id="103" idx="1"/>
          </p:cNvCxnSpPr>
          <p:nvPr/>
        </p:nvCxnSpPr>
        <p:spPr>
          <a:xfrm>
            <a:off x="3071282" y="2971153"/>
            <a:ext cx="538618" cy="7140"/>
          </a:xfrm>
          <a:prstGeom prst="straightConnector1">
            <a:avLst/>
          </a:prstGeom>
          <a:ln w="38100">
            <a:solidFill>
              <a:srgbClr val="00FFFF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7" name="Group 86">
            <a:extLst>
              <a:ext uri="{FF2B5EF4-FFF2-40B4-BE49-F238E27FC236}">
                <a16:creationId xmlns:a16="http://schemas.microsoft.com/office/drawing/2014/main" id="{B0119F4B-8B3D-4557-8762-B1A5C85E7043}"/>
              </a:ext>
            </a:extLst>
          </p:cNvPr>
          <p:cNvGrpSpPr/>
          <p:nvPr/>
        </p:nvGrpSpPr>
        <p:grpSpPr>
          <a:xfrm>
            <a:off x="9423029" y="5060767"/>
            <a:ext cx="1086785" cy="1265729"/>
            <a:chOff x="9423029" y="5060767"/>
            <a:chExt cx="1086785" cy="1265729"/>
          </a:xfrm>
        </p:grpSpPr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B54E8A87-9FA9-4DCD-BE79-22455E90A920}"/>
                </a:ext>
              </a:extLst>
            </p:cNvPr>
            <p:cNvGrpSpPr/>
            <p:nvPr/>
          </p:nvGrpSpPr>
          <p:grpSpPr>
            <a:xfrm>
              <a:off x="9423029" y="5352704"/>
              <a:ext cx="1086785" cy="973792"/>
              <a:chOff x="294807" y="5350657"/>
              <a:chExt cx="1086785" cy="973792"/>
            </a:xfrm>
          </p:grpSpPr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98F2A381-2D79-442E-B80C-241DE20016D2}"/>
                  </a:ext>
                </a:extLst>
              </p:cNvPr>
              <p:cNvSpPr txBox="1"/>
              <p:nvPr/>
            </p:nvSpPr>
            <p:spPr>
              <a:xfrm>
                <a:off x="294807" y="5924339"/>
                <a:ext cx="1086785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 dirty="0" err="1">
                    <a:solidFill>
                      <a:schemeClr val="bg1"/>
                    </a:solidFill>
                    <a:latin typeface="Abadi" panose="020B0604020104020204" pitchFamily="34" charset="0"/>
                  </a:rPr>
                  <a:t>ojs_t</a:t>
                </a:r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pic>
            <p:nvPicPr>
              <p:cNvPr id="94" name="Graphic 93" descr="User outline">
                <a:extLst>
                  <a:ext uri="{FF2B5EF4-FFF2-40B4-BE49-F238E27FC236}">
                    <a16:creationId xmlns:a16="http://schemas.microsoft.com/office/drawing/2014/main" id="{E40FC097-3C5F-42AC-8050-46D0F09506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495430" y="5350657"/>
                <a:ext cx="697706" cy="697706"/>
              </a:xfrm>
              <a:prstGeom prst="rect">
                <a:avLst/>
              </a:prstGeom>
            </p:spPr>
          </p:pic>
        </p:grpSp>
        <p:pic>
          <p:nvPicPr>
            <p:cNvPr id="92" name="Graphic 91" descr="Crown with solid fill">
              <a:extLst>
                <a:ext uri="{FF2B5EF4-FFF2-40B4-BE49-F238E27FC236}">
                  <a16:creationId xmlns:a16="http://schemas.microsoft.com/office/drawing/2014/main" id="{91438E9A-84F9-4955-A554-AB7D6B8B7BD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774381" y="5060767"/>
              <a:ext cx="400110" cy="400110"/>
            </a:xfrm>
            <a:prstGeom prst="rect">
              <a:avLst/>
            </a:prstGeom>
          </p:spPr>
        </p:pic>
      </p:grpSp>
      <p:pic>
        <p:nvPicPr>
          <p:cNvPr id="34" name="Graphic 33" descr="Devil face with solid fill with solid fill">
            <a:extLst>
              <a:ext uri="{FF2B5EF4-FFF2-40B4-BE49-F238E27FC236}">
                <a16:creationId xmlns:a16="http://schemas.microsoft.com/office/drawing/2014/main" id="{F3F1873F-FFE1-421B-985C-E91075C07B3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819013" y="5420008"/>
            <a:ext cx="308254" cy="308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26964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C2723-1A9A-4F0C-9EBA-A414EA578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3318"/>
            <a:ext cx="10515600" cy="870744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badi" panose="020B0604020104020204" pitchFamily="34" charset="0"/>
              </a:rPr>
              <a:t>What if Leader is Malicious? 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CE9213E-CCAD-47AC-993F-BC8C40EC7A17}"/>
              </a:ext>
            </a:extLst>
          </p:cNvPr>
          <p:cNvGrpSpPr/>
          <p:nvPr/>
        </p:nvGrpSpPr>
        <p:grpSpPr>
          <a:xfrm>
            <a:off x="1568341" y="5350657"/>
            <a:ext cx="1086785" cy="973792"/>
            <a:chOff x="294807" y="5350657"/>
            <a:chExt cx="1086785" cy="97379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F9C60A6-14F2-4725-8ED8-4CF87069D13A}"/>
                </a:ext>
              </a:extLst>
            </p:cNvPr>
            <p:cNvSpPr txBox="1"/>
            <p:nvPr/>
          </p:nvSpPr>
          <p:spPr>
            <a:xfrm>
              <a:off x="294807" y="5924339"/>
              <a:ext cx="108678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Abadi" panose="020B0604020104020204" pitchFamily="34" charset="0"/>
                </a:rPr>
                <a:t>nyc97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pic>
          <p:nvPicPr>
            <p:cNvPr id="9" name="Graphic 8" descr="User outline">
              <a:extLst>
                <a:ext uri="{FF2B5EF4-FFF2-40B4-BE49-F238E27FC236}">
                  <a16:creationId xmlns:a16="http://schemas.microsoft.com/office/drawing/2014/main" id="{F4F1CCAD-D6E3-4E26-91CE-1444C51DD3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95430" y="5350657"/>
              <a:ext cx="697706" cy="697706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7B2D37C5-7426-4790-A784-A2468F7A8594}"/>
              </a:ext>
            </a:extLst>
          </p:cNvPr>
          <p:cNvGrpSpPr/>
          <p:nvPr/>
        </p:nvGrpSpPr>
        <p:grpSpPr>
          <a:xfrm>
            <a:off x="390222" y="5350657"/>
            <a:ext cx="1086785" cy="973792"/>
            <a:chOff x="294807" y="5350657"/>
            <a:chExt cx="1086785" cy="97379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0E723A7-70EC-44B9-8ABA-E1F21753F2D4}"/>
                </a:ext>
              </a:extLst>
            </p:cNvPr>
            <p:cNvSpPr txBox="1"/>
            <p:nvPr/>
          </p:nvSpPr>
          <p:spPr>
            <a:xfrm>
              <a:off x="294807" y="5924339"/>
              <a:ext cx="108678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 err="1">
                  <a:solidFill>
                    <a:schemeClr val="bg1"/>
                  </a:solidFill>
                  <a:latin typeface="Abadi" panose="020B0604020104020204" pitchFamily="34" charset="0"/>
                </a:rPr>
                <a:t>satoshi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pic>
          <p:nvPicPr>
            <p:cNvPr id="12" name="Graphic 11" descr="User outline">
              <a:extLst>
                <a:ext uri="{FF2B5EF4-FFF2-40B4-BE49-F238E27FC236}">
                  <a16:creationId xmlns:a16="http://schemas.microsoft.com/office/drawing/2014/main" id="{A6E9E5BE-A1F5-4701-AF56-65308FC5C5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95430" y="5350657"/>
              <a:ext cx="697706" cy="697706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BF8DDD0-99B2-4401-B44B-62F066DB90E5}"/>
              </a:ext>
            </a:extLst>
          </p:cNvPr>
          <p:cNvGrpSpPr/>
          <p:nvPr/>
        </p:nvGrpSpPr>
        <p:grpSpPr>
          <a:xfrm>
            <a:off x="2667293" y="5343230"/>
            <a:ext cx="1086785" cy="973792"/>
            <a:chOff x="294807" y="5350657"/>
            <a:chExt cx="1086785" cy="973792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CB06CFD-E40B-471A-A328-7A3AE0321405}"/>
                </a:ext>
              </a:extLst>
            </p:cNvPr>
            <p:cNvSpPr txBox="1"/>
            <p:nvPr/>
          </p:nvSpPr>
          <p:spPr>
            <a:xfrm>
              <a:off x="294807" y="5924339"/>
              <a:ext cx="108678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Abadi" panose="020B0604020104020204" pitchFamily="34" charset="0"/>
                </a:rPr>
                <a:t>xm835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pic>
          <p:nvPicPr>
            <p:cNvPr id="15" name="Graphic 14" descr="User outline">
              <a:extLst>
                <a:ext uri="{FF2B5EF4-FFF2-40B4-BE49-F238E27FC236}">
                  <a16:creationId xmlns:a16="http://schemas.microsoft.com/office/drawing/2014/main" id="{24243D05-B967-496C-944E-9097A6F121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95430" y="5350657"/>
              <a:ext cx="697706" cy="697706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7AEC610-1FFC-4B19-B8F9-C35E48E30A31}"/>
              </a:ext>
            </a:extLst>
          </p:cNvPr>
          <p:cNvGrpSpPr/>
          <p:nvPr/>
        </p:nvGrpSpPr>
        <p:grpSpPr>
          <a:xfrm>
            <a:off x="3769935" y="5343230"/>
            <a:ext cx="1086785" cy="973792"/>
            <a:chOff x="294807" y="5350657"/>
            <a:chExt cx="1086785" cy="97379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6CCE1CA-1C19-4C41-8246-E7B03FED1DEF}"/>
                </a:ext>
              </a:extLst>
            </p:cNvPr>
            <p:cNvSpPr txBox="1"/>
            <p:nvPr/>
          </p:nvSpPr>
          <p:spPr>
            <a:xfrm>
              <a:off x="294807" y="5924339"/>
              <a:ext cx="108678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Abadi" panose="020B0604020104020204" pitchFamily="34" charset="0"/>
                </a:rPr>
                <a:t>5_rs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pic>
          <p:nvPicPr>
            <p:cNvPr id="18" name="Graphic 17" descr="User outline">
              <a:extLst>
                <a:ext uri="{FF2B5EF4-FFF2-40B4-BE49-F238E27FC236}">
                  <a16:creationId xmlns:a16="http://schemas.microsoft.com/office/drawing/2014/main" id="{F824A7EE-8A68-4A0C-A222-6E555E9746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95430" y="5350657"/>
              <a:ext cx="697706" cy="697706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F96E351-EDF9-451B-B6A6-E26227644016}"/>
              </a:ext>
            </a:extLst>
          </p:cNvPr>
          <p:cNvGrpSpPr/>
          <p:nvPr/>
        </p:nvGrpSpPr>
        <p:grpSpPr>
          <a:xfrm>
            <a:off x="4948054" y="5343230"/>
            <a:ext cx="1086785" cy="973792"/>
            <a:chOff x="294807" y="5350657"/>
            <a:chExt cx="1086785" cy="97379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E01D1B4-6038-4D3A-8CA8-BAB9199D3986}"/>
                </a:ext>
              </a:extLst>
            </p:cNvPr>
            <p:cNvSpPr txBox="1"/>
            <p:nvPr/>
          </p:nvSpPr>
          <p:spPr>
            <a:xfrm>
              <a:off x="294807" y="5924339"/>
              <a:ext cx="108678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Abadi" panose="020B0604020104020204" pitchFamily="34" charset="0"/>
                </a:rPr>
                <a:t>fox00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pic>
          <p:nvPicPr>
            <p:cNvPr id="21" name="Graphic 20" descr="User outline">
              <a:extLst>
                <a:ext uri="{FF2B5EF4-FFF2-40B4-BE49-F238E27FC236}">
                  <a16:creationId xmlns:a16="http://schemas.microsoft.com/office/drawing/2014/main" id="{0B5CB246-488F-42B6-B962-6CA4A882E18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95430" y="5350657"/>
              <a:ext cx="697706" cy="697706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2AC5178-D541-4DD6-8E4A-F918280930AD}"/>
              </a:ext>
            </a:extLst>
          </p:cNvPr>
          <p:cNvGrpSpPr/>
          <p:nvPr/>
        </p:nvGrpSpPr>
        <p:grpSpPr>
          <a:xfrm>
            <a:off x="6047006" y="5335803"/>
            <a:ext cx="1086785" cy="973792"/>
            <a:chOff x="294807" y="5350657"/>
            <a:chExt cx="1086785" cy="97379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CD1E14D-FE0F-4367-8DF0-F796982DC1FF}"/>
                </a:ext>
              </a:extLst>
            </p:cNvPr>
            <p:cNvSpPr txBox="1"/>
            <p:nvPr/>
          </p:nvSpPr>
          <p:spPr>
            <a:xfrm>
              <a:off x="294807" y="5924339"/>
              <a:ext cx="108678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Abadi" panose="020B0604020104020204" pitchFamily="34" charset="0"/>
                </a:rPr>
                <a:t>gov89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pic>
          <p:nvPicPr>
            <p:cNvPr id="24" name="Graphic 23" descr="User outline">
              <a:extLst>
                <a:ext uri="{FF2B5EF4-FFF2-40B4-BE49-F238E27FC236}">
                  <a16:creationId xmlns:a16="http://schemas.microsoft.com/office/drawing/2014/main" id="{2EE699DA-C8B7-46C1-A625-5A2056BDE1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95430" y="5350657"/>
              <a:ext cx="697706" cy="697706"/>
            </a:xfrm>
            <a:prstGeom prst="rect">
              <a:avLst/>
            </a:prstGeom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4282B99-E13F-4212-BE28-CDE04B59CC06}"/>
              </a:ext>
            </a:extLst>
          </p:cNvPr>
          <p:cNvGrpSpPr/>
          <p:nvPr/>
        </p:nvGrpSpPr>
        <p:grpSpPr>
          <a:xfrm>
            <a:off x="7145958" y="5360131"/>
            <a:ext cx="1086785" cy="973792"/>
            <a:chOff x="294807" y="5350657"/>
            <a:chExt cx="1086785" cy="97379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F8EF965-8112-441F-9098-F81D1AB07E67}"/>
                </a:ext>
              </a:extLst>
            </p:cNvPr>
            <p:cNvSpPr txBox="1"/>
            <p:nvPr/>
          </p:nvSpPr>
          <p:spPr>
            <a:xfrm>
              <a:off x="294807" y="5924339"/>
              <a:ext cx="108678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Abadi" panose="020B0604020104020204" pitchFamily="34" charset="0"/>
                </a:rPr>
                <a:t>112_r9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pic>
          <p:nvPicPr>
            <p:cNvPr id="27" name="Graphic 26" descr="User outline">
              <a:extLst>
                <a:ext uri="{FF2B5EF4-FFF2-40B4-BE49-F238E27FC236}">
                  <a16:creationId xmlns:a16="http://schemas.microsoft.com/office/drawing/2014/main" id="{FC2AF7E0-985C-4A32-ADF8-06904F354F2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95430" y="5350657"/>
              <a:ext cx="697706" cy="697706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E0D9AB3-8B66-4C77-9D7E-43A47A43508A}"/>
              </a:ext>
            </a:extLst>
          </p:cNvPr>
          <p:cNvGrpSpPr/>
          <p:nvPr/>
        </p:nvGrpSpPr>
        <p:grpSpPr>
          <a:xfrm>
            <a:off x="8324077" y="5360131"/>
            <a:ext cx="1086785" cy="973792"/>
            <a:chOff x="294807" y="5350657"/>
            <a:chExt cx="1086785" cy="973792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081DAE7-3A71-41D9-A9B4-2F234BF1CBFD}"/>
                </a:ext>
              </a:extLst>
            </p:cNvPr>
            <p:cNvSpPr txBox="1"/>
            <p:nvPr/>
          </p:nvSpPr>
          <p:spPr>
            <a:xfrm>
              <a:off x="294807" y="5924339"/>
              <a:ext cx="108678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Abadi" panose="020B0604020104020204" pitchFamily="34" charset="0"/>
                </a:rPr>
                <a:t>17yyr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pic>
          <p:nvPicPr>
            <p:cNvPr id="30" name="Graphic 29" descr="User outline">
              <a:extLst>
                <a:ext uri="{FF2B5EF4-FFF2-40B4-BE49-F238E27FC236}">
                  <a16:creationId xmlns:a16="http://schemas.microsoft.com/office/drawing/2014/main" id="{58E37AD2-0BC1-47C7-B60B-390A305C1C8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95430" y="5350657"/>
              <a:ext cx="697706" cy="697706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7A0C14B-7BAD-4F6E-AC44-39F315846979}"/>
              </a:ext>
            </a:extLst>
          </p:cNvPr>
          <p:cNvGrpSpPr/>
          <p:nvPr/>
        </p:nvGrpSpPr>
        <p:grpSpPr>
          <a:xfrm>
            <a:off x="10525671" y="5352704"/>
            <a:ext cx="1086785" cy="973792"/>
            <a:chOff x="294807" y="5350657"/>
            <a:chExt cx="1086785" cy="973792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E0FD068-1692-4CE0-B3F1-259D08AFAD5B}"/>
                </a:ext>
              </a:extLst>
            </p:cNvPr>
            <p:cNvSpPr txBox="1"/>
            <p:nvPr/>
          </p:nvSpPr>
          <p:spPr>
            <a:xfrm>
              <a:off x="294807" y="5924339"/>
              <a:ext cx="108678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 err="1">
                  <a:solidFill>
                    <a:schemeClr val="bg1"/>
                  </a:solidFill>
                  <a:latin typeface="Abadi" panose="020B0604020104020204" pitchFamily="34" charset="0"/>
                </a:rPr>
                <a:t>chstxy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pic>
          <p:nvPicPr>
            <p:cNvPr id="33" name="Graphic 32" descr="User outline">
              <a:extLst>
                <a:ext uri="{FF2B5EF4-FFF2-40B4-BE49-F238E27FC236}">
                  <a16:creationId xmlns:a16="http://schemas.microsoft.com/office/drawing/2014/main" id="{525AFB2C-4217-4A88-8CE3-D500F9E44C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95430" y="5350657"/>
              <a:ext cx="697706" cy="697706"/>
            </a:xfrm>
            <a:prstGeom prst="rect">
              <a:avLst/>
            </a:prstGeom>
          </p:spPr>
        </p:pic>
      </p:grpSp>
      <p:sp>
        <p:nvSpPr>
          <p:cNvPr id="84" name="TextBox 83">
            <a:extLst>
              <a:ext uri="{FF2B5EF4-FFF2-40B4-BE49-F238E27FC236}">
                <a16:creationId xmlns:a16="http://schemas.microsoft.com/office/drawing/2014/main" id="{0B963DC6-A559-4716-B38E-442D4D34D2EC}"/>
              </a:ext>
            </a:extLst>
          </p:cNvPr>
          <p:cNvSpPr txBox="1"/>
          <p:nvPr/>
        </p:nvSpPr>
        <p:spPr>
          <a:xfrm>
            <a:off x="9423029" y="5926386"/>
            <a:ext cx="1086785" cy="40011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2000" dirty="0" err="1">
                <a:solidFill>
                  <a:schemeClr val="bg1"/>
                </a:solidFill>
                <a:latin typeface="Abadi" panose="020B0604020104020204" pitchFamily="34" charset="0"/>
              </a:rPr>
              <a:t>ojs_t</a:t>
            </a:r>
            <a:endParaRPr lang="en-US" sz="2000" dirty="0">
              <a:solidFill>
                <a:schemeClr val="bg1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D9C16E7-E98A-4A7A-9970-30A2164702B7}"/>
              </a:ext>
            </a:extLst>
          </p:cNvPr>
          <p:cNvGrpSpPr/>
          <p:nvPr/>
        </p:nvGrpSpPr>
        <p:grpSpPr>
          <a:xfrm>
            <a:off x="1617583" y="6280828"/>
            <a:ext cx="988302" cy="356280"/>
            <a:chOff x="488704" y="6293595"/>
            <a:chExt cx="988302" cy="356280"/>
          </a:xfrm>
        </p:grpSpPr>
        <p:pic>
          <p:nvPicPr>
            <p:cNvPr id="4" name="Graphic 3" descr="Server with solid fill">
              <a:extLst>
                <a:ext uri="{FF2B5EF4-FFF2-40B4-BE49-F238E27FC236}">
                  <a16:creationId xmlns:a16="http://schemas.microsoft.com/office/drawing/2014/main" id="{28F37F57-E52A-4C12-830D-F618AB30252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88704" y="6293595"/>
              <a:ext cx="356280" cy="356280"/>
            </a:xfrm>
            <a:prstGeom prst="rect">
              <a:avLst/>
            </a:prstGeom>
          </p:spPr>
        </p:pic>
        <p:pic>
          <p:nvPicPr>
            <p:cNvPr id="57" name="Graphic 56" descr="Server with solid fill">
              <a:extLst>
                <a:ext uri="{FF2B5EF4-FFF2-40B4-BE49-F238E27FC236}">
                  <a16:creationId xmlns:a16="http://schemas.microsoft.com/office/drawing/2014/main" id="{4F8C911C-EED0-44BA-B5A9-3D869403C64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04715" y="6293595"/>
              <a:ext cx="356280" cy="356280"/>
            </a:xfrm>
            <a:prstGeom prst="rect">
              <a:avLst/>
            </a:prstGeom>
          </p:spPr>
        </p:pic>
        <p:pic>
          <p:nvPicPr>
            <p:cNvPr id="58" name="Graphic 57" descr="Server with solid fill">
              <a:extLst>
                <a:ext uri="{FF2B5EF4-FFF2-40B4-BE49-F238E27FC236}">
                  <a16:creationId xmlns:a16="http://schemas.microsoft.com/office/drawing/2014/main" id="{214524E9-BA11-483B-99E4-C9847FE7A22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20726" y="6293595"/>
              <a:ext cx="356280" cy="356280"/>
            </a:xfrm>
            <a:prstGeom prst="rect">
              <a:avLst/>
            </a:prstGeom>
          </p:spPr>
        </p:pic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94C6130D-0361-4F6A-8CB9-8ED131843876}"/>
              </a:ext>
            </a:extLst>
          </p:cNvPr>
          <p:cNvGrpSpPr/>
          <p:nvPr/>
        </p:nvGrpSpPr>
        <p:grpSpPr>
          <a:xfrm>
            <a:off x="6093857" y="6270808"/>
            <a:ext cx="988302" cy="356280"/>
            <a:chOff x="488704" y="6293595"/>
            <a:chExt cx="988302" cy="356280"/>
          </a:xfrm>
        </p:grpSpPr>
        <p:pic>
          <p:nvPicPr>
            <p:cNvPr id="77" name="Graphic 76" descr="Server with solid fill">
              <a:extLst>
                <a:ext uri="{FF2B5EF4-FFF2-40B4-BE49-F238E27FC236}">
                  <a16:creationId xmlns:a16="http://schemas.microsoft.com/office/drawing/2014/main" id="{80E8136C-A2DB-474B-96AC-8EC57F42193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88704" y="6293595"/>
              <a:ext cx="356280" cy="356280"/>
            </a:xfrm>
            <a:prstGeom prst="rect">
              <a:avLst/>
            </a:prstGeom>
          </p:spPr>
        </p:pic>
        <p:pic>
          <p:nvPicPr>
            <p:cNvPr id="78" name="Graphic 77" descr="Server with solid fill">
              <a:extLst>
                <a:ext uri="{FF2B5EF4-FFF2-40B4-BE49-F238E27FC236}">
                  <a16:creationId xmlns:a16="http://schemas.microsoft.com/office/drawing/2014/main" id="{4E7B65E5-9E36-4B75-ACFB-78AD3AB46A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04715" y="6293595"/>
              <a:ext cx="356280" cy="356280"/>
            </a:xfrm>
            <a:prstGeom prst="rect">
              <a:avLst/>
            </a:prstGeom>
          </p:spPr>
        </p:pic>
        <p:pic>
          <p:nvPicPr>
            <p:cNvPr id="79" name="Graphic 78" descr="Server with solid fill">
              <a:extLst>
                <a:ext uri="{FF2B5EF4-FFF2-40B4-BE49-F238E27FC236}">
                  <a16:creationId xmlns:a16="http://schemas.microsoft.com/office/drawing/2014/main" id="{46AF442B-694A-4915-BE11-26AAF59291C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20726" y="6293595"/>
              <a:ext cx="356280" cy="356280"/>
            </a:xfrm>
            <a:prstGeom prst="rect">
              <a:avLst/>
            </a:prstGeom>
          </p:spPr>
        </p:pic>
      </p:grpSp>
      <p:pic>
        <p:nvPicPr>
          <p:cNvPr id="82" name="Graphic 81" descr="Server with solid fill">
            <a:extLst>
              <a:ext uri="{FF2B5EF4-FFF2-40B4-BE49-F238E27FC236}">
                <a16:creationId xmlns:a16="http://schemas.microsoft.com/office/drawing/2014/main" id="{7CA863EB-3537-454B-B573-6DEE603B48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51596" y="6258338"/>
            <a:ext cx="356280" cy="356280"/>
          </a:xfrm>
          <a:prstGeom prst="rect">
            <a:avLst/>
          </a:prstGeom>
        </p:spPr>
      </p:pic>
      <p:pic>
        <p:nvPicPr>
          <p:cNvPr id="88" name="Graphic 87" descr="Server with solid fill">
            <a:extLst>
              <a:ext uri="{FF2B5EF4-FFF2-40B4-BE49-F238E27FC236}">
                <a16:creationId xmlns:a16="http://schemas.microsoft.com/office/drawing/2014/main" id="{67BE167A-17CF-476B-A310-B685F43C62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24978" y="6270808"/>
            <a:ext cx="356280" cy="35628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8D1CE00B-28A2-4ED2-B461-9CFAC755C591}"/>
              </a:ext>
            </a:extLst>
          </p:cNvPr>
          <p:cNvGrpSpPr/>
          <p:nvPr/>
        </p:nvGrpSpPr>
        <p:grpSpPr>
          <a:xfrm>
            <a:off x="9657129" y="6264003"/>
            <a:ext cx="672291" cy="360089"/>
            <a:chOff x="8579959" y="6312689"/>
            <a:chExt cx="672291" cy="360089"/>
          </a:xfrm>
        </p:grpSpPr>
        <p:pic>
          <p:nvPicPr>
            <p:cNvPr id="89" name="Graphic 88" descr="Server with solid fill">
              <a:extLst>
                <a:ext uri="{FF2B5EF4-FFF2-40B4-BE49-F238E27FC236}">
                  <a16:creationId xmlns:a16="http://schemas.microsoft.com/office/drawing/2014/main" id="{E084E979-FAD4-4122-852A-14962CF52A6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579959" y="6316498"/>
              <a:ext cx="356280" cy="356280"/>
            </a:xfrm>
            <a:prstGeom prst="rect">
              <a:avLst/>
            </a:prstGeom>
          </p:spPr>
        </p:pic>
        <p:pic>
          <p:nvPicPr>
            <p:cNvPr id="90" name="Graphic 89" descr="Server with solid fill">
              <a:extLst>
                <a:ext uri="{FF2B5EF4-FFF2-40B4-BE49-F238E27FC236}">
                  <a16:creationId xmlns:a16="http://schemas.microsoft.com/office/drawing/2014/main" id="{12041B08-D038-480E-80EA-C5A40C2354D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895970" y="6312689"/>
              <a:ext cx="356280" cy="356280"/>
            </a:xfrm>
            <a:prstGeom prst="rect">
              <a:avLst/>
            </a:prstGeom>
          </p:spPr>
        </p:pic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BEA36977-8830-4C63-B8A3-106D68A77398}"/>
              </a:ext>
            </a:extLst>
          </p:cNvPr>
          <p:cNvGrpSpPr/>
          <p:nvPr/>
        </p:nvGrpSpPr>
        <p:grpSpPr>
          <a:xfrm>
            <a:off x="9123804" y="5133075"/>
            <a:ext cx="1685233" cy="924762"/>
            <a:chOff x="7063090" y="1525556"/>
            <a:chExt cx="1685233" cy="924762"/>
          </a:xfrm>
        </p:grpSpPr>
        <p:pic>
          <p:nvPicPr>
            <p:cNvPr id="68" name="Graphic 67" descr="Marketing outline">
              <a:extLst>
                <a:ext uri="{FF2B5EF4-FFF2-40B4-BE49-F238E27FC236}">
                  <a16:creationId xmlns:a16="http://schemas.microsoft.com/office/drawing/2014/main" id="{6327D281-F333-4806-B74E-F91ABDB6672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833923" y="1535918"/>
              <a:ext cx="914400" cy="914400"/>
            </a:xfrm>
            <a:prstGeom prst="rect">
              <a:avLst/>
            </a:prstGeom>
          </p:spPr>
        </p:pic>
        <p:pic>
          <p:nvPicPr>
            <p:cNvPr id="66" name="Graphic 65" descr="Marketing outline">
              <a:extLst>
                <a:ext uri="{FF2B5EF4-FFF2-40B4-BE49-F238E27FC236}">
                  <a16:creationId xmlns:a16="http://schemas.microsoft.com/office/drawing/2014/main" id="{49CFFF56-1135-4BCA-ABE0-72E847761BD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flipH="1">
              <a:off x="7063090" y="1525556"/>
              <a:ext cx="914400" cy="914400"/>
            </a:xfrm>
            <a:prstGeom prst="rect">
              <a:avLst/>
            </a:prstGeom>
          </p:spPr>
        </p:pic>
      </p:grpSp>
      <p:pic>
        <p:nvPicPr>
          <p:cNvPr id="70" name="Graphic 69" descr="Crown with solid fill">
            <a:extLst>
              <a:ext uri="{FF2B5EF4-FFF2-40B4-BE49-F238E27FC236}">
                <a16:creationId xmlns:a16="http://schemas.microsoft.com/office/drawing/2014/main" id="{B8A3C3E2-5C9D-4B08-9F9F-C240C38FA1A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757679" y="4822852"/>
            <a:ext cx="400110" cy="400110"/>
          </a:xfrm>
          <a:prstGeom prst="rect">
            <a:avLst/>
          </a:prstGeom>
        </p:spPr>
      </p:pic>
      <p:sp>
        <p:nvSpPr>
          <p:cNvPr id="71" name="Rectangle 70">
            <a:extLst>
              <a:ext uri="{FF2B5EF4-FFF2-40B4-BE49-F238E27FC236}">
                <a16:creationId xmlns:a16="http://schemas.microsoft.com/office/drawing/2014/main" id="{0C63FA16-B104-416E-9337-A2C5E13D7026}"/>
              </a:ext>
            </a:extLst>
          </p:cNvPr>
          <p:cNvSpPr/>
          <p:nvPr/>
        </p:nvSpPr>
        <p:spPr>
          <a:xfrm>
            <a:off x="1193870" y="2269611"/>
            <a:ext cx="1877412" cy="1403083"/>
          </a:xfrm>
          <a:prstGeom prst="rect">
            <a:avLst/>
          </a:prstGeom>
          <a:noFill/>
          <a:ln w="28575">
            <a:solidFill>
              <a:srgbClr val="00FF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graphicFrame>
        <p:nvGraphicFramePr>
          <p:cNvPr id="72" name="Table 71">
            <a:extLst>
              <a:ext uri="{FF2B5EF4-FFF2-40B4-BE49-F238E27FC236}">
                <a16:creationId xmlns:a16="http://schemas.microsoft.com/office/drawing/2014/main" id="{875BEFB8-BA9C-4111-8D20-145B58E7C4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560096"/>
              </p:ext>
            </p:extLst>
          </p:nvPr>
        </p:nvGraphicFramePr>
        <p:xfrm>
          <a:off x="1280953" y="2645321"/>
          <a:ext cx="1588504" cy="325276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560994">
                  <a:extLst>
                    <a:ext uri="{9D8B030D-6E8A-4147-A177-3AD203B41FA5}">
                      <a16:colId xmlns:a16="http://schemas.microsoft.com/office/drawing/2014/main" val="1787310592"/>
                    </a:ext>
                  </a:extLst>
                </a:gridCol>
                <a:gridCol w="1027510">
                  <a:extLst>
                    <a:ext uri="{9D8B030D-6E8A-4147-A177-3AD203B41FA5}">
                      <a16:colId xmlns:a16="http://schemas.microsoft.com/office/drawing/2014/main" val="1806386922"/>
                    </a:ext>
                  </a:extLst>
                </a:gridCol>
              </a:tblGrid>
              <a:tr h="325276">
                <a:tc>
                  <a:txBody>
                    <a:bodyPr/>
                    <a:lstStyle/>
                    <a:p>
                      <a:pPr algn="l"/>
                      <a:r>
                        <a:rPr lang="en-US" sz="1200" b="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from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content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6373703"/>
                  </a:ext>
                </a:extLst>
              </a:tr>
            </a:tbl>
          </a:graphicData>
        </a:graphic>
      </p:graphicFrame>
      <p:graphicFrame>
        <p:nvGraphicFramePr>
          <p:cNvPr id="73" name="Table 72">
            <a:extLst>
              <a:ext uri="{FF2B5EF4-FFF2-40B4-BE49-F238E27FC236}">
                <a16:creationId xmlns:a16="http://schemas.microsoft.com/office/drawing/2014/main" id="{3121413A-DCA7-4B7B-8DB5-A6724371D2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619603"/>
              </p:ext>
            </p:extLst>
          </p:nvPr>
        </p:nvGraphicFramePr>
        <p:xfrm>
          <a:off x="1317172" y="2909646"/>
          <a:ext cx="1656660" cy="274320"/>
        </p:xfrm>
        <a:graphic>
          <a:graphicData uri="http://schemas.openxmlformats.org/drawingml/2006/table">
            <a:tbl>
              <a:tblPr/>
              <a:tblGrid>
                <a:gridCol w="669556">
                  <a:extLst>
                    <a:ext uri="{9D8B030D-6E8A-4147-A177-3AD203B41FA5}">
                      <a16:colId xmlns:a16="http://schemas.microsoft.com/office/drawing/2014/main" val="2273406638"/>
                    </a:ext>
                  </a:extLst>
                </a:gridCol>
                <a:gridCol w="987104">
                  <a:extLst>
                    <a:ext uri="{9D8B030D-6E8A-4147-A177-3AD203B41FA5}">
                      <a16:colId xmlns:a16="http://schemas.microsoft.com/office/drawing/2014/main" val="3325124574"/>
                    </a:ext>
                  </a:extLst>
                </a:gridCol>
              </a:tblGrid>
              <a:tr h="255939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xm835</a:t>
                      </a:r>
                    </a:p>
                  </a:txBody>
                  <a:tcPr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update </a:t>
                      </a:r>
                    </a:p>
                  </a:txBody>
                  <a:tcPr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mpd="sng">
                      <a:solidFill>
                        <a:srgbClr val="00FFFF"/>
                      </a:solidFill>
                      <a:prstDash val="soli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021517"/>
                  </a:ext>
                </a:extLst>
              </a:tr>
            </a:tbl>
          </a:graphicData>
        </a:graphic>
      </p:graphicFrame>
      <p:graphicFrame>
        <p:nvGraphicFramePr>
          <p:cNvPr id="74" name="Table 73">
            <a:extLst>
              <a:ext uri="{FF2B5EF4-FFF2-40B4-BE49-F238E27FC236}">
                <a16:creationId xmlns:a16="http://schemas.microsoft.com/office/drawing/2014/main" id="{1E10A959-CB0E-44E3-B568-6BBD50CAE1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6571501"/>
              </p:ext>
            </p:extLst>
          </p:nvPr>
        </p:nvGraphicFramePr>
        <p:xfrm>
          <a:off x="1326104" y="3241169"/>
          <a:ext cx="1656660" cy="274320"/>
        </p:xfrm>
        <a:graphic>
          <a:graphicData uri="http://schemas.openxmlformats.org/drawingml/2006/table">
            <a:tbl>
              <a:tblPr/>
              <a:tblGrid>
                <a:gridCol w="660624">
                  <a:extLst>
                    <a:ext uri="{9D8B030D-6E8A-4147-A177-3AD203B41FA5}">
                      <a16:colId xmlns:a16="http://schemas.microsoft.com/office/drawing/2014/main" val="2273406638"/>
                    </a:ext>
                  </a:extLst>
                </a:gridCol>
                <a:gridCol w="996036">
                  <a:extLst>
                    <a:ext uri="{9D8B030D-6E8A-4147-A177-3AD203B41FA5}">
                      <a16:colId xmlns:a16="http://schemas.microsoft.com/office/drawing/2014/main" val="3325124574"/>
                    </a:ext>
                  </a:extLst>
                </a:gridCol>
              </a:tblGrid>
              <a:tr h="255939">
                <a:tc>
                  <a:txBody>
                    <a:bodyPr/>
                    <a:lstStyle/>
                    <a:p>
                      <a:pPr algn="l"/>
                      <a:r>
                        <a:rPr lang="en-US" sz="1200" dirty="0" err="1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satoshi</a:t>
                      </a:r>
                      <a:endParaRPr lang="en-US" sz="1200" dirty="0">
                        <a:solidFill>
                          <a:schemeClr val="bg1"/>
                        </a:solidFill>
                        <a:latin typeface="Abadi" panose="020B0604020104020204" pitchFamily="34" charset="0"/>
                      </a:endParaRPr>
                    </a:p>
                  </a:txBody>
                  <a:tcPr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update </a:t>
                      </a:r>
                    </a:p>
                  </a:txBody>
                  <a:tcPr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mpd="sng">
                      <a:solidFill>
                        <a:srgbClr val="00FFFF"/>
                      </a:solidFill>
                      <a:prstDash val="soli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021517"/>
                  </a:ext>
                </a:extLst>
              </a:tr>
            </a:tbl>
          </a:graphicData>
        </a:graphic>
      </p:graphicFrame>
      <p:sp>
        <p:nvSpPr>
          <p:cNvPr id="75" name="TextBox 74">
            <a:extLst>
              <a:ext uri="{FF2B5EF4-FFF2-40B4-BE49-F238E27FC236}">
                <a16:creationId xmlns:a16="http://schemas.microsoft.com/office/drawing/2014/main" id="{565E5AFE-3320-4B5E-9A26-197C2B9746F5}"/>
              </a:ext>
            </a:extLst>
          </p:cNvPr>
          <p:cNvSpPr txBox="1"/>
          <p:nvPr/>
        </p:nvSpPr>
        <p:spPr>
          <a:xfrm>
            <a:off x="1510358" y="2285215"/>
            <a:ext cx="13590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badi" panose="020B0604020104020204" pitchFamily="34" charset="0"/>
              </a:rPr>
              <a:t>Block #283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209E1FD2-D02E-4E28-B369-3F3B3290B1BE}"/>
              </a:ext>
            </a:extLst>
          </p:cNvPr>
          <p:cNvCxnSpPr>
            <a:cxnSpLocks/>
          </p:cNvCxnSpPr>
          <p:nvPr/>
        </p:nvCxnSpPr>
        <p:spPr>
          <a:xfrm>
            <a:off x="1266692" y="2667740"/>
            <a:ext cx="1722644" cy="0"/>
          </a:xfrm>
          <a:prstGeom prst="line">
            <a:avLst/>
          </a:prstGeom>
          <a:ln w="28575">
            <a:solidFill>
              <a:srgbClr val="00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FF221306-B42A-4CE7-A0A3-5BB1759DE401}"/>
              </a:ext>
            </a:extLst>
          </p:cNvPr>
          <p:cNvCxnSpPr>
            <a:cxnSpLocks/>
          </p:cNvCxnSpPr>
          <p:nvPr/>
        </p:nvCxnSpPr>
        <p:spPr>
          <a:xfrm>
            <a:off x="677166" y="2969725"/>
            <a:ext cx="513832" cy="0"/>
          </a:xfrm>
          <a:prstGeom prst="straightConnector1">
            <a:avLst/>
          </a:prstGeom>
          <a:ln w="38100">
            <a:solidFill>
              <a:srgbClr val="00FFFF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Rectangle 102">
            <a:extLst>
              <a:ext uri="{FF2B5EF4-FFF2-40B4-BE49-F238E27FC236}">
                <a16:creationId xmlns:a16="http://schemas.microsoft.com/office/drawing/2014/main" id="{732CF597-1AA0-4C62-96C1-822AB0BA94D8}"/>
              </a:ext>
            </a:extLst>
          </p:cNvPr>
          <p:cNvSpPr/>
          <p:nvPr/>
        </p:nvSpPr>
        <p:spPr>
          <a:xfrm>
            <a:off x="3609900" y="2283891"/>
            <a:ext cx="1877412" cy="1388803"/>
          </a:xfrm>
          <a:prstGeom prst="rect">
            <a:avLst/>
          </a:prstGeom>
          <a:noFill/>
          <a:ln w="28575">
            <a:solidFill>
              <a:srgbClr val="00FF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graphicFrame>
        <p:nvGraphicFramePr>
          <p:cNvPr id="104" name="Table 103">
            <a:extLst>
              <a:ext uri="{FF2B5EF4-FFF2-40B4-BE49-F238E27FC236}">
                <a16:creationId xmlns:a16="http://schemas.microsoft.com/office/drawing/2014/main" id="{3021FF71-9C63-4734-B9CC-C459F46B2B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4977359"/>
              </p:ext>
            </p:extLst>
          </p:nvPr>
        </p:nvGraphicFramePr>
        <p:xfrm>
          <a:off x="3699855" y="2644449"/>
          <a:ext cx="1588504" cy="325276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560994">
                  <a:extLst>
                    <a:ext uri="{9D8B030D-6E8A-4147-A177-3AD203B41FA5}">
                      <a16:colId xmlns:a16="http://schemas.microsoft.com/office/drawing/2014/main" val="1787310592"/>
                    </a:ext>
                  </a:extLst>
                </a:gridCol>
                <a:gridCol w="1027510">
                  <a:extLst>
                    <a:ext uri="{9D8B030D-6E8A-4147-A177-3AD203B41FA5}">
                      <a16:colId xmlns:a16="http://schemas.microsoft.com/office/drawing/2014/main" val="1806386922"/>
                    </a:ext>
                  </a:extLst>
                </a:gridCol>
              </a:tblGrid>
              <a:tr h="325276">
                <a:tc>
                  <a:txBody>
                    <a:bodyPr/>
                    <a:lstStyle/>
                    <a:p>
                      <a:pPr algn="l"/>
                      <a:r>
                        <a:rPr lang="en-US" sz="1200" b="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from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content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6373703"/>
                  </a:ext>
                </a:extLst>
              </a:tr>
            </a:tbl>
          </a:graphicData>
        </a:graphic>
      </p:graphicFrame>
      <p:graphicFrame>
        <p:nvGraphicFramePr>
          <p:cNvPr id="105" name="Table 104">
            <a:extLst>
              <a:ext uri="{FF2B5EF4-FFF2-40B4-BE49-F238E27FC236}">
                <a16:creationId xmlns:a16="http://schemas.microsoft.com/office/drawing/2014/main" id="{7DA19097-CDC8-45FB-AAAB-C8920A294F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2451640"/>
              </p:ext>
            </p:extLst>
          </p:nvPr>
        </p:nvGraphicFramePr>
        <p:xfrm>
          <a:off x="3736074" y="2908774"/>
          <a:ext cx="1656660" cy="274320"/>
        </p:xfrm>
        <a:graphic>
          <a:graphicData uri="http://schemas.openxmlformats.org/drawingml/2006/table">
            <a:tbl>
              <a:tblPr/>
              <a:tblGrid>
                <a:gridCol w="669556">
                  <a:extLst>
                    <a:ext uri="{9D8B030D-6E8A-4147-A177-3AD203B41FA5}">
                      <a16:colId xmlns:a16="http://schemas.microsoft.com/office/drawing/2014/main" val="2273406638"/>
                    </a:ext>
                  </a:extLst>
                </a:gridCol>
                <a:gridCol w="987104">
                  <a:extLst>
                    <a:ext uri="{9D8B030D-6E8A-4147-A177-3AD203B41FA5}">
                      <a16:colId xmlns:a16="http://schemas.microsoft.com/office/drawing/2014/main" val="3325124574"/>
                    </a:ext>
                  </a:extLst>
                </a:gridCol>
              </a:tblGrid>
              <a:tr h="255939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fox00</a:t>
                      </a:r>
                    </a:p>
                  </a:txBody>
                  <a:tcPr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update </a:t>
                      </a:r>
                    </a:p>
                  </a:txBody>
                  <a:tcPr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mpd="sng">
                      <a:solidFill>
                        <a:srgbClr val="00FFFF"/>
                      </a:solidFill>
                      <a:prstDash val="soli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021517"/>
                  </a:ext>
                </a:extLst>
              </a:tr>
            </a:tbl>
          </a:graphicData>
        </a:graphic>
      </p:graphicFrame>
      <p:graphicFrame>
        <p:nvGraphicFramePr>
          <p:cNvPr id="106" name="Table 105">
            <a:extLst>
              <a:ext uri="{FF2B5EF4-FFF2-40B4-BE49-F238E27FC236}">
                <a16:creationId xmlns:a16="http://schemas.microsoft.com/office/drawing/2014/main" id="{B986D508-6718-4030-804E-12B79C4801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9557087"/>
              </p:ext>
            </p:extLst>
          </p:nvPr>
        </p:nvGraphicFramePr>
        <p:xfrm>
          <a:off x="3745006" y="3240297"/>
          <a:ext cx="1656660" cy="274320"/>
        </p:xfrm>
        <a:graphic>
          <a:graphicData uri="http://schemas.openxmlformats.org/drawingml/2006/table">
            <a:tbl>
              <a:tblPr/>
              <a:tblGrid>
                <a:gridCol w="660624">
                  <a:extLst>
                    <a:ext uri="{9D8B030D-6E8A-4147-A177-3AD203B41FA5}">
                      <a16:colId xmlns:a16="http://schemas.microsoft.com/office/drawing/2014/main" val="2273406638"/>
                    </a:ext>
                  </a:extLst>
                </a:gridCol>
                <a:gridCol w="996036">
                  <a:extLst>
                    <a:ext uri="{9D8B030D-6E8A-4147-A177-3AD203B41FA5}">
                      <a16:colId xmlns:a16="http://schemas.microsoft.com/office/drawing/2014/main" val="3325124574"/>
                    </a:ext>
                  </a:extLst>
                </a:gridCol>
              </a:tblGrid>
              <a:tr h="255939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17yyr</a:t>
                      </a:r>
                    </a:p>
                  </a:txBody>
                  <a:tcPr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update </a:t>
                      </a:r>
                    </a:p>
                  </a:txBody>
                  <a:tcPr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mpd="sng">
                      <a:solidFill>
                        <a:srgbClr val="00FFFF"/>
                      </a:solidFill>
                      <a:prstDash val="soli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021517"/>
                  </a:ext>
                </a:extLst>
              </a:tr>
            </a:tbl>
          </a:graphicData>
        </a:graphic>
      </p:graphicFrame>
      <p:sp>
        <p:nvSpPr>
          <p:cNvPr id="107" name="TextBox 106">
            <a:extLst>
              <a:ext uri="{FF2B5EF4-FFF2-40B4-BE49-F238E27FC236}">
                <a16:creationId xmlns:a16="http://schemas.microsoft.com/office/drawing/2014/main" id="{CD88FEDC-046B-4C7E-95A7-D518533080F3}"/>
              </a:ext>
            </a:extLst>
          </p:cNvPr>
          <p:cNvSpPr txBox="1"/>
          <p:nvPr/>
        </p:nvSpPr>
        <p:spPr>
          <a:xfrm>
            <a:off x="3929260" y="2284343"/>
            <a:ext cx="13590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badi" panose="020B0604020104020204" pitchFamily="34" charset="0"/>
              </a:rPr>
              <a:t>Block #284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A7FEECEA-1C47-4182-A913-733516C337FC}"/>
              </a:ext>
            </a:extLst>
          </p:cNvPr>
          <p:cNvCxnSpPr>
            <a:cxnSpLocks/>
          </p:cNvCxnSpPr>
          <p:nvPr/>
        </p:nvCxnSpPr>
        <p:spPr>
          <a:xfrm>
            <a:off x="3685594" y="2666868"/>
            <a:ext cx="1722644" cy="0"/>
          </a:xfrm>
          <a:prstGeom prst="line">
            <a:avLst/>
          </a:prstGeom>
          <a:ln w="28575">
            <a:solidFill>
              <a:srgbClr val="00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739837C8-EF1D-4402-94A3-52B035159EDD}"/>
              </a:ext>
            </a:extLst>
          </p:cNvPr>
          <p:cNvCxnSpPr>
            <a:cxnSpLocks/>
            <a:stCxn id="71" idx="3"/>
            <a:endCxn id="103" idx="1"/>
          </p:cNvCxnSpPr>
          <p:nvPr/>
        </p:nvCxnSpPr>
        <p:spPr>
          <a:xfrm>
            <a:off x="3071282" y="2971153"/>
            <a:ext cx="538618" cy="7140"/>
          </a:xfrm>
          <a:prstGeom prst="straightConnector1">
            <a:avLst/>
          </a:prstGeom>
          <a:ln w="38100">
            <a:solidFill>
              <a:srgbClr val="00FFFF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Rectangle 111">
            <a:extLst>
              <a:ext uri="{FF2B5EF4-FFF2-40B4-BE49-F238E27FC236}">
                <a16:creationId xmlns:a16="http://schemas.microsoft.com/office/drawing/2014/main" id="{CD3F06DE-3D0D-4DC3-B29D-DF33D9728D2B}"/>
              </a:ext>
            </a:extLst>
          </p:cNvPr>
          <p:cNvSpPr/>
          <p:nvPr/>
        </p:nvSpPr>
        <p:spPr>
          <a:xfrm>
            <a:off x="6003846" y="1083743"/>
            <a:ext cx="1877412" cy="1403083"/>
          </a:xfrm>
          <a:prstGeom prst="rect">
            <a:avLst/>
          </a:prstGeom>
          <a:noFill/>
          <a:ln w="28575">
            <a:solidFill>
              <a:srgbClr val="CCCC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2091A768-7BD5-418C-920A-A5E357C91005}"/>
              </a:ext>
            </a:extLst>
          </p:cNvPr>
          <p:cNvSpPr txBox="1"/>
          <p:nvPr/>
        </p:nvSpPr>
        <p:spPr>
          <a:xfrm>
            <a:off x="6323376" y="1098475"/>
            <a:ext cx="13590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badi" panose="020B0604020104020204" pitchFamily="34" charset="0"/>
              </a:rPr>
              <a:t>Block #285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1F195719-88D4-4835-A80A-3F118513CD52}"/>
              </a:ext>
            </a:extLst>
          </p:cNvPr>
          <p:cNvCxnSpPr>
            <a:cxnSpLocks/>
          </p:cNvCxnSpPr>
          <p:nvPr/>
        </p:nvCxnSpPr>
        <p:spPr>
          <a:xfrm>
            <a:off x="6079710" y="1481000"/>
            <a:ext cx="1722644" cy="0"/>
          </a:xfrm>
          <a:prstGeom prst="line">
            <a:avLst/>
          </a:prstGeom>
          <a:ln w="28575">
            <a:solidFill>
              <a:srgbClr val="CCCC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Rectangle 117">
            <a:extLst>
              <a:ext uri="{FF2B5EF4-FFF2-40B4-BE49-F238E27FC236}">
                <a16:creationId xmlns:a16="http://schemas.microsoft.com/office/drawing/2014/main" id="{3ADB0FD5-70E9-4662-AF5A-D21F65F7B069}"/>
              </a:ext>
            </a:extLst>
          </p:cNvPr>
          <p:cNvSpPr/>
          <p:nvPr/>
        </p:nvSpPr>
        <p:spPr>
          <a:xfrm>
            <a:off x="6003846" y="3501087"/>
            <a:ext cx="1877412" cy="1403083"/>
          </a:xfrm>
          <a:prstGeom prst="rect">
            <a:avLst/>
          </a:prstGeom>
          <a:noFill/>
          <a:ln w="28575">
            <a:solidFill>
              <a:srgbClr val="FF9966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E9F6F7E0-C377-4C80-8336-361E9180ACC6}"/>
              </a:ext>
            </a:extLst>
          </p:cNvPr>
          <p:cNvSpPr txBox="1"/>
          <p:nvPr/>
        </p:nvSpPr>
        <p:spPr>
          <a:xfrm>
            <a:off x="6319038" y="3509542"/>
            <a:ext cx="13590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badi" panose="020B0604020104020204" pitchFamily="34" charset="0"/>
              </a:rPr>
              <a:t>Block #285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F23BB2A9-5D54-4419-B8C9-0E095004334C}"/>
              </a:ext>
            </a:extLst>
          </p:cNvPr>
          <p:cNvCxnSpPr>
            <a:cxnSpLocks/>
          </p:cNvCxnSpPr>
          <p:nvPr/>
        </p:nvCxnSpPr>
        <p:spPr>
          <a:xfrm>
            <a:off x="6075372" y="3892067"/>
            <a:ext cx="1722644" cy="0"/>
          </a:xfrm>
          <a:prstGeom prst="line">
            <a:avLst/>
          </a:prstGeom>
          <a:ln w="28575">
            <a:solidFill>
              <a:srgbClr val="FF99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DABC20BE-D4A8-426A-8708-3F7687136D53}"/>
              </a:ext>
            </a:extLst>
          </p:cNvPr>
          <p:cNvCxnSpPr>
            <a:cxnSpLocks/>
            <a:stCxn id="103" idx="3"/>
            <a:endCxn id="112" idx="1"/>
          </p:cNvCxnSpPr>
          <p:nvPr/>
        </p:nvCxnSpPr>
        <p:spPr>
          <a:xfrm flipV="1">
            <a:off x="5487312" y="1785285"/>
            <a:ext cx="516534" cy="1193008"/>
          </a:xfrm>
          <a:prstGeom prst="bentConnector3">
            <a:avLst>
              <a:gd name="adj1" fmla="val 50000"/>
            </a:avLst>
          </a:prstGeom>
          <a:ln w="38100">
            <a:solidFill>
              <a:srgbClr val="CCCCFF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nector: Elbow 122">
            <a:extLst>
              <a:ext uri="{FF2B5EF4-FFF2-40B4-BE49-F238E27FC236}">
                <a16:creationId xmlns:a16="http://schemas.microsoft.com/office/drawing/2014/main" id="{2A8D08D7-85C1-47FE-9DDA-175B039E8B3F}"/>
              </a:ext>
            </a:extLst>
          </p:cNvPr>
          <p:cNvCxnSpPr>
            <a:cxnSpLocks/>
            <a:stCxn id="103" idx="3"/>
            <a:endCxn id="118" idx="1"/>
          </p:cNvCxnSpPr>
          <p:nvPr/>
        </p:nvCxnSpPr>
        <p:spPr>
          <a:xfrm>
            <a:off x="5487312" y="2978293"/>
            <a:ext cx="516534" cy="1224336"/>
          </a:xfrm>
          <a:prstGeom prst="bentConnector3">
            <a:avLst>
              <a:gd name="adj1" fmla="val 50000"/>
            </a:avLst>
          </a:prstGeom>
          <a:ln w="38100">
            <a:solidFill>
              <a:srgbClr val="FF9966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4" name="Graphic 123" descr="Puzzle pieces with solid fill">
            <a:extLst>
              <a:ext uri="{FF2B5EF4-FFF2-40B4-BE49-F238E27FC236}">
                <a16:creationId xmlns:a16="http://schemas.microsoft.com/office/drawing/2014/main" id="{073F3537-7CBF-416A-8525-0B4BEA5FAFF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664105" y="1613249"/>
            <a:ext cx="682476" cy="682476"/>
          </a:xfrm>
          <a:prstGeom prst="rect">
            <a:avLst/>
          </a:prstGeom>
        </p:spPr>
      </p:pic>
      <p:pic>
        <p:nvPicPr>
          <p:cNvPr id="125" name="Graphic 124" descr="Puzzle pieces with solid fill">
            <a:extLst>
              <a:ext uri="{FF2B5EF4-FFF2-40B4-BE49-F238E27FC236}">
                <a16:creationId xmlns:a16="http://schemas.microsoft.com/office/drawing/2014/main" id="{83EE707A-28D5-4E7F-88BB-DD1029D6EC8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657349" y="4073624"/>
            <a:ext cx="682476" cy="682476"/>
          </a:xfrm>
          <a:prstGeom prst="rect">
            <a:avLst/>
          </a:prstGeom>
        </p:spPr>
      </p:pic>
      <p:pic>
        <p:nvPicPr>
          <p:cNvPr id="126" name="Graphic 125" descr="Puzzle pieces with solid fill">
            <a:extLst>
              <a:ext uri="{FF2B5EF4-FFF2-40B4-BE49-F238E27FC236}">
                <a16:creationId xmlns:a16="http://schemas.microsoft.com/office/drawing/2014/main" id="{61F5DC0A-B080-4C01-8C13-F964CE2A5FC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510358" y="5153909"/>
            <a:ext cx="483589" cy="483589"/>
          </a:xfrm>
          <a:prstGeom prst="rect">
            <a:avLst/>
          </a:prstGeom>
        </p:spPr>
      </p:pic>
      <p:pic>
        <p:nvPicPr>
          <p:cNvPr id="127" name="Graphic 126" descr="Puzzle pieces with solid fill">
            <a:extLst>
              <a:ext uri="{FF2B5EF4-FFF2-40B4-BE49-F238E27FC236}">
                <a16:creationId xmlns:a16="http://schemas.microsoft.com/office/drawing/2014/main" id="{CB40BD18-D8D9-4261-A096-B62EDBB3AF1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077384" y="5153909"/>
            <a:ext cx="483589" cy="483589"/>
          </a:xfrm>
          <a:prstGeom prst="rect">
            <a:avLst/>
          </a:prstGeom>
        </p:spPr>
      </p:pic>
      <p:pic>
        <p:nvPicPr>
          <p:cNvPr id="128" name="Graphic 127" descr="Puzzle pieces with solid fill">
            <a:extLst>
              <a:ext uri="{FF2B5EF4-FFF2-40B4-BE49-F238E27FC236}">
                <a16:creationId xmlns:a16="http://schemas.microsoft.com/office/drawing/2014/main" id="{BCA078EA-0A57-41E7-B078-A7EA1FDB6CB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715908" y="5151414"/>
            <a:ext cx="483589" cy="483589"/>
          </a:xfrm>
          <a:prstGeom prst="rect">
            <a:avLst/>
          </a:prstGeom>
        </p:spPr>
      </p:pic>
      <p:pic>
        <p:nvPicPr>
          <p:cNvPr id="129" name="Graphic 128" descr="Puzzle pieces with solid fill">
            <a:extLst>
              <a:ext uri="{FF2B5EF4-FFF2-40B4-BE49-F238E27FC236}">
                <a16:creationId xmlns:a16="http://schemas.microsoft.com/office/drawing/2014/main" id="{11E5EDFB-A025-46B9-8AB7-C597219FC37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978432" y="5153842"/>
            <a:ext cx="483589" cy="483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708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C2723-1A9A-4F0C-9EBA-A414EA578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3318"/>
            <a:ext cx="10515600" cy="870744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badi" panose="020B0604020104020204" pitchFamily="34" charset="0"/>
              </a:rPr>
              <a:t>What if Leader is Malicious? 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B2D37C5-7426-4790-A784-A2468F7A8594}"/>
              </a:ext>
            </a:extLst>
          </p:cNvPr>
          <p:cNvGrpSpPr/>
          <p:nvPr/>
        </p:nvGrpSpPr>
        <p:grpSpPr>
          <a:xfrm>
            <a:off x="390222" y="5350657"/>
            <a:ext cx="1086785" cy="973792"/>
            <a:chOff x="294807" y="5350657"/>
            <a:chExt cx="1086785" cy="97379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0E723A7-70EC-44B9-8ABA-E1F21753F2D4}"/>
                </a:ext>
              </a:extLst>
            </p:cNvPr>
            <p:cNvSpPr txBox="1"/>
            <p:nvPr/>
          </p:nvSpPr>
          <p:spPr>
            <a:xfrm>
              <a:off x="294807" y="5924339"/>
              <a:ext cx="108678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 err="1">
                  <a:solidFill>
                    <a:schemeClr val="bg1"/>
                  </a:solidFill>
                  <a:latin typeface="Abadi" panose="020B0604020104020204" pitchFamily="34" charset="0"/>
                </a:rPr>
                <a:t>satoshi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pic>
          <p:nvPicPr>
            <p:cNvPr id="12" name="Graphic 11" descr="User outline">
              <a:extLst>
                <a:ext uri="{FF2B5EF4-FFF2-40B4-BE49-F238E27FC236}">
                  <a16:creationId xmlns:a16="http://schemas.microsoft.com/office/drawing/2014/main" id="{A6E9E5BE-A1F5-4701-AF56-65308FC5C5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95430" y="5350657"/>
              <a:ext cx="697706" cy="697706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BF8DDD0-99B2-4401-B44B-62F066DB90E5}"/>
              </a:ext>
            </a:extLst>
          </p:cNvPr>
          <p:cNvGrpSpPr/>
          <p:nvPr/>
        </p:nvGrpSpPr>
        <p:grpSpPr>
          <a:xfrm>
            <a:off x="2667293" y="5343230"/>
            <a:ext cx="1086785" cy="973792"/>
            <a:chOff x="294807" y="5350657"/>
            <a:chExt cx="1086785" cy="973792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CB06CFD-E40B-471A-A328-7A3AE0321405}"/>
                </a:ext>
              </a:extLst>
            </p:cNvPr>
            <p:cNvSpPr txBox="1"/>
            <p:nvPr/>
          </p:nvSpPr>
          <p:spPr>
            <a:xfrm>
              <a:off x="294807" y="5924339"/>
              <a:ext cx="108678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Abadi" panose="020B0604020104020204" pitchFamily="34" charset="0"/>
                </a:rPr>
                <a:t>xm835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pic>
          <p:nvPicPr>
            <p:cNvPr id="15" name="Graphic 14" descr="User outline">
              <a:extLst>
                <a:ext uri="{FF2B5EF4-FFF2-40B4-BE49-F238E27FC236}">
                  <a16:creationId xmlns:a16="http://schemas.microsoft.com/office/drawing/2014/main" id="{24243D05-B967-496C-944E-9097A6F121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95430" y="5350657"/>
              <a:ext cx="697706" cy="697706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7AEC610-1FFC-4B19-B8F9-C35E48E30A31}"/>
              </a:ext>
            </a:extLst>
          </p:cNvPr>
          <p:cNvGrpSpPr/>
          <p:nvPr/>
        </p:nvGrpSpPr>
        <p:grpSpPr>
          <a:xfrm>
            <a:off x="3769935" y="5343230"/>
            <a:ext cx="1086785" cy="973792"/>
            <a:chOff x="294807" y="5350657"/>
            <a:chExt cx="1086785" cy="97379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6CCE1CA-1C19-4C41-8246-E7B03FED1DEF}"/>
                </a:ext>
              </a:extLst>
            </p:cNvPr>
            <p:cNvSpPr txBox="1"/>
            <p:nvPr/>
          </p:nvSpPr>
          <p:spPr>
            <a:xfrm>
              <a:off x="294807" y="5924339"/>
              <a:ext cx="108678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Abadi" panose="020B0604020104020204" pitchFamily="34" charset="0"/>
                </a:rPr>
                <a:t>5_rs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pic>
          <p:nvPicPr>
            <p:cNvPr id="18" name="Graphic 17" descr="User outline">
              <a:extLst>
                <a:ext uri="{FF2B5EF4-FFF2-40B4-BE49-F238E27FC236}">
                  <a16:creationId xmlns:a16="http://schemas.microsoft.com/office/drawing/2014/main" id="{F824A7EE-8A68-4A0C-A222-6E555E9746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95430" y="5350657"/>
              <a:ext cx="697706" cy="697706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F96E351-EDF9-451B-B6A6-E26227644016}"/>
              </a:ext>
            </a:extLst>
          </p:cNvPr>
          <p:cNvGrpSpPr/>
          <p:nvPr/>
        </p:nvGrpSpPr>
        <p:grpSpPr>
          <a:xfrm>
            <a:off x="4948054" y="5343230"/>
            <a:ext cx="1086785" cy="973792"/>
            <a:chOff x="294807" y="5350657"/>
            <a:chExt cx="1086785" cy="97379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E01D1B4-6038-4D3A-8CA8-BAB9199D3986}"/>
                </a:ext>
              </a:extLst>
            </p:cNvPr>
            <p:cNvSpPr txBox="1"/>
            <p:nvPr/>
          </p:nvSpPr>
          <p:spPr>
            <a:xfrm>
              <a:off x="294807" y="5924339"/>
              <a:ext cx="108678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Abadi" panose="020B0604020104020204" pitchFamily="34" charset="0"/>
                </a:rPr>
                <a:t>fox00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pic>
          <p:nvPicPr>
            <p:cNvPr id="21" name="Graphic 20" descr="User outline">
              <a:extLst>
                <a:ext uri="{FF2B5EF4-FFF2-40B4-BE49-F238E27FC236}">
                  <a16:creationId xmlns:a16="http://schemas.microsoft.com/office/drawing/2014/main" id="{0B5CB246-488F-42B6-B962-6CA4A882E18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95430" y="5350657"/>
              <a:ext cx="697706" cy="697706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2AC5178-D541-4DD6-8E4A-F918280930AD}"/>
              </a:ext>
            </a:extLst>
          </p:cNvPr>
          <p:cNvGrpSpPr/>
          <p:nvPr/>
        </p:nvGrpSpPr>
        <p:grpSpPr>
          <a:xfrm>
            <a:off x="6047006" y="5335803"/>
            <a:ext cx="1086785" cy="973792"/>
            <a:chOff x="294807" y="5350657"/>
            <a:chExt cx="1086785" cy="97379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CD1E14D-FE0F-4367-8DF0-F796982DC1FF}"/>
                </a:ext>
              </a:extLst>
            </p:cNvPr>
            <p:cNvSpPr txBox="1"/>
            <p:nvPr/>
          </p:nvSpPr>
          <p:spPr>
            <a:xfrm>
              <a:off x="294807" y="5924339"/>
              <a:ext cx="108678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Abadi" panose="020B0604020104020204" pitchFamily="34" charset="0"/>
                </a:rPr>
                <a:t>gov89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pic>
          <p:nvPicPr>
            <p:cNvPr id="24" name="Graphic 23" descr="User outline">
              <a:extLst>
                <a:ext uri="{FF2B5EF4-FFF2-40B4-BE49-F238E27FC236}">
                  <a16:creationId xmlns:a16="http://schemas.microsoft.com/office/drawing/2014/main" id="{2EE699DA-C8B7-46C1-A625-5A2056BDE1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95430" y="5350657"/>
              <a:ext cx="697706" cy="697706"/>
            </a:xfrm>
            <a:prstGeom prst="rect">
              <a:avLst/>
            </a:prstGeom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4282B99-E13F-4212-BE28-CDE04B59CC06}"/>
              </a:ext>
            </a:extLst>
          </p:cNvPr>
          <p:cNvGrpSpPr/>
          <p:nvPr/>
        </p:nvGrpSpPr>
        <p:grpSpPr>
          <a:xfrm>
            <a:off x="7145958" y="5360131"/>
            <a:ext cx="1086785" cy="973792"/>
            <a:chOff x="294807" y="5350657"/>
            <a:chExt cx="1086785" cy="97379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F8EF965-8112-441F-9098-F81D1AB07E67}"/>
                </a:ext>
              </a:extLst>
            </p:cNvPr>
            <p:cNvSpPr txBox="1"/>
            <p:nvPr/>
          </p:nvSpPr>
          <p:spPr>
            <a:xfrm>
              <a:off x="294807" y="5924339"/>
              <a:ext cx="108678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Abadi" panose="020B0604020104020204" pitchFamily="34" charset="0"/>
                </a:rPr>
                <a:t>112_r9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pic>
          <p:nvPicPr>
            <p:cNvPr id="27" name="Graphic 26" descr="User outline">
              <a:extLst>
                <a:ext uri="{FF2B5EF4-FFF2-40B4-BE49-F238E27FC236}">
                  <a16:creationId xmlns:a16="http://schemas.microsoft.com/office/drawing/2014/main" id="{FC2AF7E0-985C-4A32-ADF8-06904F354F2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95430" y="5350657"/>
              <a:ext cx="697706" cy="697706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E0D9AB3-8B66-4C77-9D7E-43A47A43508A}"/>
              </a:ext>
            </a:extLst>
          </p:cNvPr>
          <p:cNvGrpSpPr/>
          <p:nvPr/>
        </p:nvGrpSpPr>
        <p:grpSpPr>
          <a:xfrm>
            <a:off x="8324077" y="5360131"/>
            <a:ext cx="1086785" cy="973792"/>
            <a:chOff x="294807" y="5350657"/>
            <a:chExt cx="1086785" cy="973792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081DAE7-3A71-41D9-A9B4-2F234BF1CBFD}"/>
                </a:ext>
              </a:extLst>
            </p:cNvPr>
            <p:cNvSpPr txBox="1"/>
            <p:nvPr/>
          </p:nvSpPr>
          <p:spPr>
            <a:xfrm>
              <a:off x="294807" y="5924339"/>
              <a:ext cx="108678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Abadi" panose="020B0604020104020204" pitchFamily="34" charset="0"/>
                </a:rPr>
                <a:t>17yyr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pic>
          <p:nvPicPr>
            <p:cNvPr id="30" name="Graphic 29" descr="User outline">
              <a:extLst>
                <a:ext uri="{FF2B5EF4-FFF2-40B4-BE49-F238E27FC236}">
                  <a16:creationId xmlns:a16="http://schemas.microsoft.com/office/drawing/2014/main" id="{58E37AD2-0BC1-47C7-B60B-390A305C1C8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95430" y="5350657"/>
              <a:ext cx="697706" cy="697706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7A0C14B-7BAD-4F6E-AC44-39F315846979}"/>
              </a:ext>
            </a:extLst>
          </p:cNvPr>
          <p:cNvGrpSpPr/>
          <p:nvPr/>
        </p:nvGrpSpPr>
        <p:grpSpPr>
          <a:xfrm>
            <a:off x="10525671" y="5352704"/>
            <a:ext cx="1086785" cy="973792"/>
            <a:chOff x="294807" y="5350657"/>
            <a:chExt cx="1086785" cy="973792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E0FD068-1692-4CE0-B3F1-259D08AFAD5B}"/>
                </a:ext>
              </a:extLst>
            </p:cNvPr>
            <p:cNvSpPr txBox="1"/>
            <p:nvPr/>
          </p:nvSpPr>
          <p:spPr>
            <a:xfrm>
              <a:off x="294807" y="5924339"/>
              <a:ext cx="108678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 err="1">
                  <a:solidFill>
                    <a:schemeClr val="bg1"/>
                  </a:solidFill>
                  <a:latin typeface="Abadi" panose="020B0604020104020204" pitchFamily="34" charset="0"/>
                </a:rPr>
                <a:t>chstxy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pic>
          <p:nvPicPr>
            <p:cNvPr id="33" name="Graphic 32" descr="User outline">
              <a:extLst>
                <a:ext uri="{FF2B5EF4-FFF2-40B4-BE49-F238E27FC236}">
                  <a16:creationId xmlns:a16="http://schemas.microsoft.com/office/drawing/2014/main" id="{525AFB2C-4217-4A88-8CE3-D500F9E44C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95430" y="5350657"/>
              <a:ext cx="697706" cy="697706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3D9C16E7-E98A-4A7A-9970-30A2164702B7}"/>
              </a:ext>
            </a:extLst>
          </p:cNvPr>
          <p:cNvGrpSpPr/>
          <p:nvPr/>
        </p:nvGrpSpPr>
        <p:grpSpPr>
          <a:xfrm>
            <a:off x="1617583" y="6280828"/>
            <a:ext cx="988302" cy="356280"/>
            <a:chOff x="488704" y="6293595"/>
            <a:chExt cx="988302" cy="356280"/>
          </a:xfrm>
        </p:grpSpPr>
        <p:pic>
          <p:nvPicPr>
            <p:cNvPr id="4" name="Graphic 3" descr="Server with solid fill">
              <a:extLst>
                <a:ext uri="{FF2B5EF4-FFF2-40B4-BE49-F238E27FC236}">
                  <a16:creationId xmlns:a16="http://schemas.microsoft.com/office/drawing/2014/main" id="{28F37F57-E52A-4C12-830D-F618AB30252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88704" y="6293595"/>
              <a:ext cx="356280" cy="356280"/>
            </a:xfrm>
            <a:prstGeom prst="rect">
              <a:avLst/>
            </a:prstGeom>
          </p:spPr>
        </p:pic>
        <p:pic>
          <p:nvPicPr>
            <p:cNvPr id="57" name="Graphic 56" descr="Server with solid fill">
              <a:extLst>
                <a:ext uri="{FF2B5EF4-FFF2-40B4-BE49-F238E27FC236}">
                  <a16:creationId xmlns:a16="http://schemas.microsoft.com/office/drawing/2014/main" id="{4F8C911C-EED0-44BA-B5A9-3D869403C64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04715" y="6293595"/>
              <a:ext cx="356280" cy="356280"/>
            </a:xfrm>
            <a:prstGeom prst="rect">
              <a:avLst/>
            </a:prstGeom>
          </p:spPr>
        </p:pic>
        <p:pic>
          <p:nvPicPr>
            <p:cNvPr id="58" name="Graphic 57" descr="Server with solid fill">
              <a:extLst>
                <a:ext uri="{FF2B5EF4-FFF2-40B4-BE49-F238E27FC236}">
                  <a16:creationId xmlns:a16="http://schemas.microsoft.com/office/drawing/2014/main" id="{214524E9-BA11-483B-99E4-C9847FE7A22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20726" y="6293595"/>
              <a:ext cx="356280" cy="356280"/>
            </a:xfrm>
            <a:prstGeom prst="rect">
              <a:avLst/>
            </a:prstGeom>
          </p:spPr>
        </p:pic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94C6130D-0361-4F6A-8CB9-8ED131843876}"/>
              </a:ext>
            </a:extLst>
          </p:cNvPr>
          <p:cNvGrpSpPr/>
          <p:nvPr/>
        </p:nvGrpSpPr>
        <p:grpSpPr>
          <a:xfrm>
            <a:off x="6093857" y="6270808"/>
            <a:ext cx="988302" cy="356280"/>
            <a:chOff x="488704" y="6293595"/>
            <a:chExt cx="988302" cy="356280"/>
          </a:xfrm>
        </p:grpSpPr>
        <p:pic>
          <p:nvPicPr>
            <p:cNvPr id="77" name="Graphic 76" descr="Server with solid fill">
              <a:extLst>
                <a:ext uri="{FF2B5EF4-FFF2-40B4-BE49-F238E27FC236}">
                  <a16:creationId xmlns:a16="http://schemas.microsoft.com/office/drawing/2014/main" id="{80E8136C-A2DB-474B-96AC-8EC57F42193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88704" y="6293595"/>
              <a:ext cx="356280" cy="356280"/>
            </a:xfrm>
            <a:prstGeom prst="rect">
              <a:avLst/>
            </a:prstGeom>
          </p:spPr>
        </p:pic>
        <p:pic>
          <p:nvPicPr>
            <p:cNvPr id="78" name="Graphic 77" descr="Server with solid fill">
              <a:extLst>
                <a:ext uri="{FF2B5EF4-FFF2-40B4-BE49-F238E27FC236}">
                  <a16:creationId xmlns:a16="http://schemas.microsoft.com/office/drawing/2014/main" id="{4E7B65E5-9E36-4B75-ACFB-78AD3AB46A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04715" y="6293595"/>
              <a:ext cx="356280" cy="356280"/>
            </a:xfrm>
            <a:prstGeom prst="rect">
              <a:avLst/>
            </a:prstGeom>
          </p:spPr>
        </p:pic>
        <p:pic>
          <p:nvPicPr>
            <p:cNvPr id="79" name="Graphic 78" descr="Server with solid fill">
              <a:extLst>
                <a:ext uri="{FF2B5EF4-FFF2-40B4-BE49-F238E27FC236}">
                  <a16:creationId xmlns:a16="http://schemas.microsoft.com/office/drawing/2014/main" id="{46AF442B-694A-4915-BE11-26AAF59291C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20726" y="6293595"/>
              <a:ext cx="356280" cy="356280"/>
            </a:xfrm>
            <a:prstGeom prst="rect">
              <a:avLst/>
            </a:prstGeom>
          </p:spPr>
        </p:pic>
      </p:grpSp>
      <p:pic>
        <p:nvPicPr>
          <p:cNvPr id="82" name="Graphic 81" descr="Server with solid fill">
            <a:extLst>
              <a:ext uri="{FF2B5EF4-FFF2-40B4-BE49-F238E27FC236}">
                <a16:creationId xmlns:a16="http://schemas.microsoft.com/office/drawing/2014/main" id="{7CA863EB-3537-454B-B573-6DEE603B48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51596" y="6258338"/>
            <a:ext cx="356280" cy="356280"/>
          </a:xfrm>
          <a:prstGeom prst="rect">
            <a:avLst/>
          </a:prstGeom>
        </p:spPr>
      </p:pic>
      <p:pic>
        <p:nvPicPr>
          <p:cNvPr id="88" name="Graphic 87" descr="Server with solid fill">
            <a:extLst>
              <a:ext uri="{FF2B5EF4-FFF2-40B4-BE49-F238E27FC236}">
                <a16:creationId xmlns:a16="http://schemas.microsoft.com/office/drawing/2014/main" id="{67BE167A-17CF-476B-A310-B685F43C62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24978" y="6270808"/>
            <a:ext cx="356280" cy="35628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8D1CE00B-28A2-4ED2-B461-9CFAC755C591}"/>
              </a:ext>
            </a:extLst>
          </p:cNvPr>
          <p:cNvGrpSpPr/>
          <p:nvPr/>
        </p:nvGrpSpPr>
        <p:grpSpPr>
          <a:xfrm>
            <a:off x="9657129" y="6264003"/>
            <a:ext cx="672291" cy="360089"/>
            <a:chOff x="8579959" y="6312689"/>
            <a:chExt cx="672291" cy="360089"/>
          </a:xfrm>
        </p:grpSpPr>
        <p:pic>
          <p:nvPicPr>
            <p:cNvPr id="89" name="Graphic 88" descr="Server with solid fill">
              <a:extLst>
                <a:ext uri="{FF2B5EF4-FFF2-40B4-BE49-F238E27FC236}">
                  <a16:creationId xmlns:a16="http://schemas.microsoft.com/office/drawing/2014/main" id="{E084E979-FAD4-4122-852A-14962CF52A6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579959" y="6316498"/>
              <a:ext cx="356280" cy="356280"/>
            </a:xfrm>
            <a:prstGeom prst="rect">
              <a:avLst/>
            </a:prstGeom>
          </p:spPr>
        </p:pic>
        <p:pic>
          <p:nvPicPr>
            <p:cNvPr id="90" name="Graphic 89" descr="Server with solid fill">
              <a:extLst>
                <a:ext uri="{FF2B5EF4-FFF2-40B4-BE49-F238E27FC236}">
                  <a16:creationId xmlns:a16="http://schemas.microsoft.com/office/drawing/2014/main" id="{12041B08-D038-480E-80EA-C5A40C2354D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895970" y="6312689"/>
              <a:ext cx="356280" cy="356280"/>
            </a:xfrm>
            <a:prstGeom prst="rect">
              <a:avLst/>
            </a:prstGeom>
          </p:spPr>
        </p:pic>
      </p:grpSp>
      <p:sp>
        <p:nvSpPr>
          <p:cNvPr id="71" name="Rectangle 70">
            <a:extLst>
              <a:ext uri="{FF2B5EF4-FFF2-40B4-BE49-F238E27FC236}">
                <a16:creationId xmlns:a16="http://schemas.microsoft.com/office/drawing/2014/main" id="{0C63FA16-B104-416E-9337-A2C5E13D7026}"/>
              </a:ext>
            </a:extLst>
          </p:cNvPr>
          <p:cNvSpPr/>
          <p:nvPr/>
        </p:nvSpPr>
        <p:spPr>
          <a:xfrm>
            <a:off x="1193870" y="2269611"/>
            <a:ext cx="1877412" cy="1403083"/>
          </a:xfrm>
          <a:prstGeom prst="rect">
            <a:avLst/>
          </a:prstGeom>
          <a:noFill/>
          <a:ln w="28575">
            <a:solidFill>
              <a:srgbClr val="00FF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graphicFrame>
        <p:nvGraphicFramePr>
          <p:cNvPr id="72" name="Table 71">
            <a:extLst>
              <a:ext uri="{FF2B5EF4-FFF2-40B4-BE49-F238E27FC236}">
                <a16:creationId xmlns:a16="http://schemas.microsoft.com/office/drawing/2014/main" id="{875BEFB8-BA9C-4111-8D20-145B58E7C4E6}"/>
              </a:ext>
            </a:extLst>
          </p:cNvPr>
          <p:cNvGraphicFramePr>
            <a:graphicFrameLocks noGrp="1"/>
          </p:cNvGraphicFramePr>
          <p:nvPr/>
        </p:nvGraphicFramePr>
        <p:xfrm>
          <a:off x="1280953" y="2645321"/>
          <a:ext cx="1588504" cy="325276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560994">
                  <a:extLst>
                    <a:ext uri="{9D8B030D-6E8A-4147-A177-3AD203B41FA5}">
                      <a16:colId xmlns:a16="http://schemas.microsoft.com/office/drawing/2014/main" val="1787310592"/>
                    </a:ext>
                  </a:extLst>
                </a:gridCol>
                <a:gridCol w="1027510">
                  <a:extLst>
                    <a:ext uri="{9D8B030D-6E8A-4147-A177-3AD203B41FA5}">
                      <a16:colId xmlns:a16="http://schemas.microsoft.com/office/drawing/2014/main" val="1806386922"/>
                    </a:ext>
                  </a:extLst>
                </a:gridCol>
              </a:tblGrid>
              <a:tr h="325276">
                <a:tc>
                  <a:txBody>
                    <a:bodyPr/>
                    <a:lstStyle/>
                    <a:p>
                      <a:pPr algn="l"/>
                      <a:r>
                        <a:rPr lang="en-US" sz="1200" b="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from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content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6373703"/>
                  </a:ext>
                </a:extLst>
              </a:tr>
            </a:tbl>
          </a:graphicData>
        </a:graphic>
      </p:graphicFrame>
      <p:graphicFrame>
        <p:nvGraphicFramePr>
          <p:cNvPr id="73" name="Table 72">
            <a:extLst>
              <a:ext uri="{FF2B5EF4-FFF2-40B4-BE49-F238E27FC236}">
                <a16:creationId xmlns:a16="http://schemas.microsoft.com/office/drawing/2014/main" id="{3121413A-DCA7-4B7B-8DB5-A6724371D291}"/>
              </a:ext>
            </a:extLst>
          </p:cNvPr>
          <p:cNvGraphicFramePr>
            <a:graphicFrameLocks noGrp="1"/>
          </p:cNvGraphicFramePr>
          <p:nvPr/>
        </p:nvGraphicFramePr>
        <p:xfrm>
          <a:off x="1317172" y="2909646"/>
          <a:ext cx="1656660" cy="274320"/>
        </p:xfrm>
        <a:graphic>
          <a:graphicData uri="http://schemas.openxmlformats.org/drawingml/2006/table">
            <a:tbl>
              <a:tblPr/>
              <a:tblGrid>
                <a:gridCol w="669556">
                  <a:extLst>
                    <a:ext uri="{9D8B030D-6E8A-4147-A177-3AD203B41FA5}">
                      <a16:colId xmlns:a16="http://schemas.microsoft.com/office/drawing/2014/main" val="2273406638"/>
                    </a:ext>
                  </a:extLst>
                </a:gridCol>
                <a:gridCol w="987104">
                  <a:extLst>
                    <a:ext uri="{9D8B030D-6E8A-4147-A177-3AD203B41FA5}">
                      <a16:colId xmlns:a16="http://schemas.microsoft.com/office/drawing/2014/main" val="3325124574"/>
                    </a:ext>
                  </a:extLst>
                </a:gridCol>
              </a:tblGrid>
              <a:tr h="255939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xm835</a:t>
                      </a:r>
                    </a:p>
                  </a:txBody>
                  <a:tcPr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update </a:t>
                      </a:r>
                    </a:p>
                  </a:txBody>
                  <a:tcPr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mpd="sng">
                      <a:solidFill>
                        <a:srgbClr val="00FFFF"/>
                      </a:solidFill>
                      <a:prstDash val="soli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021517"/>
                  </a:ext>
                </a:extLst>
              </a:tr>
            </a:tbl>
          </a:graphicData>
        </a:graphic>
      </p:graphicFrame>
      <p:graphicFrame>
        <p:nvGraphicFramePr>
          <p:cNvPr id="74" name="Table 73">
            <a:extLst>
              <a:ext uri="{FF2B5EF4-FFF2-40B4-BE49-F238E27FC236}">
                <a16:creationId xmlns:a16="http://schemas.microsoft.com/office/drawing/2014/main" id="{1E10A959-CB0E-44E3-B568-6BBD50CAE1C6}"/>
              </a:ext>
            </a:extLst>
          </p:cNvPr>
          <p:cNvGraphicFramePr>
            <a:graphicFrameLocks noGrp="1"/>
          </p:cNvGraphicFramePr>
          <p:nvPr/>
        </p:nvGraphicFramePr>
        <p:xfrm>
          <a:off x="1326104" y="3241169"/>
          <a:ext cx="1656660" cy="274320"/>
        </p:xfrm>
        <a:graphic>
          <a:graphicData uri="http://schemas.openxmlformats.org/drawingml/2006/table">
            <a:tbl>
              <a:tblPr/>
              <a:tblGrid>
                <a:gridCol w="660624">
                  <a:extLst>
                    <a:ext uri="{9D8B030D-6E8A-4147-A177-3AD203B41FA5}">
                      <a16:colId xmlns:a16="http://schemas.microsoft.com/office/drawing/2014/main" val="2273406638"/>
                    </a:ext>
                  </a:extLst>
                </a:gridCol>
                <a:gridCol w="996036">
                  <a:extLst>
                    <a:ext uri="{9D8B030D-6E8A-4147-A177-3AD203B41FA5}">
                      <a16:colId xmlns:a16="http://schemas.microsoft.com/office/drawing/2014/main" val="3325124574"/>
                    </a:ext>
                  </a:extLst>
                </a:gridCol>
              </a:tblGrid>
              <a:tr h="255939">
                <a:tc>
                  <a:txBody>
                    <a:bodyPr/>
                    <a:lstStyle/>
                    <a:p>
                      <a:pPr algn="l"/>
                      <a:r>
                        <a:rPr lang="en-US" sz="1200" dirty="0" err="1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satoshi</a:t>
                      </a:r>
                      <a:endParaRPr lang="en-US" sz="1200" dirty="0">
                        <a:solidFill>
                          <a:schemeClr val="bg1"/>
                        </a:solidFill>
                        <a:latin typeface="Abadi" panose="020B0604020104020204" pitchFamily="34" charset="0"/>
                      </a:endParaRPr>
                    </a:p>
                  </a:txBody>
                  <a:tcPr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update </a:t>
                      </a:r>
                    </a:p>
                  </a:txBody>
                  <a:tcPr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mpd="sng">
                      <a:solidFill>
                        <a:srgbClr val="00FFFF"/>
                      </a:solidFill>
                      <a:prstDash val="soli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021517"/>
                  </a:ext>
                </a:extLst>
              </a:tr>
            </a:tbl>
          </a:graphicData>
        </a:graphic>
      </p:graphicFrame>
      <p:sp>
        <p:nvSpPr>
          <p:cNvPr id="75" name="TextBox 74">
            <a:extLst>
              <a:ext uri="{FF2B5EF4-FFF2-40B4-BE49-F238E27FC236}">
                <a16:creationId xmlns:a16="http://schemas.microsoft.com/office/drawing/2014/main" id="{565E5AFE-3320-4B5E-9A26-197C2B9746F5}"/>
              </a:ext>
            </a:extLst>
          </p:cNvPr>
          <p:cNvSpPr txBox="1"/>
          <p:nvPr/>
        </p:nvSpPr>
        <p:spPr>
          <a:xfrm>
            <a:off x="1510358" y="2285215"/>
            <a:ext cx="13590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badi" panose="020B0604020104020204" pitchFamily="34" charset="0"/>
              </a:rPr>
              <a:t>Block #283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209E1FD2-D02E-4E28-B369-3F3B3290B1BE}"/>
              </a:ext>
            </a:extLst>
          </p:cNvPr>
          <p:cNvCxnSpPr>
            <a:cxnSpLocks/>
          </p:cNvCxnSpPr>
          <p:nvPr/>
        </p:nvCxnSpPr>
        <p:spPr>
          <a:xfrm>
            <a:off x="1266692" y="2667740"/>
            <a:ext cx="1722644" cy="0"/>
          </a:xfrm>
          <a:prstGeom prst="line">
            <a:avLst/>
          </a:prstGeom>
          <a:ln w="28575">
            <a:solidFill>
              <a:srgbClr val="00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FF221306-B42A-4CE7-A0A3-5BB1759DE401}"/>
              </a:ext>
            </a:extLst>
          </p:cNvPr>
          <p:cNvCxnSpPr>
            <a:cxnSpLocks/>
          </p:cNvCxnSpPr>
          <p:nvPr/>
        </p:nvCxnSpPr>
        <p:spPr>
          <a:xfrm>
            <a:off x="677166" y="2969725"/>
            <a:ext cx="513832" cy="0"/>
          </a:xfrm>
          <a:prstGeom prst="straightConnector1">
            <a:avLst/>
          </a:prstGeom>
          <a:ln w="38100">
            <a:solidFill>
              <a:srgbClr val="00FFFF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Rectangle 102">
            <a:extLst>
              <a:ext uri="{FF2B5EF4-FFF2-40B4-BE49-F238E27FC236}">
                <a16:creationId xmlns:a16="http://schemas.microsoft.com/office/drawing/2014/main" id="{732CF597-1AA0-4C62-96C1-822AB0BA94D8}"/>
              </a:ext>
            </a:extLst>
          </p:cNvPr>
          <p:cNvSpPr/>
          <p:nvPr/>
        </p:nvSpPr>
        <p:spPr>
          <a:xfrm>
            <a:off x="3609900" y="2283891"/>
            <a:ext cx="1877412" cy="1388803"/>
          </a:xfrm>
          <a:prstGeom prst="rect">
            <a:avLst/>
          </a:prstGeom>
          <a:noFill/>
          <a:ln w="28575">
            <a:solidFill>
              <a:srgbClr val="00FF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graphicFrame>
        <p:nvGraphicFramePr>
          <p:cNvPr id="104" name="Table 103">
            <a:extLst>
              <a:ext uri="{FF2B5EF4-FFF2-40B4-BE49-F238E27FC236}">
                <a16:creationId xmlns:a16="http://schemas.microsoft.com/office/drawing/2014/main" id="{3021FF71-9C63-4734-B9CC-C459F46B2B02}"/>
              </a:ext>
            </a:extLst>
          </p:cNvPr>
          <p:cNvGraphicFramePr>
            <a:graphicFrameLocks noGrp="1"/>
          </p:cNvGraphicFramePr>
          <p:nvPr/>
        </p:nvGraphicFramePr>
        <p:xfrm>
          <a:off x="3699855" y="2644449"/>
          <a:ext cx="1588504" cy="325276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560994">
                  <a:extLst>
                    <a:ext uri="{9D8B030D-6E8A-4147-A177-3AD203B41FA5}">
                      <a16:colId xmlns:a16="http://schemas.microsoft.com/office/drawing/2014/main" val="1787310592"/>
                    </a:ext>
                  </a:extLst>
                </a:gridCol>
                <a:gridCol w="1027510">
                  <a:extLst>
                    <a:ext uri="{9D8B030D-6E8A-4147-A177-3AD203B41FA5}">
                      <a16:colId xmlns:a16="http://schemas.microsoft.com/office/drawing/2014/main" val="1806386922"/>
                    </a:ext>
                  </a:extLst>
                </a:gridCol>
              </a:tblGrid>
              <a:tr h="325276">
                <a:tc>
                  <a:txBody>
                    <a:bodyPr/>
                    <a:lstStyle/>
                    <a:p>
                      <a:pPr algn="l"/>
                      <a:r>
                        <a:rPr lang="en-US" sz="1200" b="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from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content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6373703"/>
                  </a:ext>
                </a:extLst>
              </a:tr>
            </a:tbl>
          </a:graphicData>
        </a:graphic>
      </p:graphicFrame>
      <p:graphicFrame>
        <p:nvGraphicFramePr>
          <p:cNvPr id="105" name="Table 104">
            <a:extLst>
              <a:ext uri="{FF2B5EF4-FFF2-40B4-BE49-F238E27FC236}">
                <a16:creationId xmlns:a16="http://schemas.microsoft.com/office/drawing/2014/main" id="{7DA19097-CDC8-45FB-AAAB-C8920A294FB7}"/>
              </a:ext>
            </a:extLst>
          </p:cNvPr>
          <p:cNvGraphicFramePr>
            <a:graphicFrameLocks noGrp="1"/>
          </p:cNvGraphicFramePr>
          <p:nvPr/>
        </p:nvGraphicFramePr>
        <p:xfrm>
          <a:off x="3736074" y="2908774"/>
          <a:ext cx="1656660" cy="274320"/>
        </p:xfrm>
        <a:graphic>
          <a:graphicData uri="http://schemas.openxmlformats.org/drawingml/2006/table">
            <a:tbl>
              <a:tblPr/>
              <a:tblGrid>
                <a:gridCol w="669556">
                  <a:extLst>
                    <a:ext uri="{9D8B030D-6E8A-4147-A177-3AD203B41FA5}">
                      <a16:colId xmlns:a16="http://schemas.microsoft.com/office/drawing/2014/main" val="2273406638"/>
                    </a:ext>
                  </a:extLst>
                </a:gridCol>
                <a:gridCol w="987104">
                  <a:extLst>
                    <a:ext uri="{9D8B030D-6E8A-4147-A177-3AD203B41FA5}">
                      <a16:colId xmlns:a16="http://schemas.microsoft.com/office/drawing/2014/main" val="3325124574"/>
                    </a:ext>
                  </a:extLst>
                </a:gridCol>
              </a:tblGrid>
              <a:tr h="255939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fox00</a:t>
                      </a:r>
                    </a:p>
                  </a:txBody>
                  <a:tcPr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update </a:t>
                      </a:r>
                    </a:p>
                  </a:txBody>
                  <a:tcPr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mpd="sng">
                      <a:solidFill>
                        <a:srgbClr val="00FFFF"/>
                      </a:solidFill>
                      <a:prstDash val="soli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021517"/>
                  </a:ext>
                </a:extLst>
              </a:tr>
            </a:tbl>
          </a:graphicData>
        </a:graphic>
      </p:graphicFrame>
      <p:graphicFrame>
        <p:nvGraphicFramePr>
          <p:cNvPr id="106" name="Table 105">
            <a:extLst>
              <a:ext uri="{FF2B5EF4-FFF2-40B4-BE49-F238E27FC236}">
                <a16:creationId xmlns:a16="http://schemas.microsoft.com/office/drawing/2014/main" id="{B986D508-6718-4030-804E-12B79C480123}"/>
              </a:ext>
            </a:extLst>
          </p:cNvPr>
          <p:cNvGraphicFramePr>
            <a:graphicFrameLocks noGrp="1"/>
          </p:cNvGraphicFramePr>
          <p:nvPr/>
        </p:nvGraphicFramePr>
        <p:xfrm>
          <a:off x="3745006" y="3240297"/>
          <a:ext cx="1656660" cy="274320"/>
        </p:xfrm>
        <a:graphic>
          <a:graphicData uri="http://schemas.openxmlformats.org/drawingml/2006/table">
            <a:tbl>
              <a:tblPr/>
              <a:tblGrid>
                <a:gridCol w="660624">
                  <a:extLst>
                    <a:ext uri="{9D8B030D-6E8A-4147-A177-3AD203B41FA5}">
                      <a16:colId xmlns:a16="http://schemas.microsoft.com/office/drawing/2014/main" val="2273406638"/>
                    </a:ext>
                  </a:extLst>
                </a:gridCol>
                <a:gridCol w="996036">
                  <a:extLst>
                    <a:ext uri="{9D8B030D-6E8A-4147-A177-3AD203B41FA5}">
                      <a16:colId xmlns:a16="http://schemas.microsoft.com/office/drawing/2014/main" val="3325124574"/>
                    </a:ext>
                  </a:extLst>
                </a:gridCol>
              </a:tblGrid>
              <a:tr h="255939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17yyr</a:t>
                      </a:r>
                    </a:p>
                  </a:txBody>
                  <a:tcPr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update </a:t>
                      </a:r>
                    </a:p>
                  </a:txBody>
                  <a:tcPr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mpd="sng">
                      <a:solidFill>
                        <a:srgbClr val="00FFFF"/>
                      </a:solidFill>
                      <a:prstDash val="soli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021517"/>
                  </a:ext>
                </a:extLst>
              </a:tr>
            </a:tbl>
          </a:graphicData>
        </a:graphic>
      </p:graphicFrame>
      <p:sp>
        <p:nvSpPr>
          <p:cNvPr id="107" name="TextBox 106">
            <a:extLst>
              <a:ext uri="{FF2B5EF4-FFF2-40B4-BE49-F238E27FC236}">
                <a16:creationId xmlns:a16="http://schemas.microsoft.com/office/drawing/2014/main" id="{CD88FEDC-046B-4C7E-95A7-D518533080F3}"/>
              </a:ext>
            </a:extLst>
          </p:cNvPr>
          <p:cNvSpPr txBox="1"/>
          <p:nvPr/>
        </p:nvSpPr>
        <p:spPr>
          <a:xfrm>
            <a:off x="3929260" y="2284343"/>
            <a:ext cx="13590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badi" panose="020B0604020104020204" pitchFamily="34" charset="0"/>
              </a:rPr>
              <a:t>Block #284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A7FEECEA-1C47-4182-A913-733516C337FC}"/>
              </a:ext>
            </a:extLst>
          </p:cNvPr>
          <p:cNvCxnSpPr>
            <a:cxnSpLocks/>
          </p:cNvCxnSpPr>
          <p:nvPr/>
        </p:nvCxnSpPr>
        <p:spPr>
          <a:xfrm>
            <a:off x="3685594" y="2666868"/>
            <a:ext cx="1722644" cy="0"/>
          </a:xfrm>
          <a:prstGeom prst="line">
            <a:avLst/>
          </a:prstGeom>
          <a:ln w="28575">
            <a:solidFill>
              <a:srgbClr val="00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739837C8-EF1D-4402-94A3-52B035159EDD}"/>
              </a:ext>
            </a:extLst>
          </p:cNvPr>
          <p:cNvCxnSpPr>
            <a:cxnSpLocks/>
            <a:stCxn id="71" idx="3"/>
            <a:endCxn id="103" idx="1"/>
          </p:cNvCxnSpPr>
          <p:nvPr/>
        </p:nvCxnSpPr>
        <p:spPr>
          <a:xfrm>
            <a:off x="3071282" y="2971153"/>
            <a:ext cx="538618" cy="7140"/>
          </a:xfrm>
          <a:prstGeom prst="straightConnector1">
            <a:avLst/>
          </a:prstGeom>
          <a:ln w="38100">
            <a:solidFill>
              <a:srgbClr val="00FFFF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Rectangle 111">
            <a:extLst>
              <a:ext uri="{FF2B5EF4-FFF2-40B4-BE49-F238E27FC236}">
                <a16:creationId xmlns:a16="http://schemas.microsoft.com/office/drawing/2014/main" id="{CD3F06DE-3D0D-4DC3-B29D-DF33D9728D2B}"/>
              </a:ext>
            </a:extLst>
          </p:cNvPr>
          <p:cNvSpPr/>
          <p:nvPr/>
        </p:nvSpPr>
        <p:spPr>
          <a:xfrm>
            <a:off x="6003846" y="1083743"/>
            <a:ext cx="1877412" cy="1403083"/>
          </a:xfrm>
          <a:prstGeom prst="rect">
            <a:avLst/>
          </a:prstGeom>
          <a:noFill/>
          <a:ln w="28575">
            <a:solidFill>
              <a:srgbClr val="CCCC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2091A768-7BD5-418C-920A-A5E357C91005}"/>
              </a:ext>
            </a:extLst>
          </p:cNvPr>
          <p:cNvSpPr txBox="1"/>
          <p:nvPr/>
        </p:nvSpPr>
        <p:spPr>
          <a:xfrm>
            <a:off x="6323376" y="1098475"/>
            <a:ext cx="13590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badi" panose="020B0604020104020204" pitchFamily="34" charset="0"/>
              </a:rPr>
              <a:t>Block #285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1F195719-88D4-4835-A80A-3F118513CD52}"/>
              </a:ext>
            </a:extLst>
          </p:cNvPr>
          <p:cNvCxnSpPr>
            <a:cxnSpLocks/>
          </p:cNvCxnSpPr>
          <p:nvPr/>
        </p:nvCxnSpPr>
        <p:spPr>
          <a:xfrm>
            <a:off x="6079710" y="1481000"/>
            <a:ext cx="1722644" cy="0"/>
          </a:xfrm>
          <a:prstGeom prst="line">
            <a:avLst/>
          </a:prstGeom>
          <a:ln w="28575">
            <a:solidFill>
              <a:srgbClr val="CCCC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Rectangle 117">
            <a:extLst>
              <a:ext uri="{FF2B5EF4-FFF2-40B4-BE49-F238E27FC236}">
                <a16:creationId xmlns:a16="http://schemas.microsoft.com/office/drawing/2014/main" id="{3ADB0FD5-70E9-4662-AF5A-D21F65F7B069}"/>
              </a:ext>
            </a:extLst>
          </p:cNvPr>
          <p:cNvSpPr/>
          <p:nvPr/>
        </p:nvSpPr>
        <p:spPr>
          <a:xfrm>
            <a:off x="6003846" y="3501087"/>
            <a:ext cx="1877412" cy="1403083"/>
          </a:xfrm>
          <a:prstGeom prst="rect">
            <a:avLst/>
          </a:prstGeom>
          <a:noFill/>
          <a:ln w="28575">
            <a:solidFill>
              <a:srgbClr val="FF9966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E9F6F7E0-C377-4C80-8336-361E9180ACC6}"/>
              </a:ext>
            </a:extLst>
          </p:cNvPr>
          <p:cNvSpPr txBox="1"/>
          <p:nvPr/>
        </p:nvSpPr>
        <p:spPr>
          <a:xfrm>
            <a:off x="6319038" y="3509542"/>
            <a:ext cx="13590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badi" panose="020B0604020104020204" pitchFamily="34" charset="0"/>
              </a:rPr>
              <a:t>Block #285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F23BB2A9-5D54-4419-B8C9-0E095004334C}"/>
              </a:ext>
            </a:extLst>
          </p:cNvPr>
          <p:cNvCxnSpPr>
            <a:cxnSpLocks/>
          </p:cNvCxnSpPr>
          <p:nvPr/>
        </p:nvCxnSpPr>
        <p:spPr>
          <a:xfrm>
            <a:off x="6075372" y="3892067"/>
            <a:ext cx="1722644" cy="0"/>
          </a:xfrm>
          <a:prstGeom prst="line">
            <a:avLst/>
          </a:prstGeom>
          <a:ln w="28575">
            <a:solidFill>
              <a:srgbClr val="FF99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DABC20BE-D4A8-426A-8708-3F7687136D53}"/>
              </a:ext>
            </a:extLst>
          </p:cNvPr>
          <p:cNvCxnSpPr>
            <a:cxnSpLocks/>
            <a:stCxn id="103" idx="3"/>
            <a:endCxn id="112" idx="1"/>
          </p:cNvCxnSpPr>
          <p:nvPr/>
        </p:nvCxnSpPr>
        <p:spPr>
          <a:xfrm flipV="1">
            <a:off x="5487312" y="1785285"/>
            <a:ext cx="516534" cy="1193008"/>
          </a:xfrm>
          <a:prstGeom prst="bentConnector3">
            <a:avLst>
              <a:gd name="adj1" fmla="val 50000"/>
            </a:avLst>
          </a:prstGeom>
          <a:ln w="38100">
            <a:solidFill>
              <a:srgbClr val="CCCCFF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nector: Elbow 122">
            <a:extLst>
              <a:ext uri="{FF2B5EF4-FFF2-40B4-BE49-F238E27FC236}">
                <a16:creationId xmlns:a16="http://schemas.microsoft.com/office/drawing/2014/main" id="{2A8D08D7-85C1-47FE-9DDA-175B039E8B3F}"/>
              </a:ext>
            </a:extLst>
          </p:cNvPr>
          <p:cNvCxnSpPr>
            <a:cxnSpLocks/>
            <a:stCxn id="103" idx="3"/>
            <a:endCxn id="118" idx="1"/>
          </p:cNvCxnSpPr>
          <p:nvPr/>
        </p:nvCxnSpPr>
        <p:spPr>
          <a:xfrm>
            <a:off x="5487312" y="2978293"/>
            <a:ext cx="516534" cy="1224336"/>
          </a:xfrm>
          <a:prstGeom prst="bentConnector3">
            <a:avLst>
              <a:gd name="adj1" fmla="val 50000"/>
            </a:avLst>
          </a:prstGeom>
          <a:ln w="38100">
            <a:solidFill>
              <a:srgbClr val="FF9966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4" name="Graphic 123" descr="Puzzle pieces with solid fill">
            <a:extLst>
              <a:ext uri="{FF2B5EF4-FFF2-40B4-BE49-F238E27FC236}">
                <a16:creationId xmlns:a16="http://schemas.microsoft.com/office/drawing/2014/main" id="{073F3537-7CBF-416A-8525-0B4BEA5FAFF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64105" y="1613249"/>
            <a:ext cx="682476" cy="682476"/>
          </a:xfrm>
          <a:prstGeom prst="rect">
            <a:avLst/>
          </a:prstGeom>
        </p:spPr>
      </p:pic>
      <p:pic>
        <p:nvPicPr>
          <p:cNvPr id="125" name="Graphic 124" descr="Puzzle pieces with solid fill">
            <a:extLst>
              <a:ext uri="{FF2B5EF4-FFF2-40B4-BE49-F238E27FC236}">
                <a16:creationId xmlns:a16="http://schemas.microsoft.com/office/drawing/2014/main" id="{83EE707A-28D5-4E7F-88BB-DD1029D6EC8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657349" y="4073624"/>
            <a:ext cx="682476" cy="682476"/>
          </a:xfrm>
          <a:prstGeom prst="rect">
            <a:avLst/>
          </a:prstGeom>
        </p:spPr>
      </p:pic>
      <p:pic>
        <p:nvPicPr>
          <p:cNvPr id="127" name="Graphic 126" descr="Puzzle pieces with solid fill">
            <a:extLst>
              <a:ext uri="{FF2B5EF4-FFF2-40B4-BE49-F238E27FC236}">
                <a16:creationId xmlns:a16="http://schemas.microsoft.com/office/drawing/2014/main" id="{CB40BD18-D8D9-4261-A096-B62EDBB3AF1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077384" y="5153909"/>
            <a:ext cx="483589" cy="483589"/>
          </a:xfrm>
          <a:prstGeom prst="rect">
            <a:avLst/>
          </a:prstGeom>
        </p:spPr>
      </p:pic>
      <p:pic>
        <p:nvPicPr>
          <p:cNvPr id="128" name="Graphic 127" descr="Puzzle pieces with solid fill">
            <a:extLst>
              <a:ext uri="{FF2B5EF4-FFF2-40B4-BE49-F238E27FC236}">
                <a16:creationId xmlns:a16="http://schemas.microsoft.com/office/drawing/2014/main" id="{BCA078EA-0A57-41E7-B078-A7EA1FDB6CB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715908" y="5151414"/>
            <a:ext cx="483589" cy="483589"/>
          </a:xfrm>
          <a:prstGeom prst="rect">
            <a:avLst/>
          </a:prstGeom>
        </p:spPr>
      </p:pic>
      <p:pic>
        <p:nvPicPr>
          <p:cNvPr id="129" name="Graphic 128" descr="Puzzle pieces with solid fill">
            <a:extLst>
              <a:ext uri="{FF2B5EF4-FFF2-40B4-BE49-F238E27FC236}">
                <a16:creationId xmlns:a16="http://schemas.microsoft.com/office/drawing/2014/main" id="{11E5EDFB-A025-46B9-8AB7-C597219FC37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978432" y="5153842"/>
            <a:ext cx="483589" cy="483589"/>
          </a:xfrm>
          <a:prstGeom prst="rect">
            <a:avLst/>
          </a:prstGeom>
        </p:spPr>
      </p:pic>
      <p:grpSp>
        <p:nvGrpSpPr>
          <p:cNvPr id="80" name="Group 79">
            <a:extLst>
              <a:ext uri="{FF2B5EF4-FFF2-40B4-BE49-F238E27FC236}">
                <a16:creationId xmlns:a16="http://schemas.microsoft.com/office/drawing/2014/main" id="{9539C80E-7363-4322-9801-77136FC77834}"/>
              </a:ext>
            </a:extLst>
          </p:cNvPr>
          <p:cNvGrpSpPr/>
          <p:nvPr/>
        </p:nvGrpSpPr>
        <p:grpSpPr>
          <a:xfrm>
            <a:off x="9423029" y="5352704"/>
            <a:ext cx="1086785" cy="973792"/>
            <a:chOff x="294807" y="5350657"/>
            <a:chExt cx="1086785" cy="973792"/>
          </a:xfrm>
        </p:grpSpPr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FB71BE6D-30F4-4F63-8738-F378B772ADB1}"/>
                </a:ext>
              </a:extLst>
            </p:cNvPr>
            <p:cNvSpPr txBox="1"/>
            <p:nvPr/>
          </p:nvSpPr>
          <p:spPr>
            <a:xfrm>
              <a:off x="294807" y="5924339"/>
              <a:ext cx="108678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 err="1">
                  <a:solidFill>
                    <a:schemeClr val="bg1"/>
                  </a:solidFill>
                  <a:latin typeface="Abadi" panose="020B0604020104020204" pitchFamily="34" charset="0"/>
                </a:rPr>
                <a:t>ojs_t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pic>
          <p:nvPicPr>
            <p:cNvPr id="83" name="Graphic 82" descr="User outline">
              <a:extLst>
                <a:ext uri="{FF2B5EF4-FFF2-40B4-BE49-F238E27FC236}">
                  <a16:creationId xmlns:a16="http://schemas.microsoft.com/office/drawing/2014/main" id="{9363A6AA-BAAD-4CE2-88DA-61E2478C6B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95430" y="5350657"/>
              <a:ext cx="697706" cy="697706"/>
            </a:xfrm>
            <a:prstGeom prst="rect">
              <a:avLst/>
            </a:prstGeom>
          </p:spPr>
        </p:pic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6B9C717F-72C8-4576-A5DE-38E023FCCA18}"/>
              </a:ext>
            </a:extLst>
          </p:cNvPr>
          <p:cNvGrpSpPr/>
          <p:nvPr/>
        </p:nvGrpSpPr>
        <p:grpSpPr>
          <a:xfrm flipH="1">
            <a:off x="1591822" y="4932050"/>
            <a:ext cx="1165952" cy="1416283"/>
            <a:chOff x="9343862" y="4910213"/>
            <a:chExt cx="1165952" cy="1416283"/>
          </a:xfrm>
        </p:grpSpPr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8251E697-C38D-43AD-8A5F-F5DD6BE02577}"/>
                </a:ext>
              </a:extLst>
            </p:cNvPr>
            <p:cNvSpPr txBox="1"/>
            <p:nvPr/>
          </p:nvSpPr>
          <p:spPr>
            <a:xfrm>
              <a:off x="9423029" y="5926386"/>
              <a:ext cx="108678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Abadi" panose="020B0604020104020204" pitchFamily="34" charset="0"/>
                </a:rPr>
                <a:t>nyc97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08303EB3-0DA9-4761-9740-D1DDDC4FE0EF}"/>
                </a:ext>
              </a:extLst>
            </p:cNvPr>
            <p:cNvGrpSpPr/>
            <p:nvPr/>
          </p:nvGrpSpPr>
          <p:grpSpPr>
            <a:xfrm>
              <a:off x="9343862" y="4910213"/>
              <a:ext cx="914400" cy="1190486"/>
              <a:chOff x="8709252" y="3686832"/>
              <a:chExt cx="914400" cy="1190486"/>
            </a:xfrm>
          </p:grpSpPr>
          <p:pic>
            <p:nvPicPr>
              <p:cNvPr id="91" name="Graphic 90" descr="Marketing outline">
                <a:extLst>
                  <a:ext uri="{FF2B5EF4-FFF2-40B4-BE49-F238E27FC236}">
                    <a16:creationId xmlns:a16="http://schemas.microsoft.com/office/drawing/2014/main" id="{6FFEEF8C-A77B-4A1D-BF7F-7FD8FE4948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 flipH="1">
                <a:off x="8709252" y="3962918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92" name="Graphic 91" descr="Crown with solid fill">
                <a:extLst>
                  <a:ext uri="{FF2B5EF4-FFF2-40B4-BE49-F238E27FC236}">
                    <a16:creationId xmlns:a16="http://schemas.microsoft.com/office/drawing/2014/main" id="{C45B6ABE-9CB7-47B7-AC40-51BC6C6A24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9161937" y="3686832"/>
                <a:ext cx="400110" cy="400110"/>
              </a:xfrm>
              <a:prstGeom prst="rect">
                <a:avLst/>
              </a:prstGeom>
            </p:spPr>
          </p:pic>
        </p:grpSp>
      </p:grpSp>
      <p:pic>
        <p:nvPicPr>
          <p:cNvPr id="93" name="Graphic 92" descr="Puzzle with solid fill">
            <a:extLst>
              <a:ext uri="{FF2B5EF4-FFF2-40B4-BE49-F238E27FC236}">
                <a16:creationId xmlns:a16="http://schemas.microsoft.com/office/drawing/2014/main" id="{CCD9B6D7-125E-40BD-BB82-E9E3B6BF09F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377325" y="5638429"/>
            <a:ext cx="400110" cy="400110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54D13991-D76A-4F2C-9381-53AB29E39030}"/>
              </a:ext>
            </a:extLst>
          </p:cNvPr>
          <p:cNvGrpSpPr/>
          <p:nvPr/>
        </p:nvGrpSpPr>
        <p:grpSpPr>
          <a:xfrm>
            <a:off x="7878218" y="1080641"/>
            <a:ext cx="2612011" cy="1403083"/>
            <a:chOff x="7878218" y="1080641"/>
            <a:chExt cx="2612011" cy="1403083"/>
          </a:xfrm>
        </p:grpSpPr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BA8A8159-1F5D-495F-97AC-BFDA5860123D}"/>
                </a:ext>
              </a:extLst>
            </p:cNvPr>
            <p:cNvSpPr/>
            <p:nvPr/>
          </p:nvSpPr>
          <p:spPr>
            <a:xfrm>
              <a:off x="8612817" y="1080641"/>
              <a:ext cx="1877412" cy="1403083"/>
            </a:xfrm>
            <a:prstGeom prst="rect">
              <a:avLst/>
            </a:prstGeom>
            <a:noFill/>
            <a:ln w="28575">
              <a:solidFill>
                <a:srgbClr val="00FFFF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  <a:latin typeface="Abadi" panose="020B0604020104020204" pitchFamily="34" charset="0"/>
              </a:endParaRP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A16D1572-61A0-4AB3-9AE6-3901B59DDB12}"/>
                </a:ext>
              </a:extLst>
            </p:cNvPr>
            <p:cNvSpPr txBox="1"/>
            <p:nvPr/>
          </p:nvSpPr>
          <p:spPr>
            <a:xfrm>
              <a:off x="8935387" y="1095373"/>
              <a:ext cx="135909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Abadi" panose="020B0604020104020204" pitchFamily="34" charset="0"/>
                </a:rPr>
                <a:t>Block #285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D507452B-0A77-4143-B211-81326F00137D}"/>
                </a:ext>
              </a:extLst>
            </p:cNvPr>
            <p:cNvCxnSpPr>
              <a:cxnSpLocks/>
            </p:cNvCxnSpPr>
            <p:nvPr/>
          </p:nvCxnSpPr>
          <p:spPr>
            <a:xfrm>
              <a:off x="8691721" y="1477898"/>
              <a:ext cx="1722644" cy="0"/>
            </a:xfrm>
            <a:prstGeom prst="line">
              <a:avLst/>
            </a:prstGeom>
            <a:ln w="28575">
              <a:solidFill>
                <a:srgbClr val="00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21AF1B35-BA38-46C7-A5E1-C3B8CD5620B4}"/>
                </a:ext>
              </a:extLst>
            </p:cNvPr>
            <p:cNvCxnSpPr>
              <a:cxnSpLocks/>
              <a:endCxn id="94" idx="1"/>
            </p:cNvCxnSpPr>
            <p:nvPr/>
          </p:nvCxnSpPr>
          <p:spPr>
            <a:xfrm flipV="1">
              <a:off x="7878218" y="1782183"/>
              <a:ext cx="734599" cy="3102"/>
            </a:xfrm>
            <a:prstGeom prst="straightConnector1">
              <a:avLst/>
            </a:prstGeom>
            <a:ln w="38100">
              <a:solidFill>
                <a:srgbClr val="00FFFF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9" name="Graphic 98" descr="Puzzle with solid fill">
              <a:extLst>
                <a:ext uri="{FF2B5EF4-FFF2-40B4-BE49-F238E27FC236}">
                  <a16:creationId xmlns:a16="http://schemas.microsoft.com/office/drawing/2014/main" id="{6AF9F0B8-0EF0-4ECB-AAEE-4EFF865D01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8874381" y="1704090"/>
              <a:ext cx="527055" cy="527055"/>
            </a:xfrm>
            <a:prstGeom prst="rect">
              <a:avLst/>
            </a:prstGeom>
          </p:spPr>
        </p:pic>
      </p:grpSp>
      <p:sp>
        <p:nvSpPr>
          <p:cNvPr id="110" name="TextBox 109">
            <a:extLst>
              <a:ext uri="{FF2B5EF4-FFF2-40B4-BE49-F238E27FC236}">
                <a16:creationId xmlns:a16="http://schemas.microsoft.com/office/drawing/2014/main" id="{F98CFB47-D8C2-4394-92A6-74D0E1C721F9}"/>
              </a:ext>
            </a:extLst>
          </p:cNvPr>
          <p:cNvSpPr txBox="1"/>
          <p:nvPr/>
        </p:nvSpPr>
        <p:spPr>
          <a:xfrm>
            <a:off x="8612817" y="3708461"/>
            <a:ext cx="402881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u="sng" dirty="0">
                <a:solidFill>
                  <a:schemeClr val="bg1"/>
                </a:solidFill>
                <a:latin typeface="Abadi" panose="020B0604020104020204" pitchFamily="34" charset="0"/>
              </a:rPr>
              <a:t>Tie breaker: </a:t>
            </a:r>
          </a:p>
          <a:p>
            <a:r>
              <a:rPr lang="en-US" dirty="0">
                <a:solidFill>
                  <a:schemeClr val="bg1"/>
                </a:solidFill>
                <a:latin typeface="Abadi" panose="020B0604020104020204" pitchFamily="34" charset="0"/>
              </a:rPr>
              <a:t>A</a:t>
            </a:r>
            <a:r>
              <a:rPr lang="en-US" sz="1800" dirty="0">
                <a:solidFill>
                  <a:schemeClr val="bg1"/>
                </a:solidFill>
                <a:latin typeface="Abadi" panose="020B0604020104020204" pitchFamily="34" charset="0"/>
              </a:rPr>
              <a:t>ccept the </a:t>
            </a:r>
            <a:r>
              <a:rPr lang="en-US" sz="1800" dirty="0">
                <a:solidFill>
                  <a:srgbClr val="00FFFF"/>
                </a:solidFill>
                <a:latin typeface="Abadi" panose="020B0604020104020204" pitchFamily="34" charset="0"/>
              </a:rPr>
              <a:t>longest chain</a:t>
            </a:r>
            <a:r>
              <a:rPr lang="en-US" sz="1800" dirty="0">
                <a:solidFill>
                  <a:schemeClr val="bg1"/>
                </a:solidFill>
                <a:latin typeface="Abadi" panose="020B0604020104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56575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0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C2723-1A9A-4F0C-9EBA-A414EA578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3318"/>
            <a:ext cx="10515600" cy="870744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badi" panose="020B0604020104020204" pitchFamily="34" charset="0"/>
              </a:rPr>
              <a:t>What if Leader is Malicious? 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B2D37C5-7426-4790-A784-A2468F7A8594}"/>
              </a:ext>
            </a:extLst>
          </p:cNvPr>
          <p:cNvGrpSpPr/>
          <p:nvPr/>
        </p:nvGrpSpPr>
        <p:grpSpPr>
          <a:xfrm>
            <a:off x="390222" y="5350657"/>
            <a:ext cx="1086785" cy="973792"/>
            <a:chOff x="294807" y="5350657"/>
            <a:chExt cx="1086785" cy="97379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0E723A7-70EC-44B9-8ABA-E1F21753F2D4}"/>
                </a:ext>
              </a:extLst>
            </p:cNvPr>
            <p:cNvSpPr txBox="1"/>
            <p:nvPr/>
          </p:nvSpPr>
          <p:spPr>
            <a:xfrm>
              <a:off x="294807" y="5924339"/>
              <a:ext cx="108678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 err="1">
                  <a:solidFill>
                    <a:schemeClr val="bg1"/>
                  </a:solidFill>
                  <a:latin typeface="Abadi" panose="020B0604020104020204" pitchFamily="34" charset="0"/>
                </a:rPr>
                <a:t>satoshi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pic>
          <p:nvPicPr>
            <p:cNvPr id="12" name="Graphic 11" descr="User outline">
              <a:extLst>
                <a:ext uri="{FF2B5EF4-FFF2-40B4-BE49-F238E27FC236}">
                  <a16:creationId xmlns:a16="http://schemas.microsoft.com/office/drawing/2014/main" id="{A6E9E5BE-A1F5-4701-AF56-65308FC5C5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95430" y="5350657"/>
              <a:ext cx="697706" cy="697706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BF8DDD0-99B2-4401-B44B-62F066DB90E5}"/>
              </a:ext>
            </a:extLst>
          </p:cNvPr>
          <p:cNvGrpSpPr/>
          <p:nvPr/>
        </p:nvGrpSpPr>
        <p:grpSpPr>
          <a:xfrm>
            <a:off x="2667293" y="5343230"/>
            <a:ext cx="1086785" cy="973792"/>
            <a:chOff x="294807" y="5350657"/>
            <a:chExt cx="1086785" cy="973792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CB06CFD-E40B-471A-A328-7A3AE0321405}"/>
                </a:ext>
              </a:extLst>
            </p:cNvPr>
            <p:cNvSpPr txBox="1"/>
            <p:nvPr/>
          </p:nvSpPr>
          <p:spPr>
            <a:xfrm>
              <a:off x="294807" y="5924339"/>
              <a:ext cx="108678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Abadi" panose="020B0604020104020204" pitchFamily="34" charset="0"/>
                </a:rPr>
                <a:t>xm835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pic>
          <p:nvPicPr>
            <p:cNvPr id="15" name="Graphic 14" descr="User outline">
              <a:extLst>
                <a:ext uri="{FF2B5EF4-FFF2-40B4-BE49-F238E27FC236}">
                  <a16:creationId xmlns:a16="http://schemas.microsoft.com/office/drawing/2014/main" id="{24243D05-B967-496C-944E-9097A6F121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95430" y="5350657"/>
              <a:ext cx="697706" cy="697706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7AEC610-1FFC-4B19-B8F9-C35E48E30A31}"/>
              </a:ext>
            </a:extLst>
          </p:cNvPr>
          <p:cNvGrpSpPr/>
          <p:nvPr/>
        </p:nvGrpSpPr>
        <p:grpSpPr>
          <a:xfrm>
            <a:off x="3769935" y="5343230"/>
            <a:ext cx="1086785" cy="973792"/>
            <a:chOff x="294807" y="5350657"/>
            <a:chExt cx="1086785" cy="97379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6CCE1CA-1C19-4C41-8246-E7B03FED1DEF}"/>
                </a:ext>
              </a:extLst>
            </p:cNvPr>
            <p:cNvSpPr txBox="1"/>
            <p:nvPr/>
          </p:nvSpPr>
          <p:spPr>
            <a:xfrm>
              <a:off x="294807" y="5924339"/>
              <a:ext cx="108678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Abadi" panose="020B0604020104020204" pitchFamily="34" charset="0"/>
                </a:rPr>
                <a:t>5_rs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pic>
          <p:nvPicPr>
            <p:cNvPr id="18" name="Graphic 17" descr="User outline">
              <a:extLst>
                <a:ext uri="{FF2B5EF4-FFF2-40B4-BE49-F238E27FC236}">
                  <a16:creationId xmlns:a16="http://schemas.microsoft.com/office/drawing/2014/main" id="{F824A7EE-8A68-4A0C-A222-6E555E9746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95430" y="5350657"/>
              <a:ext cx="697706" cy="697706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F96E351-EDF9-451B-B6A6-E26227644016}"/>
              </a:ext>
            </a:extLst>
          </p:cNvPr>
          <p:cNvGrpSpPr/>
          <p:nvPr/>
        </p:nvGrpSpPr>
        <p:grpSpPr>
          <a:xfrm>
            <a:off x="4948054" y="5343230"/>
            <a:ext cx="1086785" cy="973792"/>
            <a:chOff x="294807" y="5350657"/>
            <a:chExt cx="1086785" cy="97379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E01D1B4-6038-4D3A-8CA8-BAB9199D3986}"/>
                </a:ext>
              </a:extLst>
            </p:cNvPr>
            <p:cNvSpPr txBox="1"/>
            <p:nvPr/>
          </p:nvSpPr>
          <p:spPr>
            <a:xfrm>
              <a:off x="294807" y="5924339"/>
              <a:ext cx="108678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Abadi" panose="020B0604020104020204" pitchFamily="34" charset="0"/>
                </a:rPr>
                <a:t>fox00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pic>
          <p:nvPicPr>
            <p:cNvPr id="21" name="Graphic 20" descr="User outline">
              <a:extLst>
                <a:ext uri="{FF2B5EF4-FFF2-40B4-BE49-F238E27FC236}">
                  <a16:creationId xmlns:a16="http://schemas.microsoft.com/office/drawing/2014/main" id="{0B5CB246-488F-42B6-B962-6CA4A882E18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95430" y="5350657"/>
              <a:ext cx="697706" cy="697706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2AC5178-D541-4DD6-8E4A-F918280930AD}"/>
              </a:ext>
            </a:extLst>
          </p:cNvPr>
          <p:cNvGrpSpPr/>
          <p:nvPr/>
        </p:nvGrpSpPr>
        <p:grpSpPr>
          <a:xfrm>
            <a:off x="6047006" y="5335803"/>
            <a:ext cx="1086785" cy="973792"/>
            <a:chOff x="294807" y="5350657"/>
            <a:chExt cx="1086785" cy="97379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CD1E14D-FE0F-4367-8DF0-F796982DC1FF}"/>
                </a:ext>
              </a:extLst>
            </p:cNvPr>
            <p:cNvSpPr txBox="1"/>
            <p:nvPr/>
          </p:nvSpPr>
          <p:spPr>
            <a:xfrm>
              <a:off x="294807" y="5924339"/>
              <a:ext cx="108678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Abadi" panose="020B0604020104020204" pitchFamily="34" charset="0"/>
                </a:rPr>
                <a:t>gov89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pic>
          <p:nvPicPr>
            <p:cNvPr id="24" name="Graphic 23" descr="User outline">
              <a:extLst>
                <a:ext uri="{FF2B5EF4-FFF2-40B4-BE49-F238E27FC236}">
                  <a16:creationId xmlns:a16="http://schemas.microsoft.com/office/drawing/2014/main" id="{2EE699DA-C8B7-46C1-A625-5A2056BDE1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95430" y="5350657"/>
              <a:ext cx="697706" cy="697706"/>
            </a:xfrm>
            <a:prstGeom prst="rect">
              <a:avLst/>
            </a:prstGeom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4282B99-E13F-4212-BE28-CDE04B59CC06}"/>
              </a:ext>
            </a:extLst>
          </p:cNvPr>
          <p:cNvGrpSpPr/>
          <p:nvPr/>
        </p:nvGrpSpPr>
        <p:grpSpPr>
          <a:xfrm>
            <a:off x="7145958" y="5360131"/>
            <a:ext cx="1086785" cy="973792"/>
            <a:chOff x="294807" y="5350657"/>
            <a:chExt cx="1086785" cy="97379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F8EF965-8112-441F-9098-F81D1AB07E67}"/>
                </a:ext>
              </a:extLst>
            </p:cNvPr>
            <p:cNvSpPr txBox="1"/>
            <p:nvPr/>
          </p:nvSpPr>
          <p:spPr>
            <a:xfrm>
              <a:off x="294807" y="5924339"/>
              <a:ext cx="108678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Abadi" panose="020B0604020104020204" pitchFamily="34" charset="0"/>
                </a:rPr>
                <a:t>112_r9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pic>
          <p:nvPicPr>
            <p:cNvPr id="27" name="Graphic 26" descr="User outline">
              <a:extLst>
                <a:ext uri="{FF2B5EF4-FFF2-40B4-BE49-F238E27FC236}">
                  <a16:creationId xmlns:a16="http://schemas.microsoft.com/office/drawing/2014/main" id="{FC2AF7E0-985C-4A32-ADF8-06904F354F2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95430" y="5350657"/>
              <a:ext cx="697706" cy="697706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E0D9AB3-8B66-4C77-9D7E-43A47A43508A}"/>
              </a:ext>
            </a:extLst>
          </p:cNvPr>
          <p:cNvGrpSpPr/>
          <p:nvPr/>
        </p:nvGrpSpPr>
        <p:grpSpPr>
          <a:xfrm>
            <a:off x="8324077" y="5360131"/>
            <a:ext cx="1086785" cy="973792"/>
            <a:chOff x="294807" y="5350657"/>
            <a:chExt cx="1086785" cy="973792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081DAE7-3A71-41D9-A9B4-2F234BF1CBFD}"/>
                </a:ext>
              </a:extLst>
            </p:cNvPr>
            <p:cNvSpPr txBox="1"/>
            <p:nvPr/>
          </p:nvSpPr>
          <p:spPr>
            <a:xfrm>
              <a:off x="294807" y="5924339"/>
              <a:ext cx="108678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Abadi" panose="020B0604020104020204" pitchFamily="34" charset="0"/>
                </a:rPr>
                <a:t>17yyr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pic>
          <p:nvPicPr>
            <p:cNvPr id="30" name="Graphic 29" descr="User outline">
              <a:extLst>
                <a:ext uri="{FF2B5EF4-FFF2-40B4-BE49-F238E27FC236}">
                  <a16:creationId xmlns:a16="http://schemas.microsoft.com/office/drawing/2014/main" id="{58E37AD2-0BC1-47C7-B60B-390A305C1C8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95430" y="5350657"/>
              <a:ext cx="697706" cy="697706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7A0C14B-7BAD-4F6E-AC44-39F315846979}"/>
              </a:ext>
            </a:extLst>
          </p:cNvPr>
          <p:cNvGrpSpPr/>
          <p:nvPr/>
        </p:nvGrpSpPr>
        <p:grpSpPr>
          <a:xfrm>
            <a:off x="10525671" y="5352704"/>
            <a:ext cx="1086785" cy="973792"/>
            <a:chOff x="294807" y="5350657"/>
            <a:chExt cx="1086785" cy="973792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E0FD068-1692-4CE0-B3F1-259D08AFAD5B}"/>
                </a:ext>
              </a:extLst>
            </p:cNvPr>
            <p:cNvSpPr txBox="1"/>
            <p:nvPr/>
          </p:nvSpPr>
          <p:spPr>
            <a:xfrm>
              <a:off x="294807" y="5924339"/>
              <a:ext cx="108678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 err="1">
                  <a:solidFill>
                    <a:schemeClr val="bg1"/>
                  </a:solidFill>
                  <a:latin typeface="Abadi" panose="020B0604020104020204" pitchFamily="34" charset="0"/>
                </a:rPr>
                <a:t>chstxy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pic>
          <p:nvPicPr>
            <p:cNvPr id="33" name="Graphic 32" descr="User outline">
              <a:extLst>
                <a:ext uri="{FF2B5EF4-FFF2-40B4-BE49-F238E27FC236}">
                  <a16:creationId xmlns:a16="http://schemas.microsoft.com/office/drawing/2014/main" id="{525AFB2C-4217-4A88-8CE3-D500F9E44C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95430" y="5350657"/>
              <a:ext cx="697706" cy="697706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3D9C16E7-E98A-4A7A-9970-30A2164702B7}"/>
              </a:ext>
            </a:extLst>
          </p:cNvPr>
          <p:cNvGrpSpPr/>
          <p:nvPr/>
        </p:nvGrpSpPr>
        <p:grpSpPr>
          <a:xfrm>
            <a:off x="1617583" y="6280828"/>
            <a:ext cx="988302" cy="356280"/>
            <a:chOff x="488704" y="6293595"/>
            <a:chExt cx="988302" cy="356280"/>
          </a:xfrm>
        </p:grpSpPr>
        <p:pic>
          <p:nvPicPr>
            <p:cNvPr id="4" name="Graphic 3" descr="Server with solid fill">
              <a:extLst>
                <a:ext uri="{FF2B5EF4-FFF2-40B4-BE49-F238E27FC236}">
                  <a16:creationId xmlns:a16="http://schemas.microsoft.com/office/drawing/2014/main" id="{28F37F57-E52A-4C12-830D-F618AB30252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88704" y="6293595"/>
              <a:ext cx="356280" cy="356280"/>
            </a:xfrm>
            <a:prstGeom prst="rect">
              <a:avLst/>
            </a:prstGeom>
          </p:spPr>
        </p:pic>
        <p:pic>
          <p:nvPicPr>
            <p:cNvPr id="57" name="Graphic 56" descr="Server with solid fill">
              <a:extLst>
                <a:ext uri="{FF2B5EF4-FFF2-40B4-BE49-F238E27FC236}">
                  <a16:creationId xmlns:a16="http://schemas.microsoft.com/office/drawing/2014/main" id="{4F8C911C-EED0-44BA-B5A9-3D869403C64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04715" y="6293595"/>
              <a:ext cx="356280" cy="356280"/>
            </a:xfrm>
            <a:prstGeom prst="rect">
              <a:avLst/>
            </a:prstGeom>
          </p:spPr>
        </p:pic>
        <p:pic>
          <p:nvPicPr>
            <p:cNvPr id="58" name="Graphic 57" descr="Server with solid fill">
              <a:extLst>
                <a:ext uri="{FF2B5EF4-FFF2-40B4-BE49-F238E27FC236}">
                  <a16:creationId xmlns:a16="http://schemas.microsoft.com/office/drawing/2014/main" id="{214524E9-BA11-483B-99E4-C9847FE7A22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20726" y="6293595"/>
              <a:ext cx="356280" cy="356280"/>
            </a:xfrm>
            <a:prstGeom prst="rect">
              <a:avLst/>
            </a:prstGeom>
          </p:spPr>
        </p:pic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94C6130D-0361-4F6A-8CB9-8ED131843876}"/>
              </a:ext>
            </a:extLst>
          </p:cNvPr>
          <p:cNvGrpSpPr/>
          <p:nvPr/>
        </p:nvGrpSpPr>
        <p:grpSpPr>
          <a:xfrm>
            <a:off x="6093857" y="6270808"/>
            <a:ext cx="988302" cy="356280"/>
            <a:chOff x="488704" y="6293595"/>
            <a:chExt cx="988302" cy="356280"/>
          </a:xfrm>
        </p:grpSpPr>
        <p:pic>
          <p:nvPicPr>
            <p:cNvPr id="77" name="Graphic 76" descr="Server with solid fill">
              <a:extLst>
                <a:ext uri="{FF2B5EF4-FFF2-40B4-BE49-F238E27FC236}">
                  <a16:creationId xmlns:a16="http://schemas.microsoft.com/office/drawing/2014/main" id="{80E8136C-A2DB-474B-96AC-8EC57F42193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88704" y="6293595"/>
              <a:ext cx="356280" cy="356280"/>
            </a:xfrm>
            <a:prstGeom prst="rect">
              <a:avLst/>
            </a:prstGeom>
          </p:spPr>
        </p:pic>
        <p:pic>
          <p:nvPicPr>
            <p:cNvPr id="78" name="Graphic 77" descr="Server with solid fill">
              <a:extLst>
                <a:ext uri="{FF2B5EF4-FFF2-40B4-BE49-F238E27FC236}">
                  <a16:creationId xmlns:a16="http://schemas.microsoft.com/office/drawing/2014/main" id="{4E7B65E5-9E36-4B75-ACFB-78AD3AB46A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04715" y="6293595"/>
              <a:ext cx="356280" cy="356280"/>
            </a:xfrm>
            <a:prstGeom prst="rect">
              <a:avLst/>
            </a:prstGeom>
          </p:spPr>
        </p:pic>
        <p:pic>
          <p:nvPicPr>
            <p:cNvPr id="79" name="Graphic 78" descr="Server with solid fill">
              <a:extLst>
                <a:ext uri="{FF2B5EF4-FFF2-40B4-BE49-F238E27FC236}">
                  <a16:creationId xmlns:a16="http://schemas.microsoft.com/office/drawing/2014/main" id="{46AF442B-694A-4915-BE11-26AAF59291C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20726" y="6293595"/>
              <a:ext cx="356280" cy="356280"/>
            </a:xfrm>
            <a:prstGeom prst="rect">
              <a:avLst/>
            </a:prstGeom>
          </p:spPr>
        </p:pic>
      </p:grpSp>
      <p:pic>
        <p:nvPicPr>
          <p:cNvPr id="82" name="Graphic 81" descr="Server with solid fill">
            <a:extLst>
              <a:ext uri="{FF2B5EF4-FFF2-40B4-BE49-F238E27FC236}">
                <a16:creationId xmlns:a16="http://schemas.microsoft.com/office/drawing/2014/main" id="{7CA863EB-3537-454B-B573-6DEE603B48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51596" y="6258338"/>
            <a:ext cx="356280" cy="356280"/>
          </a:xfrm>
          <a:prstGeom prst="rect">
            <a:avLst/>
          </a:prstGeom>
        </p:spPr>
      </p:pic>
      <p:pic>
        <p:nvPicPr>
          <p:cNvPr id="88" name="Graphic 87" descr="Server with solid fill">
            <a:extLst>
              <a:ext uri="{FF2B5EF4-FFF2-40B4-BE49-F238E27FC236}">
                <a16:creationId xmlns:a16="http://schemas.microsoft.com/office/drawing/2014/main" id="{67BE167A-17CF-476B-A310-B685F43C62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24978" y="6270808"/>
            <a:ext cx="356280" cy="35628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8D1CE00B-28A2-4ED2-B461-9CFAC755C591}"/>
              </a:ext>
            </a:extLst>
          </p:cNvPr>
          <p:cNvGrpSpPr/>
          <p:nvPr/>
        </p:nvGrpSpPr>
        <p:grpSpPr>
          <a:xfrm>
            <a:off x="9657129" y="6264003"/>
            <a:ext cx="672291" cy="360089"/>
            <a:chOff x="8579959" y="6312689"/>
            <a:chExt cx="672291" cy="360089"/>
          </a:xfrm>
        </p:grpSpPr>
        <p:pic>
          <p:nvPicPr>
            <p:cNvPr id="89" name="Graphic 88" descr="Server with solid fill">
              <a:extLst>
                <a:ext uri="{FF2B5EF4-FFF2-40B4-BE49-F238E27FC236}">
                  <a16:creationId xmlns:a16="http://schemas.microsoft.com/office/drawing/2014/main" id="{E084E979-FAD4-4122-852A-14962CF52A6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579959" y="6316498"/>
              <a:ext cx="356280" cy="356280"/>
            </a:xfrm>
            <a:prstGeom prst="rect">
              <a:avLst/>
            </a:prstGeom>
          </p:spPr>
        </p:pic>
        <p:pic>
          <p:nvPicPr>
            <p:cNvPr id="90" name="Graphic 89" descr="Server with solid fill">
              <a:extLst>
                <a:ext uri="{FF2B5EF4-FFF2-40B4-BE49-F238E27FC236}">
                  <a16:creationId xmlns:a16="http://schemas.microsoft.com/office/drawing/2014/main" id="{12041B08-D038-480E-80EA-C5A40C2354D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895970" y="6312689"/>
              <a:ext cx="356280" cy="356280"/>
            </a:xfrm>
            <a:prstGeom prst="rect">
              <a:avLst/>
            </a:prstGeom>
          </p:spPr>
        </p:pic>
      </p:grpSp>
      <p:sp>
        <p:nvSpPr>
          <p:cNvPr id="71" name="Rectangle 70">
            <a:extLst>
              <a:ext uri="{FF2B5EF4-FFF2-40B4-BE49-F238E27FC236}">
                <a16:creationId xmlns:a16="http://schemas.microsoft.com/office/drawing/2014/main" id="{0C63FA16-B104-416E-9337-A2C5E13D7026}"/>
              </a:ext>
            </a:extLst>
          </p:cNvPr>
          <p:cNvSpPr/>
          <p:nvPr/>
        </p:nvSpPr>
        <p:spPr>
          <a:xfrm>
            <a:off x="1193870" y="2269611"/>
            <a:ext cx="1877412" cy="1403083"/>
          </a:xfrm>
          <a:prstGeom prst="rect">
            <a:avLst/>
          </a:prstGeom>
          <a:noFill/>
          <a:ln w="28575">
            <a:solidFill>
              <a:srgbClr val="00FF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graphicFrame>
        <p:nvGraphicFramePr>
          <p:cNvPr id="72" name="Table 71">
            <a:extLst>
              <a:ext uri="{FF2B5EF4-FFF2-40B4-BE49-F238E27FC236}">
                <a16:creationId xmlns:a16="http://schemas.microsoft.com/office/drawing/2014/main" id="{875BEFB8-BA9C-4111-8D20-145B58E7C4E6}"/>
              </a:ext>
            </a:extLst>
          </p:cNvPr>
          <p:cNvGraphicFramePr>
            <a:graphicFrameLocks noGrp="1"/>
          </p:cNvGraphicFramePr>
          <p:nvPr/>
        </p:nvGraphicFramePr>
        <p:xfrm>
          <a:off x="1280953" y="2645321"/>
          <a:ext cx="1588504" cy="325276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560994">
                  <a:extLst>
                    <a:ext uri="{9D8B030D-6E8A-4147-A177-3AD203B41FA5}">
                      <a16:colId xmlns:a16="http://schemas.microsoft.com/office/drawing/2014/main" val="1787310592"/>
                    </a:ext>
                  </a:extLst>
                </a:gridCol>
                <a:gridCol w="1027510">
                  <a:extLst>
                    <a:ext uri="{9D8B030D-6E8A-4147-A177-3AD203B41FA5}">
                      <a16:colId xmlns:a16="http://schemas.microsoft.com/office/drawing/2014/main" val="1806386922"/>
                    </a:ext>
                  </a:extLst>
                </a:gridCol>
              </a:tblGrid>
              <a:tr h="325276">
                <a:tc>
                  <a:txBody>
                    <a:bodyPr/>
                    <a:lstStyle/>
                    <a:p>
                      <a:pPr algn="l"/>
                      <a:r>
                        <a:rPr lang="en-US" sz="1200" b="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from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content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6373703"/>
                  </a:ext>
                </a:extLst>
              </a:tr>
            </a:tbl>
          </a:graphicData>
        </a:graphic>
      </p:graphicFrame>
      <p:graphicFrame>
        <p:nvGraphicFramePr>
          <p:cNvPr id="73" name="Table 72">
            <a:extLst>
              <a:ext uri="{FF2B5EF4-FFF2-40B4-BE49-F238E27FC236}">
                <a16:creationId xmlns:a16="http://schemas.microsoft.com/office/drawing/2014/main" id="{3121413A-DCA7-4B7B-8DB5-A6724371D291}"/>
              </a:ext>
            </a:extLst>
          </p:cNvPr>
          <p:cNvGraphicFramePr>
            <a:graphicFrameLocks noGrp="1"/>
          </p:cNvGraphicFramePr>
          <p:nvPr/>
        </p:nvGraphicFramePr>
        <p:xfrm>
          <a:off x="1317172" y="2909646"/>
          <a:ext cx="1656660" cy="274320"/>
        </p:xfrm>
        <a:graphic>
          <a:graphicData uri="http://schemas.openxmlformats.org/drawingml/2006/table">
            <a:tbl>
              <a:tblPr/>
              <a:tblGrid>
                <a:gridCol w="669556">
                  <a:extLst>
                    <a:ext uri="{9D8B030D-6E8A-4147-A177-3AD203B41FA5}">
                      <a16:colId xmlns:a16="http://schemas.microsoft.com/office/drawing/2014/main" val="2273406638"/>
                    </a:ext>
                  </a:extLst>
                </a:gridCol>
                <a:gridCol w="987104">
                  <a:extLst>
                    <a:ext uri="{9D8B030D-6E8A-4147-A177-3AD203B41FA5}">
                      <a16:colId xmlns:a16="http://schemas.microsoft.com/office/drawing/2014/main" val="3325124574"/>
                    </a:ext>
                  </a:extLst>
                </a:gridCol>
              </a:tblGrid>
              <a:tr h="255939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xm835</a:t>
                      </a:r>
                    </a:p>
                  </a:txBody>
                  <a:tcPr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update </a:t>
                      </a:r>
                    </a:p>
                  </a:txBody>
                  <a:tcPr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mpd="sng">
                      <a:solidFill>
                        <a:srgbClr val="00FFFF"/>
                      </a:solidFill>
                      <a:prstDash val="soli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021517"/>
                  </a:ext>
                </a:extLst>
              </a:tr>
            </a:tbl>
          </a:graphicData>
        </a:graphic>
      </p:graphicFrame>
      <p:graphicFrame>
        <p:nvGraphicFramePr>
          <p:cNvPr id="74" name="Table 73">
            <a:extLst>
              <a:ext uri="{FF2B5EF4-FFF2-40B4-BE49-F238E27FC236}">
                <a16:creationId xmlns:a16="http://schemas.microsoft.com/office/drawing/2014/main" id="{1E10A959-CB0E-44E3-B568-6BBD50CAE1C6}"/>
              </a:ext>
            </a:extLst>
          </p:cNvPr>
          <p:cNvGraphicFramePr>
            <a:graphicFrameLocks noGrp="1"/>
          </p:cNvGraphicFramePr>
          <p:nvPr/>
        </p:nvGraphicFramePr>
        <p:xfrm>
          <a:off x="1326104" y="3241169"/>
          <a:ext cx="1656660" cy="274320"/>
        </p:xfrm>
        <a:graphic>
          <a:graphicData uri="http://schemas.openxmlformats.org/drawingml/2006/table">
            <a:tbl>
              <a:tblPr/>
              <a:tblGrid>
                <a:gridCol w="660624">
                  <a:extLst>
                    <a:ext uri="{9D8B030D-6E8A-4147-A177-3AD203B41FA5}">
                      <a16:colId xmlns:a16="http://schemas.microsoft.com/office/drawing/2014/main" val="2273406638"/>
                    </a:ext>
                  </a:extLst>
                </a:gridCol>
                <a:gridCol w="996036">
                  <a:extLst>
                    <a:ext uri="{9D8B030D-6E8A-4147-A177-3AD203B41FA5}">
                      <a16:colId xmlns:a16="http://schemas.microsoft.com/office/drawing/2014/main" val="3325124574"/>
                    </a:ext>
                  </a:extLst>
                </a:gridCol>
              </a:tblGrid>
              <a:tr h="255939">
                <a:tc>
                  <a:txBody>
                    <a:bodyPr/>
                    <a:lstStyle/>
                    <a:p>
                      <a:pPr algn="l"/>
                      <a:r>
                        <a:rPr lang="en-US" sz="1200" dirty="0" err="1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satoshi</a:t>
                      </a:r>
                      <a:endParaRPr lang="en-US" sz="1200" dirty="0">
                        <a:solidFill>
                          <a:schemeClr val="bg1"/>
                        </a:solidFill>
                        <a:latin typeface="Abadi" panose="020B0604020104020204" pitchFamily="34" charset="0"/>
                      </a:endParaRPr>
                    </a:p>
                  </a:txBody>
                  <a:tcPr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update </a:t>
                      </a:r>
                    </a:p>
                  </a:txBody>
                  <a:tcPr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mpd="sng">
                      <a:solidFill>
                        <a:srgbClr val="00FFFF"/>
                      </a:solidFill>
                      <a:prstDash val="soli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021517"/>
                  </a:ext>
                </a:extLst>
              </a:tr>
            </a:tbl>
          </a:graphicData>
        </a:graphic>
      </p:graphicFrame>
      <p:sp>
        <p:nvSpPr>
          <p:cNvPr id="75" name="TextBox 74">
            <a:extLst>
              <a:ext uri="{FF2B5EF4-FFF2-40B4-BE49-F238E27FC236}">
                <a16:creationId xmlns:a16="http://schemas.microsoft.com/office/drawing/2014/main" id="{565E5AFE-3320-4B5E-9A26-197C2B9746F5}"/>
              </a:ext>
            </a:extLst>
          </p:cNvPr>
          <p:cNvSpPr txBox="1"/>
          <p:nvPr/>
        </p:nvSpPr>
        <p:spPr>
          <a:xfrm>
            <a:off x="1510358" y="2285215"/>
            <a:ext cx="13590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badi" panose="020B0604020104020204" pitchFamily="34" charset="0"/>
              </a:rPr>
              <a:t>Block #283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209E1FD2-D02E-4E28-B369-3F3B3290B1BE}"/>
              </a:ext>
            </a:extLst>
          </p:cNvPr>
          <p:cNvCxnSpPr>
            <a:cxnSpLocks/>
          </p:cNvCxnSpPr>
          <p:nvPr/>
        </p:nvCxnSpPr>
        <p:spPr>
          <a:xfrm>
            <a:off x="1266692" y="2667740"/>
            <a:ext cx="1722644" cy="0"/>
          </a:xfrm>
          <a:prstGeom prst="line">
            <a:avLst/>
          </a:prstGeom>
          <a:ln w="28575">
            <a:solidFill>
              <a:srgbClr val="00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FF221306-B42A-4CE7-A0A3-5BB1759DE401}"/>
              </a:ext>
            </a:extLst>
          </p:cNvPr>
          <p:cNvCxnSpPr>
            <a:cxnSpLocks/>
          </p:cNvCxnSpPr>
          <p:nvPr/>
        </p:nvCxnSpPr>
        <p:spPr>
          <a:xfrm>
            <a:off x="677166" y="2969725"/>
            <a:ext cx="513832" cy="0"/>
          </a:xfrm>
          <a:prstGeom prst="straightConnector1">
            <a:avLst/>
          </a:prstGeom>
          <a:ln w="38100">
            <a:solidFill>
              <a:srgbClr val="00FFFF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Rectangle 102">
            <a:extLst>
              <a:ext uri="{FF2B5EF4-FFF2-40B4-BE49-F238E27FC236}">
                <a16:creationId xmlns:a16="http://schemas.microsoft.com/office/drawing/2014/main" id="{732CF597-1AA0-4C62-96C1-822AB0BA94D8}"/>
              </a:ext>
            </a:extLst>
          </p:cNvPr>
          <p:cNvSpPr/>
          <p:nvPr/>
        </p:nvSpPr>
        <p:spPr>
          <a:xfrm>
            <a:off x="3609900" y="2283891"/>
            <a:ext cx="1877412" cy="1388803"/>
          </a:xfrm>
          <a:prstGeom prst="rect">
            <a:avLst/>
          </a:prstGeom>
          <a:noFill/>
          <a:ln w="28575">
            <a:solidFill>
              <a:srgbClr val="00FF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graphicFrame>
        <p:nvGraphicFramePr>
          <p:cNvPr id="104" name="Table 103">
            <a:extLst>
              <a:ext uri="{FF2B5EF4-FFF2-40B4-BE49-F238E27FC236}">
                <a16:creationId xmlns:a16="http://schemas.microsoft.com/office/drawing/2014/main" id="{3021FF71-9C63-4734-B9CC-C459F46B2B02}"/>
              </a:ext>
            </a:extLst>
          </p:cNvPr>
          <p:cNvGraphicFramePr>
            <a:graphicFrameLocks noGrp="1"/>
          </p:cNvGraphicFramePr>
          <p:nvPr/>
        </p:nvGraphicFramePr>
        <p:xfrm>
          <a:off x="3699855" y="2644449"/>
          <a:ext cx="1588504" cy="325276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560994">
                  <a:extLst>
                    <a:ext uri="{9D8B030D-6E8A-4147-A177-3AD203B41FA5}">
                      <a16:colId xmlns:a16="http://schemas.microsoft.com/office/drawing/2014/main" val="1787310592"/>
                    </a:ext>
                  </a:extLst>
                </a:gridCol>
                <a:gridCol w="1027510">
                  <a:extLst>
                    <a:ext uri="{9D8B030D-6E8A-4147-A177-3AD203B41FA5}">
                      <a16:colId xmlns:a16="http://schemas.microsoft.com/office/drawing/2014/main" val="1806386922"/>
                    </a:ext>
                  </a:extLst>
                </a:gridCol>
              </a:tblGrid>
              <a:tr h="325276">
                <a:tc>
                  <a:txBody>
                    <a:bodyPr/>
                    <a:lstStyle/>
                    <a:p>
                      <a:pPr algn="l"/>
                      <a:r>
                        <a:rPr lang="en-US" sz="1200" b="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from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content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6373703"/>
                  </a:ext>
                </a:extLst>
              </a:tr>
            </a:tbl>
          </a:graphicData>
        </a:graphic>
      </p:graphicFrame>
      <p:graphicFrame>
        <p:nvGraphicFramePr>
          <p:cNvPr id="105" name="Table 104">
            <a:extLst>
              <a:ext uri="{FF2B5EF4-FFF2-40B4-BE49-F238E27FC236}">
                <a16:creationId xmlns:a16="http://schemas.microsoft.com/office/drawing/2014/main" id="{7DA19097-CDC8-45FB-AAAB-C8920A294FB7}"/>
              </a:ext>
            </a:extLst>
          </p:cNvPr>
          <p:cNvGraphicFramePr>
            <a:graphicFrameLocks noGrp="1"/>
          </p:cNvGraphicFramePr>
          <p:nvPr/>
        </p:nvGraphicFramePr>
        <p:xfrm>
          <a:off x="3736074" y="2908774"/>
          <a:ext cx="1656660" cy="274320"/>
        </p:xfrm>
        <a:graphic>
          <a:graphicData uri="http://schemas.openxmlformats.org/drawingml/2006/table">
            <a:tbl>
              <a:tblPr/>
              <a:tblGrid>
                <a:gridCol w="669556">
                  <a:extLst>
                    <a:ext uri="{9D8B030D-6E8A-4147-A177-3AD203B41FA5}">
                      <a16:colId xmlns:a16="http://schemas.microsoft.com/office/drawing/2014/main" val="2273406638"/>
                    </a:ext>
                  </a:extLst>
                </a:gridCol>
                <a:gridCol w="987104">
                  <a:extLst>
                    <a:ext uri="{9D8B030D-6E8A-4147-A177-3AD203B41FA5}">
                      <a16:colId xmlns:a16="http://schemas.microsoft.com/office/drawing/2014/main" val="3325124574"/>
                    </a:ext>
                  </a:extLst>
                </a:gridCol>
              </a:tblGrid>
              <a:tr h="255939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fox00</a:t>
                      </a:r>
                    </a:p>
                  </a:txBody>
                  <a:tcPr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update </a:t>
                      </a:r>
                    </a:p>
                  </a:txBody>
                  <a:tcPr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mpd="sng">
                      <a:solidFill>
                        <a:srgbClr val="00FFFF"/>
                      </a:solidFill>
                      <a:prstDash val="soli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021517"/>
                  </a:ext>
                </a:extLst>
              </a:tr>
            </a:tbl>
          </a:graphicData>
        </a:graphic>
      </p:graphicFrame>
      <p:graphicFrame>
        <p:nvGraphicFramePr>
          <p:cNvPr id="106" name="Table 105">
            <a:extLst>
              <a:ext uri="{FF2B5EF4-FFF2-40B4-BE49-F238E27FC236}">
                <a16:creationId xmlns:a16="http://schemas.microsoft.com/office/drawing/2014/main" id="{B986D508-6718-4030-804E-12B79C480123}"/>
              </a:ext>
            </a:extLst>
          </p:cNvPr>
          <p:cNvGraphicFramePr>
            <a:graphicFrameLocks noGrp="1"/>
          </p:cNvGraphicFramePr>
          <p:nvPr/>
        </p:nvGraphicFramePr>
        <p:xfrm>
          <a:off x="3745006" y="3240297"/>
          <a:ext cx="1656660" cy="274320"/>
        </p:xfrm>
        <a:graphic>
          <a:graphicData uri="http://schemas.openxmlformats.org/drawingml/2006/table">
            <a:tbl>
              <a:tblPr/>
              <a:tblGrid>
                <a:gridCol w="660624">
                  <a:extLst>
                    <a:ext uri="{9D8B030D-6E8A-4147-A177-3AD203B41FA5}">
                      <a16:colId xmlns:a16="http://schemas.microsoft.com/office/drawing/2014/main" val="2273406638"/>
                    </a:ext>
                  </a:extLst>
                </a:gridCol>
                <a:gridCol w="996036">
                  <a:extLst>
                    <a:ext uri="{9D8B030D-6E8A-4147-A177-3AD203B41FA5}">
                      <a16:colId xmlns:a16="http://schemas.microsoft.com/office/drawing/2014/main" val="3325124574"/>
                    </a:ext>
                  </a:extLst>
                </a:gridCol>
              </a:tblGrid>
              <a:tr h="255939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17yyr</a:t>
                      </a:r>
                    </a:p>
                  </a:txBody>
                  <a:tcPr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update </a:t>
                      </a:r>
                    </a:p>
                  </a:txBody>
                  <a:tcPr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mpd="sng">
                      <a:solidFill>
                        <a:srgbClr val="00FFFF"/>
                      </a:solidFill>
                      <a:prstDash val="soli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021517"/>
                  </a:ext>
                </a:extLst>
              </a:tr>
            </a:tbl>
          </a:graphicData>
        </a:graphic>
      </p:graphicFrame>
      <p:sp>
        <p:nvSpPr>
          <p:cNvPr id="107" name="TextBox 106">
            <a:extLst>
              <a:ext uri="{FF2B5EF4-FFF2-40B4-BE49-F238E27FC236}">
                <a16:creationId xmlns:a16="http://schemas.microsoft.com/office/drawing/2014/main" id="{CD88FEDC-046B-4C7E-95A7-D518533080F3}"/>
              </a:ext>
            </a:extLst>
          </p:cNvPr>
          <p:cNvSpPr txBox="1"/>
          <p:nvPr/>
        </p:nvSpPr>
        <p:spPr>
          <a:xfrm>
            <a:off x="3929260" y="2284343"/>
            <a:ext cx="13590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badi" panose="020B0604020104020204" pitchFamily="34" charset="0"/>
              </a:rPr>
              <a:t>Block #284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A7FEECEA-1C47-4182-A913-733516C337FC}"/>
              </a:ext>
            </a:extLst>
          </p:cNvPr>
          <p:cNvCxnSpPr>
            <a:cxnSpLocks/>
          </p:cNvCxnSpPr>
          <p:nvPr/>
        </p:nvCxnSpPr>
        <p:spPr>
          <a:xfrm>
            <a:off x="3685594" y="2666868"/>
            <a:ext cx="1722644" cy="0"/>
          </a:xfrm>
          <a:prstGeom prst="line">
            <a:avLst/>
          </a:prstGeom>
          <a:ln w="28575">
            <a:solidFill>
              <a:srgbClr val="00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739837C8-EF1D-4402-94A3-52B035159EDD}"/>
              </a:ext>
            </a:extLst>
          </p:cNvPr>
          <p:cNvCxnSpPr>
            <a:cxnSpLocks/>
            <a:stCxn id="71" idx="3"/>
            <a:endCxn id="103" idx="1"/>
          </p:cNvCxnSpPr>
          <p:nvPr/>
        </p:nvCxnSpPr>
        <p:spPr>
          <a:xfrm>
            <a:off x="3071282" y="2971153"/>
            <a:ext cx="538618" cy="7140"/>
          </a:xfrm>
          <a:prstGeom prst="straightConnector1">
            <a:avLst/>
          </a:prstGeom>
          <a:ln w="38100">
            <a:solidFill>
              <a:srgbClr val="00FFFF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Rectangle 111">
            <a:extLst>
              <a:ext uri="{FF2B5EF4-FFF2-40B4-BE49-F238E27FC236}">
                <a16:creationId xmlns:a16="http://schemas.microsoft.com/office/drawing/2014/main" id="{CD3F06DE-3D0D-4DC3-B29D-DF33D9728D2B}"/>
              </a:ext>
            </a:extLst>
          </p:cNvPr>
          <p:cNvSpPr/>
          <p:nvPr/>
        </p:nvSpPr>
        <p:spPr>
          <a:xfrm>
            <a:off x="6003846" y="1083743"/>
            <a:ext cx="1877412" cy="1403083"/>
          </a:xfrm>
          <a:prstGeom prst="rect">
            <a:avLst/>
          </a:prstGeom>
          <a:noFill/>
          <a:ln w="28575">
            <a:solidFill>
              <a:srgbClr val="CCCC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2091A768-7BD5-418C-920A-A5E357C91005}"/>
              </a:ext>
            </a:extLst>
          </p:cNvPr>
          <p:cNvSpPr txBox="1"/>
          <p:nvPr/>
        </p:nvSpPr>
        <p:spPr>
          <a:xfrm>
            <a:off x="6323376" y="1098475"/>
            <a:ext cx="13590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badi" panose="020B0604020104020204" pitchFamily="34" charset="0"/>
              </a:rPr>
              <a:t>Block #285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1F195719-88D4-4835-A80A-3F118513CD52}"/>
              </a:ext>
            </a:extLst>
          </p:cNvPr>
          <p:cNvCxnSpPr>
            <a:cxnSpLocks/>
          </p:cNvCxnSpPr>
          <p:nvPr/>
        </p:nvCxnSpPr>
        <p:spPr>
          <a:xfrm>
            <a:off x="6079710" y="1481000"/>
            <a:ext cx="1722644" cy="0"/>
          </a:xfrm>
          <a:prstGeom prst="line">
            <a:avLst/>
          </a:prstGeom>
          <a:ln w="28575">
            <a:solidFill>
              <a:srgbClr val="CCCC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Rectangle 117">
            <a:extLst>
              <a:ext uri="{FF2B5EF4-FFF2-40B4-BE49-F238E27FC236}">
                <a16:creationId xmlns:a16="http://schemas.microsoft.com/office/drawing/2014/main" id="{3ADB0FD5-70E9-4662-AF5A-D21F65F7B069}"/>
              </a:ext>
            </a:extLst>
          </p:cNvPr>
          <p:cNvSpPr/>
          <p:nvPr/>
        </p:nvSpPr>
        <p:spPr>
          <a:xfrm>
            <a:off x="6003846" y="3501087"/>
            <a:ext cx="1877412" cy="1403083"/>
          </a:xfrm>
          <a:prstGeom prst="rect">
            <a:avLst/>
          </a:prstGeom>
          <a:noFill/>
          <a:ln w="28575">
            <a:solidFill>
              <a:srgbClr val="FF9966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E9F6F7E0-C377-4C80-8336-361E9180ACC6}"/>
              </a:ext>
            </a:extLst>
          </p:cNvPr>
          <p:cNvSpPr txBox="1"/>
          <p:nvPr/>
        </p:nvSpPr>
        <p:spPr>
          <a:xfrm>
            <a:off x="6319038" y="3509542"/>
            <a:ext cx="13590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badi" panose="020B0604020104020204" pitchFamily="34" charset="0"/>
              </a:rPr>
              <a:t>Block #285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F23BB2A9-5D54-4419-B8C9-0E095004334C}"/>
              </a:ext>
            </a:extLst>
          </p:cNvPr>
          <p:cNvCxnSpPr>
            <a:cxnSpLocks/>
          </p:cNvCxnSpPr>
          <p:nvPr/>
        </p:nvCxnSpPr>
        <p:spPr>
          <a:xfrm>
            <a:off x="6075372" y="3892067"/>
            <a:ext cx="1722644" cy="0"/>
          </a:xfrm>
          <a:prstGeom prst="line">
            <a:avLst/>
          </a:prstGeom>
          <a:ln w="28575">
            <a:solidFill>
              <a:srgbClr val="FF99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DABC20BE-D4A8-426A-8708-3F7687136D53}"/>
              </a:ext>
            </a:extLst>
          </p:cNvPr>
          <p:cNvCxnSpPr>
            <a:cxnSpLocks/>
            <a:stCxn id="103" idx="3"/>
            <a:endCxn id="112" idx="1"/>
          </p:cNvCxnSpPr>
          <p:nvPr/>
        </p:nvCxnSpPr>
        <p:spPr>
          <a:xfrm flipV="1">
            <a:off x="5487312" y="1785285"/>
            <a:ext cx="516534" cy="1193008"/>
          </a:xfrm>
          <a:prstGeom prst="bentConnector3">
            <a:avLst>
              <a:gd name="adj1" fmla="val 50000"/>
            </a:avLst>
          </a:prstGeom>
          <a:ln w="38100">
            <a:solidFill>
              <a:srgbClr val="CCCCFF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nector: Elbow 122">
            <a:extLst>
              <a:ext uri="{FF2B5EF4-FFF2-40B4-BE49-F238E27FC236}">
                <a16:creationId xmlns:a16="http://schemas.microsoft.com/office/drawing/2014/main" id="{2A8D08D7-85C1-47FE-9DDA-175B039E8B3F}"/>
              </a:ext>
            </a:extLst>
          </p:cNvPr>
          <p:cNvCxnSpPr>
            <a:cxnSpLocks/>
            <a:stCxn id="103" idx="3"/>
            <a:endCxn id="118" idx="1"/>
          </p:cNvCxnSpPr>
          <p:nvPr/>
        </p:nvCxnSpPr>
        <p:spPr>
          <a:xfrm>
            <a:off x="5487312" y="2978293"/>
            <a:ext cx="516534" cy="1224336"/>
          </a:xfrm>
          <a:prstGeom prst="bentConnector3">
            <a:avLst>
              <a:gd name="adj1" fmla="val 50000"/>
            </a:avLst>
          </a:prstGeom>
          <a:ln w="38100">
            <a:solidFill>
              <a:srgbClr val="FF9966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4" name="Graphic 123" descr="Puzzle pieces with solid fill">
            <a:extLst>
              <a:ext uri="{FF2B5EF4-FFF2-40B4-BE49-F238E27FC236}">
                <a16:creationId xmlns:a16="http://schemas.microsoft.com/office/drawing/2014/main" id="{073F3537-7CBF-416A-8525-0B4BEA5FAFF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64105" y="1613249"/>
            <a:ext cx="682476" cy="682476"/>
          </a:xfrm>
          <a:prstGeom prst="rect">
            <a:avLst/>
          </a:prstGeom>
        </p:spPr>
      </p:pic>
      <p:pic>
        <p:nvPicPr>
          <p:cNvPr id="125" name="Graphic 124" descr="Puzzle pieces with solid fill">
            <a:extLst>
              <a:ext uri="{FF2B5EF4-FFF2-40B4-BE49-F238E27FC236}">
                <a16:creationId xmlns:a16="http://schemas.microsoft.com/office/drawing/2014/main" id="{83EE707A-28D5-4E7F-88BB-DD1029D6EC8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657349" y="4073624"/>
            <a:ext cx="682476" cy="682476"/>
          </a:xfrm>
          <a:prstGeom prst="rect">
            <a:avLst/>
          </a:prstGeom>
        </p:spPr>
      </p:pic>
      <p:pic>
        <p:nvPicPr>
          <p:cNvPr id="127" name="Graphic 126" descr="Puzzle pieces with solid fill">
            <a:extLst>
              <a:ext uri="{FF2B5EF4-FFF2-40B4-BE49-F238E27FC236}">
                <a16:creationId xmlns:a16="http://schemas.microsoft.com/office/drawing/2014/main" id="{CB40BD18-D8D9-4261-A096-B62EDBB3AF1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077384" y="5153909"/>
            <a:ext cx="483589" cy="483589"/>
          </a:xfrm>
          <a:prstGeom prst="rect">
            <a:avLst/>
          </a:prstGeom>
        </p:spPr>
      </p:pic>
      <p:pic>
        <p:nvPicPr>
          <p:cNvPr id="128" name="Graphic 127" descr="Puzzle pieces with solid fill">
            <a:extLst>
              <a:ext uri="{FF2B5EF4-FFF2-40B4-BE49-F238E27FC236}">
                <a16:creationId xmlns:a16="http://schemas.microsoft.com/office/drawing/2014/main" id="{BCA078EA-0A57-41E7-B078-A7EA1FDB6CB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705315" y="5151414"/>
            <a:ext cx="483589" cy="483589"/>
          </a:xfrm>
          <a:prstGeom prst="rect">
            <a:avLst/>
          </a:prstGeom>
        </p:spPr>
      </p:pic>
      <p:pic>
        <p:nvPicPr>
          <p:cNvPr id="129" name="Graphic 128" descr="Puzzle pieces with solid fill">
            <a:extLst>
              <a:ext uri="{FF2B5EF4-FFF2-40B4-BE49-F238E27FC236}">
                <a16:creationId xmlns:a16="http://schemas.microsoft.com/office/drawing/2014/main" id="{11E5EDFB-A025-46B9-8AB7-C597219FC37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967839" y="5153842"/>
            <a:ext cx="483589" cy="483589"/>
          </a:xfrm>
          <a:prstGeom prst="rect">
            <a:avLst/>
          </a:prstGeom>
        </p:spPr>
      </p:pic>
      <p:grpSp>
        <p:nvGrpSpPr>
          <p:cNvPr id="80" name="Group 79">
            <a:extLst>
              <a:ext uri="{FF2B5EF4-FFF2-40B4-BE49-F238E27FC236}">
                <a16:creationId xmlns:a16="http://schemas.microsoft.com/office/drawing/2014/main" id="{9539C80E-7363-4322-9801-77136FC77834}"/>
              </a:ext>
            </a:extLst>
          </p:cNvPr>
          <p:cNvGrpSpPr/>
          <p:nvPr/>
        </p:nvGrpSpPr>
        <p:grpSpPr>
          <a:xfrm>
            <a:off x="9423029" y="5352704"/>
            <a:ext cx="1086785" cy="973792"/>
            <a:chOff x="294807" y="5350657"/>
            <a:chExt cx="1086785" cy="973792"/>
          </a:xfrm>
        </p:grpSpPr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FB71BE6D-30F4-4F63-8738-F378B772ADB1}"/>
                </a:ext>
              </a:extLst>
            </p:cNvPr>
            <p:cNvSpPr txBox="1"/>
            <p:nvPr/>
          </p:nvSpPr>
          <p:spPr>
            <a:xfrm>
              <a:off x="294807" y="5924339"/>
              <a:ext cx="108678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 err="1">
                  <a:solidFill>
                    <a:schemeClr val="bg1"/>
                  </a:solidFill>
                  <a:latin typeface="Abadi" panose="020B0604020104020204" pitchFamily="34" charset="0"/>
                </a:rPr>
                <a:t>ojs_t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pic>
          <p:nvPicPr>
            <p:cNvPr id="83" name="Graphic 82" descr="User outline">
              <a:extLst>
                <a:ext uri="{FF2B5EF4-FFF2-40B4-BE49-F238E27FC236}">
                  <a16:creationId xmlns:a16="http://schemas.microsoft.com/office/drawing/2014/main" id="{9363A6AA-BAAD-4CE2-88DA-61E2478C6B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95430" y="5350657"/>
              <a:ext cx="697706" cy="697706"/>
            </a:xfrm>
            <a:prstGeom prst="rect">
              <a:avLst/>
            </a:prstGeom>
          </p:spPr>
        </p:pic>
      </p:grpSp>
      <p:sp>
        <p:nvSpPr>
          <p:cNvPr id="94" name="Rectangle 93">
            <a:extLst>
              <a:ext uri="{FF2B5EF4-FFF2-40B4-BE49-F238E27FC236}">
                <a16:creationId xmlns:a16="http://schemas.microsoft.com/office/drawing/2014/main" id="{BA8A8159-1F5D-495F-97AC-BFDA5860123D}"/>
              </a:ext>
            </a:extLst>
          </p:cNvPr>
          <p:cNvSpPr/>
          <p:nvPr/>
        </p:nvSpPr>
        <p:spPr>
          <a:xfrm>
            <a:off x="8612817" y="1080641"/>
            <a:ext cx="1877412" cy="1403083"/>
          </a:xfrm>
          <a:prstGeom prst="rect">
            <a:avLst/>
          </a:prstGeom>
          <a:noFill/>
          <a:ln w="28575">
            <a:solidFill>
              <a:srgbClr val="00FF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A16D1572-61A0-4AB3-9AE6-3901B59DDB12}"/>
              </a:ext>
            </a:extLst>
          </p:cNvPr>
          <p:cNvSpPr txBox="1"/>
          <p:nvPr/>
        </p:nvSpPr>
        <p:spPr>
          <a:xfrm>
            <a:off x="8935387" y="1095373"/>
            <a:ext cx="13590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badi" panose="020B0604020104020204" pitchFamily="34" charset="0"/>
              </a:rPr>
              <a:t>Block #285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D507452B-0A77-4143-B211-81326F00137D}"/>
              </a:ext>
            </a:extLst>
          </p:cNvPr>
          <p:cNvCxnSpPr>
            <a:cxnSpLocks/>
          </p:cNvCxnSpPr>
          <p:nvPr/>
        </p:nvCxnSpPr>
        <p:spPr>
          <a:xfrm>
            <a:off x="8691721" y="1477898"/>
            <a:ext cx="1722644" cy="0"/>
          </a:xfrm>
          <a:prstGeom prst="line">
            <a:avLst/>
          </a:prstGeom>
          <a:ln w="28575">
            <a:solidFill>
              <a:srgbClr val="00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21AF1B35-BA38-46C7-A5E1-C3B8CD5620B4}"/>
              </a:ext>
            </a:extLst>
          </p:cNvPr>
          <p:cNvCxnSpPr>
            <a:cxnSpLocks/>
            <a:endCxn id="94" idx="1"/>
          </p:cNvCxnSpPr>
          <p:nvPr/>
        </p:nvCxnSpPr>
        <p:spPr>
          <a:xfrm flipV="1">
            <a:off x="7878218" y="1782183"/>
            <a:ext cx="734599" cy="3102"/>
          </a:xfrm>
          <a:prstGeom prst="straightConnector1">
            <a:avLst/>
          </a:prstGeom>
          <a:ln w="38100">
            <a:solidFill>
              <a:srgbClr val="00FFFF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9" name="Graphic 98" descr="Puzzle with solid fill">
            <a:extLst>
              <a:ext uri="{FF2B5EF4-FFF2-40B4-BE49-F238E27FC236}">
                <a16:creationId xmlns:a16="http://schemas.microsoft.com/office/drawing/2014/main" id="{6AF9F0B8-0EF0-4ECB-AAEE-4EFF865D018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874381" y="1704090"/>
            <a:ext cx="527055" cy="527055"/>
          </a:xfrm>
          <a:prstGeom prst="rect">
            <a:avLst/>
          </a:prstGeom>
        </p:spPr>
      </p:pic>
      <p:pic>
        <p:nvPicPr>
          <p:cNvPr id="100" name="Graphic 99" descr="Puzzle pieces with solid fill">
            <a:extLst>
              <a:ext uri="{FF2B5EF4-FFF2-40B4-BE49-F238E27FC236}">
                <a16:creationId xmlns:a16="http://schemas.microsoft.com/office/drawing/2014/main" id="{F2DF1813-3012-4311-9907-D1D581174C4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612010" y="1598053"/>
            <a:ext cx="682476" cy="682476"/>
          </a:xfrm>
          <a:prstGeom prst="rect">
            <a:avLst/>
          </a:prstGeom>
        </p:spPr>
      </p:pic>
      <p:sp>
        <p:nvSpPr>
          <p:cNvPr id="110" name="TextBox 109">
            <a:extLst>
              <a:ext uri="{FF2B5EF4-FFF2-40B4-BE49-F238E27FC236}">
                <a16:creationId xmlns:a16="http://schemas.microsoft.com/office/drawing/2014/main" id="{F98CFB47-D8C2-4394-92A6-74D0E1C721F9}"/>
              </a:ext>
            </a:extLst>
          </p:cNvPr>
          <p:cNvSpPr txBox="1"/>
          <p:nvPr/>
        </p:nvSpPr>
        <p:spPr>
          <a:xfrm>
            <a:off x="8612817" y="3708461"/>
            <a:ext cx="402881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u="sng" dirty="0">
                <a:solidFill>
                  <a:schemeClr val="bg1"/>
                </a:solidFill>
                <a:latin typeface="Abadi" panose="020B0604020104020204" pitchFamily="34" charset="0"/>
              </a:rPr>
              <a:t>Tie breaker: </a:t>
            </a:r>
          </a:p>
          <a:p>
            <a:r>
              <a:rPr lang="en-US" dirty="0">
                <a:solidFill>
                  <a:schemeClr val="bg1"/>
                </a:solidFill>
                <a:latin typeface="Abadi" panose="020B0604020104020204" pitchFamily="34" charset="0"/>
              </a:rPr>
              <a:t>A</a:t>
            </a:r>
            <a:r>
              <a:rPr lang="en-US" sz="1800" dirty="0">
                <a:solidFill>
                  <a:schemeClr val="bg1"/>
                </a:solidFill>
                <a:latin typeface="Abadi" panose="020B0604020104020204" pitchFamily="34" charset="0"/>
              </a:rPr>
              <a:t>ccept the </a:t>
            </a:r>
            <a:r>
              <a:rPr lang="en-US" sz="1800" dirty="0">
                <a:solidFill>
                  <a:srgbClr val="00FFFF"/>
                </a:solidFill>
                <a:latin typeface="Abadi" panose="020B0604020104020204" pitchFamily="34" charset="0"/>
              </a:rPr>
              <a:t>longest chain</a:t>
            </a:r>
            <a:r>
              <a:rPr lang="en-US" sz="1800" dirty="0">
                <a:solidFill>
                  <a:schemeClr val="bg1"/>
                </a:solidFill>
                <a:latin typeface="Abadi" panose="020B0604020104020204" pitchFamily="34" charset="0"/>
              </a:rPr>
              <a:t>.</a:t>
            </a: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53DCE54B-39D1-431D-98FA-0E965FBE428E}"/>
              </a:ext>
            </a:extLst>
          </p:cNvPr>
          <p:cNvGrpSpPr/>
          <p:nvPr/>
        </p:nvGrpSpPr>
        <p:grpSpPr>
          <a:xfrm>
            <a:off x="1568341" y="5350657"/>
            <a:ext cx="1086785" cy="973792"/>
            <a:chOff x="294807" y="5350657"/>
            <a:chExt cx="1086785" cy="973792"/>
          </a:xfrm>
        </p:grpSpPr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D73AC47D-1413-42AC-AAD8-C1C211AF5874}"/>
                </a:ext>
              </a:extLst>
            </p:cNvPr>
            <p:cNvSpPr txBox="1"/>
            <p:nvPr/>
          </p:nvSpPr>
          <p:spPr>
            <a:xfrm>
              <a:off x="294807" y="5924339"/>
              <a:ext cx="108678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Abadi" panose="020B0604020104020204" pitchFamily="34" charset="0"/>
                </a:rPr>
                <a:t>nyc97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pic>
          <p:nvPicPr>
            <p:cNvPr id="111" name="Graphic 110" descr="User outline">
              <a:extLst>
                <a:ext uri="{FF2B5EF4-FFF2-40B4-BE49-F238E27FC236}">
                  <a16:creationId xmlns:a16="http://schemas.microsoft.com/office/drawing/2014/main" id="{674A04BC-BDC2-4B73-91E6-D86CD6ED5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95430" y="5350657"/>
              <a:ext cx="697706" cy="697706"/>
            </a:xfrm>
            <a:prstGeom prst="rect">
              <a:avLst/>
            </a:prstGeom>
          </p:spPr>
        </p:pic>
      </p:grpSp>
      <p:pic>
        <p:nvPicPr>
          <p:cNvPr id="113" name="Graphic 112" descr="Puzzle pieces with solid fill">
            <a:extLst>
              <a:ext uri="{FF2B5EF4-FFF2-40B4-BE49-F238E27FC236}">
                <a16:creationId xmlns:a16="http://schemas.microsoft.com/office/drawing/2014/main" id="{9DB843CC-BFB0-4347-A6AD-30F8DE7D650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499765" y="5153909"/>
            <a:ext cx="483589" cy="483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1118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7D7A1E0-6141-477A-AD5A-BC906847753C}"/>
              </a:ext>
            </a:extLst>
          </p:cNvPr>
          <p:cNvSpPr txBox="1"/>
          <p:nvPr/>
        </p:nvSpPr>
        <p:spPr>
          <a:xfrm>
            <a:off x="3790804" y="2621753"/>
            <a:ext cx="416747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Abadi" panose="020B0604020104020204" pitchFamily="34" charset="0"/>
              </a:rPr>
              <a:t>Consensus over a Distributed Public State</a:t>
            </a:r>
            <a:endParaRPr lang="en-US" sz="2000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B6A0417-8B01-48B5-96F7-528D7229AFA6}"/>
              </a:ext>
            </a:extLst>
          </p:cNvPr>
          <p:cNvSpPr txBox="1"/>
          <p:nvPr/>
        </p:nvSpPr>
        <p:spPr>
          <a:xfrm>
            <a:off x="3935457" y="3477494"/>
            <a:ext cx="38781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CCCCFF"/>
                </a:solidFill>
                <a:latin typeface="Abadi" panose="020B0604020104020204" pitchFamily="34" charset="0"/>
              </a:rPr>
              <a:t>Decentralized, Permissionless, Secure</a:t>
            </a:r>
            <a:endParaRPr lang="en-US" dirty="0">
              <a:solidFill>
                <a:srgbClr val="CCCC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525655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C2723-1A9A-4F0C-9EBA-A414EA578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3318"/>
            <a:ext cx="10515600" cy="870744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badi" panose="020B0604020104020204" pitchFamily="34" charset="0"/>
              </a:rPr>
              <a:t>Distributed Power is Essential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CE9213E-CCAD-47AC-993F-BC8C40EC7A17}"/>
              </a:ext>
            </a:extLst>
          </p:cNvPr>
          <p:cNvGrpSpPr/>
          <p:nvPr/>
        </p:nvGrpSpPr>
        <p:grpSpPr>
          <a:xfrm>
            <a:off x="1568341" y="5350657"/>
            <a:ext cx="1086785" cy="973792"/>
            <a:chOff x="294807" y="5350657"/>
            <a:chExt cx="1086785" cy="97379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F9C60A6-14F2-4725-8ED8-4CF87069D13A}"/>
                </a:ext>
              </a:extLst>
            </p:cNvPr>
            <p:cNvSpPr txBox="1"/>
            <p:nvPr/>
          </p:nvSpPr>
          <p:spPr>
            <a:xfrm>
              <a:off x="294807" y="5924339"/>
              <a:ext cx="108678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Abadi" panose="020B0604020104020204" pitchFamily="34" charset="0"/>
                </a:rPr>
                <a:t>nyc97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pic>
          <p:nvPicPr>
            <p:cNvPr id="9" name="Graphic 8" descr="User outline">
              <a:extLst>
                <a:ext uri="{FF2B5EF4-FFF2-40B4-BE49-F238E27FC236}">
                  <a16:creationId xmlns:a16="http://schemas.microsoft.com/office/drawing/2014/main" id="{F4F1CCAD-D6E3-4E26-91CE-1444C51DD3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95430" y="5350657"/>
              <a:ext cx="697706" cy="697706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7B2D37C5-7426-4790-A784-A2468F7A8594}"/>
              </a:ext>
            </a:extLst>
          </p:cNvPr>
          <p:cNvGrpSpPr/>
          <p:nvPr/>
        </p:nvGrpSpPr>
        <p:grpSpPr>
          <a:xfrm>
            <a:off x="390222" y="5350657"/>
            <a:ext cx="1086785" cy="973792"/>
            <a:chOff x="294807" y="5350657"/>
            <a:chExt cx="1086785" cy="97379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0E723A7-70EC-44B9-8ABA-E1F21753F2D4}"/>
                </a:ext>
              </a:extLst>
            </p:cNvPr>
            <p:cNvSpPr txBox="1"/>
            <p:nvPr/>
          </p:nvSpPr>
          <p:spPr>
            <a:xfrm>
              <a:off x="294807" y="5924339"/>
              <a:ext cx="108678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 err="1">
                  <a:solidFill>
                    <a:schemeClr val="bg1"/>
                  </a:solidFill>
                  <a:latin typeface="Abadi" panose="020B0604020104020204" pitchFamily="34" charset="0"/>
                </a:rPr>
                <a:t>satoshi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pic>
          <p:nvPicPr>
            <p:cNvPr id="12" name="Graphic 11" descr="User outline">
              <a:extLst>
                <a:ext uri="{FF2B5EF4-FFF2-40B4-BE49-F238E27FC236}">
                  <a16:creationId xmlns:a16="http://schemas.microsoft.com/office/drawing/2014/main" id="{A6E9E5BE-A1F5-4701-AF56-65308FC5C5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95430" y="5350657"/>
              <a:ext cx="697706" cy="697706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BF8DDD0-99B2-4401-B44B-62F066DB90E5}"/>
              </a:ext>
            </a:extLst>
          </p:cNvPr>
          <p:cNvGrpSpPr/>
          <p:nvPr/>
        </p:nvGrpSpPr>
        <p:grpSpPr>
          <a:xfrm>
            <a:off x="2667293" y="5343230"/>
            <a:ext cx="1086785" cy="973792"/>
            <a:chOff x="294807" y="5350657"/>
            <a:chExt cx="1086785" cy="973792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CB06CFD-E40B-471A-A328-7A3AE0321405}"/>
                </a:ext>
              </a:extLst>
            </p:cNvPr>
            <p:cNvSpPr txBox="1"/>
            <p:nvPr/>
          </p:nvSpPr>
          <p:spPr>
            <a:xfrm>
              <a:off x="294807" y="5924339"/>
              <a:ext cx="108678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Abadi" panose="020B0604020104020204" pitchFamily="34" charset="0"/>
                </a:rPr>
                <a:t>xm835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pic>
          <p:nvPicPr>
            <p:cNvPr id="15" name="Graphic 14" descr="User outline">
              <a:extLst>
                <a:ext uri="{FF2B5EF4-FFF2-40B4-BE49-F238E27FC236}">
                  <a16:creationId xmlns:a16="http://schemas.microsoft.com/office/drawing/2014/main" id="{24243D05-B967-496C-944E-9097A6F121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95430" y="5350657"/>
              <a:ext cx="697706" cy="697706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7AEC610-1FFC-4B19-B8F9-C35E48E30A31}"/>
              </a:ext>
            </a:extLst>
          </p:cNvPr>
          <p:cNvGrpSpPr/>
          <p:nvPr/>
        </p:nvGrpSpPr>
        <p:grpSpPr>
          <a:xfrm>
            <a:off x="3769935" y="5343230"/>
            <a:ext cx="1086785" cy="973792"/>
            <a:chOff x="294807" y="5350657"/>
            <a:chExt cx="1086785" cy="97379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6CCE1CA-1C19-4C41-8246-E7B03FED1DEF}"/>
                </a:ext>
              </a:extLst>
            </p:cNvPr>
            <p:cNvSpPr txBox="1"/>
            <p:nvPr/>
          </p:nvSpPr>
          <p:spPr>
            <a:xfrm>
              <a:off x="294807" y="5924339"/>
              <a:ext cx="108678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Abadi" panose="020B0604020104020204" pitchFamily="34" charset="0"/>
                </a:rPr>
                <a:t>5_rs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pic>
          <p:nvPicPr>
            <p:cNvPr id="18" name="Graphic 17" descr="User outline">
              <a:extLst>
                <a:ext uri="{FF2B5EF4-FFF2-40B4-BE49-F238E27FC236}">
                  <a16:creationId xmlns:a16="http://schemas.microsoft.com/office/drawing/2014/main" id="{F824A7EE-8A68-4A0C-A222-6E555E9746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95430" y="5350657"/>
              <a:ext cx="697706" cy="697706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F96E351-EDF9-451B-B6A6-E26227644016}"/>
              </a:ext>
            </a:extLst>
          </p:cNvPr>
          <p:cNvGrpSpPr/>
          <p:nvPr/>
        </p:nvGrpSpPr>
        <p:grpSpPr>
          <a:xfrm>
            <a:off x="4948054" y="5343230"/>
            <a:ext cx="1086785" cy="973792"/>
            <a:chOff x="294807" y="5350657"/>
            <a:chExt cx="1086785" cy="97379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E01D1B4-6038-4D3A-8CA8-BAB9199D3986}"/>
                </a:ext>
              </a:extLst>
            </p:cNvPr>
            <p:cNvSpPr txBox="1"/>
            <p:nvPr/>
          </p:nvSpPr>
          <p:spPr>
            <a:xfrm>
              <a:off x="294807" y="5924339"/>
              <a:ext cx="108678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Abadi" panose="020B0604020104020204" pitchFamily="34" charset="0"/>
                </a:rPr>
                <a:t>fox00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pic>
          <p:nvPicPr>
            <p:cNvPr id="21" name="Graphic 20" descr="User outline">
              <a:extLst>
                <a:ext uri="{FF2B5EF4-FFF2-40B4-BE49-F238E27FC236}">
                  <a16:creationId xmlns:a16="http://schemas.microsoft.com/office/drawing/2014/main" id="{0B5CB246-488F-42B6-B962-6CA4A882E18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95430" y="5350657"/>
              <a:ext cx="697706" cy="697706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2AC5178-D541-4DD6-8E4A-F918280930AD}"/>
              </a:ext>
            </a:extLst>
          </p:cNvPr>
          <p:cNvGrpSpPr/>
          <p:nvPr/>
        </p:nvGrpSpPr>
        <p:grpSpPr>
          <a:xfrm>
            <a:off x="6047006" y="5335803"/>
            <a:ext cx="1086785" cy="973792"/>
            <a:chOff x="294807" y="5350657"/>
            <a:chExt cx="1086785" cy="97379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CD1E14D-FE0F-4367-8DF0-F796982DC1FF}"/>
                </a:ext>
              </a:extLst>
            </p:cNvPr>
            <p:cNvSpPr txBox="1"/>
            <p:nvPr/>
          </p:nvSpPr>
          <p:spPr>
            <a:xfrm>
              <a:off x="294807" y="5924339"/>
              <a:ext cx="108678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Abadi" panose="020B0604020104020204" pitchFamily="34" charset="0"/>
                </a:rPr>
                <a:t>gov89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pic>
          <p:nvPicPr>
            <p:cNvPr id="24" name="Graphic 23" descr="User outline">
              <a:extLst>
                <a:ext uri="{FF2B5EF4-FFF2-40B4-BE49-F238E27FC236}">
                  <a16:creationId xmlns:a16="http://schemas.microsoft.com/office/drawing/2014/main" id="{2EE699DA-C8B7-46C1-A625-5A2056BDE1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95430" y="5350657"/>
              <a:ext cx="697706" cy="697706"/>
            </a:xfrm>
            <a:prstGeom prst="rect">
              <a:avLst/>
            </a:prstGeom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4282B99-E13F-4212-BE28-CDE04B59CC06}"/>
              </a:ext>
            </a:extLst>
          </p:cNvPr>
          <p:cNvGrpSpPr/>
          <p:nvPr/>
        </p:nvGrpSpPr>
        <p:grpSpPr>
          <a:xfrm>
            <a:off x="7145958" y="5360131"/>
            <a:ext cx="1086785" cy="973792"/>
            <a:chOff x="294807" y="5350657"/>
            <a:chExt cx="1086785" cy="97379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F8EF965-8112-441F-9098-F81D1AB07E67}"/>
                </a:ext>
              </a:extLst>
            </p:cNvPr>
            <p:cNvSpPr txBox="1"/>
            <p:nvPr/>
          </p:nvSpPr>
          <p:spPr>
            <a:xfrm>
              <a:off x="294807" y="5924339"/>
              <a:ext cx="108678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Abadi" panose="020B0604020104020204" pitchFamily="34" charset="0"/>
                </a:rPr>
                <a:t>112_r9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pic>
          <p:nvPicPr>
            <p:cNvPr id="27" name="Graphic 26" descr="User outline">
              <a:extLst>
                <a:ext uri="{FF2B5EF4-FFF2-40B4-BE49-F238E27FC236}">
                  <a16:creationId xmlns:a16="http://schemas.microsoft.com/office/drawing/2014/main" id="{FC2AF7E0-985C-4A32-ADF8-06904F354F2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95430" y="5350657"/>
              <a:ext cx="697706" cy="697706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E0D9AB3-8B66-4C77-9D7E-43A47A43508A}"/>
              </a:ext>
            </a:extLst>
          </p:cNvPr>
          <p:cNvGrpSpPr/>
          <p:nvPr/>
        </p:nvGrpSpPr>
        <p:grpSpPr>
          <a:xfrm>
            <a:off x="8324077" y="5360131"/>
            <a:ext cx="1086785" cy="973792"/>
            <a:chOff x="294807" y="5350657"/>
            <a:chExt cx="1086785" cy="973792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081DAE7-3A71-41D9-A9B4-2F234BF1CBFD}"/>
                </a:ext>
              </a:extLst>
            </p:cNvPr>
            <p:cNvSpPr txBox="1"/>
            <p:nvPr/>
          </p:nvSpPr>
          <p:spPr>
            <a:xfrm>
              <a:off x="294807" y="5924339"/>
              <a:ext cx="108678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Abadi" panose="020B0604020104020204" pitchFamily="34" charset="0"/>
                </a:rPr>
                <a:t>17yyr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pic>
          <p:nvPicPr>
            <p:cNvPr id="30" name="Graphic 29" descr="User outline">
              <a:extLst>
                <a:ext uri="{FF2B5EF4-FFF2-40B4-BE49-F238E27FC236}">
                  <a16:creationId xmlns:a16="http://schemas.microsoft.com/office/drawing/2014/main" id="{58E37AD2-0BC1-47C7-B60B-390A305C1C8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95430" y="5350657"/>
              <a:ext cx="697706" cy="697706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7A0C14B-7BAD-4F6E-AC44-39F315846979}"/>
              </a:ext>
            </a:extLst>
          </p:cNvPr>
          <p:cNvGrpSpPr/>
          <p:nvPr/>
        </p:nvGrpSpPr>
        <p:grpSpPr>
          <a:xfrm>
            <a:off x="10525671" y="5352704"/>
            <a:ext cx="1086785" cy="973792"/>
            <a:chOff x="294807" y="5350657"/>
            <a:chExt cx="1086785" cy="973792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E0FD068-1692-4CE0-B3F1-259D08AFAD5B}"/>
                </a:ext>
              </a:extLst>
            </p:cNvPr>
            <p:cNvSpPr txBox="1"/>
            <p:nvPr/>
          </p:nvSpPr>
          <p:spPr>
            <a:xfrm>
              <a:off x="294807" y="5924339"/>
              <a:ext cx="108678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 err="1">
                  <a:solidFill>
                    <a:schemeClr val="bg1"/>
                  </a:solidFill>
                  <a:latin typeface="Abadi" panose="020B0604020104020204" pitchFamily="34" charset="0"/>
                </a:rPr>
                <a:t>chstxy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pic>
          <p:nvPicPr>
            <p:cNvPr id="33" name="Graphic 32" descr="User outline">
              <a:extLst>
                <a:ext uri="{FF2B5EF4-FFF2-40B4-BE49-F238E27FC236}">
                  <a16:creationId xmlns:a16="http://schemas.microsoft.com/office/drawing/2014/main" id="{525AFB2C-4217-4A88-8CE3-D500F9E44C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95430" y="5350657"/>
              <a:ext cx="697706" cy="697706"/>
            </a:xfrm>
            <a:prstGeom prst="rect">
              <a:avLst/>
            </a:prstGeom>
          </p:spPr>
        </p:pic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EAE94D7C-25ED-412B-9702-B6790B77F8A4}"/>
              </a:ext>
            </a:extLst>
          </p:cNvPr>
          <p:cNvGrpSpPr/>
          <p:nvPr/>
        </p:nvGrpSpPr>
        <p:grpSpPr>
          <a:xfrm>
            <a:off x="9423029" y="5352704"/>
            <a:ext cx="1086785" cy="973792"/>
            <a:chOff x="294807" y="5350657"/>
            <a:chExt cx="1086785" cy="973792"/>
          </a:xfrm>
        </p:grpSpPr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0B963DC6-A559-4716-B38E-442D4D34D2EC}"/>
                </a:ext>
              </a:extLst>
            </p:cNvPr>
            <p:cNvSpPr txBox="1"/>
            <p:nvPr/>
          </p:nvSpPr>
          <p:spPr>
            <a:xfrm>
              <a:off x="294807" y="5924339"/>
              <a:ext cx="108678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 err="1">
                  <a:solidFill>
                    <a:schemeClr val="bg1"/>
                  </a:solidFill>
                  <a:latin typeface="Abadi" panose="020B0604020104020204" pitchFamily="34" charset="0"/>
                </a:rPr>
                <a:t>ojs_t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pic>
          <p:nvPicPr>
            <p:cNvPr id="85" name="Graphic 84" descr="User outline">
              <a:extLst>
                <a:ext uri="{FF2B5EF4-FFF2-40B4-BE49-F238E27FC236}">
                  <a16:creationId xmlns:a16="http://schemas.microsoft.com/office/drawing/2014/main" id="{5487E0B4-DE6B-4E30-B803-F0EC719685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95430" y="5350657"/>
              <a:ext cx="697706" cy="697706"/>
            </a:xfrm>
            <a:prstGeom prst="rect">
              <a:avLst/>
            </a:prstGeom>
          </p:spPr>
        </p:pic>
      </p:grpSp>
      <p:sp>
        <p:nvSpPr>
          <p:cNvPr id="86" name="TextBox 85">
            <a:extLst>
              <a:ext uri="{FF2B5EF4-FFF2-40B4-BE49-F238E27FC236}">
                <a16:creationId xmlns:a16="http://schemas.microsoft.com/office/drawing/2014/main" id="{369C45A1-5A6A-4437-B070-C13365E84F48}"/>
              </a:ext>
            </a:extLst>
          </p:cNvPr>
          <p:cNvSpPr txBox="1"/>
          <p:nvPr/>
        </p:nvSpPr>
        <p:spPr>
          <a:xfrm>
            <a:off x="844984" y="1303054"/>
            <a:ext cx="685045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CCCCFF"/>
                </a:solidFill>
                <a:latin typeface="Abadi" panose="020B0604020104020204" pitchFamily="34" charset="0"/>
              </a:rPr>
              <a:t>Decentralization</a:t>
            </a:r>
            <a:r>
              <a:rPr lang="en-US" sz="2000" dirty="0">
                <a:solidFill>
                  <a:schemeClr val="bg1"/>
                </a:solidFill>
                <a:latin typeface="Abadi" panose="020B0604020104020204" pitchFamily="34" charset="0"/>
              </a:rPr>
              <a:t> and </a:t>
            </a:r>
            <a:r>
              <a:rPr lang="en-US" sz="2000" dirty="0">
                <a:solidFill>
                  <a:srgbClr val="CCCCFF"/>
                </a:solidFill>
                <a:latin typeface="Abadi" panose="020B0604020104020204" pitchFamily="34" charset="0"/>
              </a:rPr>
              <a:t>security</a:t>
            </a:r>
            <a:r>
              <a:rPr lang="en-US" sz="2000" dirty="0">
                <a:solidFill>
                  <a:schemeClr val="bg1"/>
                </a:solidFill>
                <a:latin typeface="Abadi" panose="020B0604020104020204" pitchFamily="34" charset="0"/>
              </a:rPr>
              <a:t> are guaranteed only if the computational power in network is distributed.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D9C16E7-E98A-4A7A-9970-30A2164702B7}"/>
              </a:ext>
            </a:extLst>
          </p:cNvPr>
          <p:cNvGrpSpPr/>
          <p:nvPr/>
        </p:nvGrpSpPr>
        <p:grpSpPr>
          <a:xfrm>
            <a:off x="1617583" y="6280828"/>
            <a:ext cx="988302" cy="356280"/>
            <a:chOff x="488704" y="6293595"/>
            <a:chExt cx="988302" cy="356280"/>
          </a:xfrm>
        </p:grpSpPr>
        <p:pic>
          <p:nvPicPr>
            <p:cNvPr id="4" name="Graphic 3" descr="Server with solid fill">
              <a:extLst>
                <a:ext uri="{FF2B5EF4-FFF2-40B4-BE49-F238E27FC236}">
                  <a16:creationId xmlns:a16="http://schemas.microsoft.com/office/drawing/2014/main" id="{28F37F57-E52A-4C12-830D-F618AB30252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88704" y="6293595"/>
              <a:ext cx="356280" cy="356280"/>
            </a:xfrm>
            <a:prstGeom prst="rect">
              <a:avLst/>
            </a:prstGeom>
          </p:spPr>
        </p:pic>
        <p:pic>
          <p:nvPicPr>
            <p:cNvPr id="57" name="Graphic 56" descr="Server with solid fill">
              <a:extLst>
                <a:ext uri="{FF2B5EF4-FFF2-40B4-BE49-F238E27FC236}">
                  <a16:creationId xmlns:a16="http://schemas.microsoft.com/office/drawing/2014/main" id="{4F8C911C-EED0-44BA-B5A9-3D869403C64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04715" y="6293595"/>
              <a:ext cx="356280" cy="356280"/>
            </a:xfrm>
            <a:prstGeom prst="rect">
              <a:avLst/>
            </a:prstGeom>
          </p:spPr>
        </p:pic>
        <p:pic>
          <p:nvPicPr>
            <p:cNvPr id="58" name="Graphic 57" descr="Server with solid fill">
              <a:extLst>
                <a:ext uri="{FF2B5EF4-FFF2-40B4-BE49-F238E27FC236}">
                  <a16:creationId xmlns:a16="http://schemas.microsoft.com/office/drawing/2014/main" id="{214524E9-BA11-483B-99E4-C9847FE7A22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20726" y="6293595"/>
              <a:ext cx="356280" cy="356280"/>
            </a:xfrm>
            <a:prstGeom prst="rect">
              <a:avLst/>
            </a:prstGeom>
          </p:spPr>
        </p:pic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94C6130D-0361-4F6A-8CB9-8ED131843876}"/>
              </a:ext>
            </a:extLst>
          </p:cNvPr>
          <p:cNvGrpSpPr/>
          <p:nvPr/>
        </p:nvGrpSpPr>
        <p:grpSpPr>
          <a:xfrm>
            <a:off x="6093857" y="6270808"/>
            <a:ext cx="988302" cy="356280"/>
            <a:chOff x="488704" y="6293595"/>
            <a:chExt cx="988302" cy="356280"/>
          </a:xfrm>
        </p:grpSpPr>
        <p:pic>
          <p:nvPicPr>
            <p:cNvPr id="77" name="Graphic 76" descr="Server with solid fill">
              <a:extLst>
                <a:ext uri="{FF2B5EF4-FFF2-40B4-BE49-F238E27FC236}">
                  <a16:creationId xmlns:a16="http://schemas.microsoft.com/office/drawing/2014/main" id="{80E8136C-A2DB-474B-96AC-8EC57F42193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88704" y="6293595"/>
              <a:ext cx="356280" cy="356280"/>
            </a:xfrm>
            <a:prstGeom prst="rect">
              <a:avLst/>
            </a:prstGeom>
          </p:spPr>
        </p:pic>
        <p:pic>
          <p:nvPicPr>
            <p:cNvPr id="78" name="Graphic 77" descr="Server with solid fill">
              <a:extLst>
                <a:ext uri="{FF2B5EF4-FFF2-40B4-BE49-F238E27FC236}">
                  <a16:creationId xmlns:a16="http://schemas.microsoft.com/office/drawing/2014/main" id="{4E7B65E5-9E36-4B75-ACFB-78AD3AB46A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04715" y="6293595"/>
              <a:ext cx="356280" cy="356280"/>
            </a:xfrm>
            <a:prstGeom prst="rect">
              <a:avLst/>
            </a:prstGeom>
          </p:spPr>
        </p:pic>
        <p:pic>
          <p:nvPicPr>
            <p:cNvPr id="79" name="Graphic 78" descr="Server with solid fill">
              <a:extLst>
                <a:ext uri="{FF2B5EF4-FFF2-40B4-BE49-F238E27FC236}">
                  <a16:creationId xmlns:a16="http://schemas.microsoft.com/office/drawing/2014/main" id="{46AF442B-694A-4915-BE11-26AAF59291C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20726" y="6293595"/>
              <a:ext cx="356280" cy="356280"/>
            </a:xfrm>
            <a:prstGeom prst="rect">
              <a:avLst/>
            </a:prstGeom>
          </p:spPr>
        </p:pic>
      </p:grpSp>
      <p:pic>
        <p:nvPicPr>
          <p:cNvPr id="82" name="Graphic 81" descr="Server with solid fill">
            <a:extLst>
              <a:ext uri="{FF2B5EF4-FFF2-40B4-BE49-F238E27FC236}">
                <a16:creationId xmlns:a16="http://schemas.microsoft.com/office/drawing/2014/main" id="{7CA863EB-3537-454B-B573-6DEE603B48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51596" y="6258338"/>
            <a:ext cx="356280" cy="356280"/>
          </a:xfrm>
          <a:prstGeom prst="rect">
            <a:avLst/>
          </a:prstGeom>
        </p:spPr>
      </p:pic>
      <p:pic>
        <p:nvPicPr>
          <p:cNvPr id="88" name="Graphic 87" descr="Server with solid fill">
            <a:extLst>
              <a:ext uri="{FF2B5EF4-FFF2-40B4-BE49-F238E27FC236}">
                <a16:creationId xmlns:a16="http://schemas.microsoft.com/office/drawing/2014/main" id="{67BE167A-17CF-476B-A310-B685F43C62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24978" y="6270808"/>
            <a:ext cx="356280" cy="35628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8D1CE00B-28A2-4ED2-B461-9CFAC755C591}"/>
              </a:ext>
            </a:extLst>
          </p:cNvPr>
          <p:cNvGrpSpPr/>
          <p:nvPr/>
        </p:nvGrpSpPr>
        <p:grpSpPr>
          <a:xfrm>
            <a:off x="9657129" y="6264003"/>
            <a:ext cx="672291" cy="360089"/>
            <a:chOff x="8579959" y="6312689"/>
            <a:chExt cx="672291" cy="360089"/>
          </a:xfrm>
        </p:grpSpPr>
        <p:pic>
          <p:nvPicPr>
            <p:cNvPr id="89" name="Graphic 88" descr="Server with solid fill">
              <a:extLst>
                <a:ext uri="{FF2B5EF4-FFF2-40B4-BE49-F238E27FC236}">
                  <a16:creationId xmlns:a16="http://schemas.microsoft.com/office/drawing/2014/main" id="{E084E979-FAD4-4122-852A-14962CF52A6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579959" y="6316498"/>
              <a:ext cx="356280" cy="356280"/>
            </a:xfrm>
            <a:prstGeom prst="rect">
              <a:avLst/>
            </a:prstGeom>
          </p:spPr>
        </p:pic>
        <p:pic>
          <p:nvPicPr>
            <p:cNvPr id="90" name="Graphic 89" descr="Server with solid fill">
              <a:extLst>
                <a:ext uri="{FF2B5EF4-FFF2-40B4-BE49-F238E27FC236}">
                  <a16:creationId xmlns:a16="http://schemas.microsoft.com/office/drawing/2014/main" id="{12041B08-D038-480E-80EA-C5A40C2354D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895970" y="6312689"/>
              <a:ext cx="356280" cy="356280"/>
            </a:xfrm>
            <a:prstGeom prst="rect">
              <a:avLst/>
            </a:prstGeom>
          </p:spPr>
        </p:pic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383C55C9-3D59-4644-A3F5-DE1CC9311817}"/>
              </a:ext>
            </a:extLst>
          </p:cNvPr>
          <p:cNvGrpSpPr/>
          <p:nvPr/>
        </p:nvGrpSpPr>
        <p:grpSpPr>
          <a:xfrm>
            <a:off x="1414027" y="3860681"/>
            <a:ext cx="697706" cy="1947426"/>
            <a:chOff x="1414027" y="3860681"/>
            <a:chExt cx="697706" cy="1947426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33795A60-CB5D-47E0-B950-4783B7C28E99}"/>
                </a:ext>
              </a:extLst>
            </p:cNvPr>
            <p:cNvSpPr/>
            <p:nvPr/>
          </p:nvSpPr>
          <p:spPr>
            <a:xfrm>
              <a:off x="1631867" y="4206240"/>
              <a:ext cx="137098" cy="1601867"/>
            </a:xfrm>
            <a:prstGeom prst="rect">
              <a:avLst/>
            </a:prstGeom>
            <a:solidFill>
              <a:srgbClr val="FFFF66"/>
            </a:solidFill>
            <a:ln>
              <a:solidFill>
                <a:srgbClr val="FFFF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7F4425B5-60BF-42EC-A4AD-8D001DF90BF4}"/>
                </a:ext>
              </a:extLst>
            </p:cNvPr>
            <p:cNvSpPr txBox="1"/>
            <p:nvPr/>
          </p:nvSpPr>
          <p:spPr>
            <a:xfrm>
              <a:off x="1414027" y="3860681"/>
              <a:ext cx="69770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dirty="0">
                  <a:solidFill>
                    <a:srgbClr val="FFFF66"/>
                  </a:solidFill>
                  <a:latin typeface="Abadi" panose="020B0604020104020204" pitchFamily="34" charset="0"/>
                </a:rPr>
                <a:t>30%</a:t>
              </a:r>
              <a:endParaRPr lang="en-US" dirty="0">
                <a:solidFill>
                  <a:srgbClr val="FFFF66"/>
                </a:solidFill>
              </a:endParaRPr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63BCCB95-F2F0-4621-8426-665F4E46A65A}"/>
              </a:ext>
            </a:extLst>
          </p:cNvPr>
          <p:cNvGrpSpPr/>
          <p:nvPr/>
        </p:nvGrpSpPr>
        <p:grpSpPr>
          <a:xfrm>
            <a:off x="5871000" y="3860681"/>
            <a:ext cx="697706" cy="1947426"/>
            <a:chOff x="1414027" y="3860681"/>
            <a:chExt cx="697706" cy="1947426"/>
          </a:xfrm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DF5964D9-DA78-49AE-B630-4EF0E920D4C1}"/>
                </a:ext>
              </a:extLst>
            </p:cNvPr>
            <p:cNvSpPr/>
            <p:nvPr/>
          </p:nvSpPr>
          <p:spPr>
            <a:xfrm>
              <a:off x="1631867" y="4206240"/>
              <a:ext cx="137098" cy="1601867"/>
            </a:xfrm>
            <a:prstGeom prst="rect">
              <a:avLst/>
            </a:prstGeom>
            <a:solidFill>
              <a:srgbClr val="FFFF66"/>
            </a:solidFill>
            <a:ln>
              <a:solidFill>
                <a:srgbClr val="FFFF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7E3E530C-3DE5-42BD-B27B-602E6CEFE79B}"/>
                </a:ext>
              </a:extLst>
            </p:cNvPr>
            <p:cNvSpPr txBox="1"/>
            <p:nvPr/>
          </p:nvSpPr>
          <p:spPr>
            <a:xfrm>
              <a:off x="1414027" y="3860681"/>
              <a:ext cx="69770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dirty="0">
                  <a:solidFill>
                    <a:srgbClr val="FFFF66"/>
                  </a:solidFill>
                  <a:latin typeface="Abadi" panose="020B0604020104020204" pitchFamily="34" charset="0"/>
                </a:rPr>
                <a:t>30%</a:t>
              </a:r>
              <a:endParaRPr lang="en-US" dirty="0">
                <a:solidFill>
                  <a:srgbClr val="FFFF66"/>
                </a:solidFill>
              </a:endParaRPr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DC2D239C-6913-4B91-9545-30EBF58C0163}"/>
              </a:ext>
            </a:extLst>
          </p:cNvPr>
          <p:cNvGrpSpPr/>
          <p:nvPr/>
        </p:nvGrpSpPr>
        <p:grpSpPr>
          <a:xfrm>
            <a:off x="3592392" y="4862647"/>
            <a:ext cx="697706" cy="945564"/>
            <a:chOff x="1414027" y="4862543"/>
            <a:chExt cx="697706" cy="945564"/>
          </a:xfrm>
        </p:grpSpPr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F9CFB4D4-44FB-42C1-A76E-DACC7858ADD5}"/>
                </a:ext>
              </a:extLst>
            </p:cNvPr>
            <p:cNvSpPr/>
            <p:nvPr/>
          </p:nvSpPr>
          <p:spPr>
            <a:xfrm>
              <a:off x="1631867" y="5239806"/>
              <a:ext cx="137098" cy="568301"/>
            </a:xfrm>
            <a:prstGeom prst="rect">
              <a:avLst/>
            </a:prstGeom>
            <a:solidFill>
              <a:srgbClr val="FFFF66"/>
            </a:solidFill>
            <a:ln>
              <a:solidFill>
                <a:srgbClr val="FFFF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BD90BF08-871C-4524-87D9-7A6ACA6DE6D5}"/>
                </a:ext>
              </a:extLst>
            </p:cNvPr>
            <p:cNvSpPr txBox="1"/>
            <p:nvPr/>
          </p:nvSpPr>
          <p:spPr>
            <a:xfrm>
              <a:off x="1414027" y="4862543"/>
              <a:ext cx="69770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dirty="0">
                  <a:solidFill>
                    <a:srgbClr val="FFFF66"/>
                  </a:solidFill>
                  <a:latin typeface="Abadi" panose="020B0604020104020204" pitchFamily="34" charset="0"/>
                </a:rPr>
                <a:t>10%</a:t>
              </a:r>
              <a:endParaRPr lang="en-US" dirty="0">
                <a:solidFill>
                  <a:srgbClr val="FFFF66"/>
                </a:solidFill>
              </a:endParaRPr>
            </a:p>
          </p:txBody>
        </p: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12E2C6CB-2F52-44F1-ABB1-D7FCCC5DE34C}"/>
              </a:ext>
            </a:extLst>
          </p:cNvPr>
          <p:cNvGrpSpPr/>
          <p:nvPr/>
        </p:nvGrpSpPr>
        <p:grpSpPr>
          <a:xfrm>
            <a:off x="6997728" y="4845272"/>
            <a:ext cx="697706" cy="945564"/>
            <a:chOff x="1414027" y="4862543"/>
            <a:chExt cx="697706" cy="945564"/>
          </a:xfrm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4B04F437-40B2-447B-9C3E-1BB62CD0CBBF}"/>
                </a:ext>
              </a:extLst>
            </p:cNvPr>
            <p:cNvSpPr/>
            <p:nvPr/>
          </p:nvSpPr>
          <p:spPr>
            <a:xfrm>
              <a:off x="1631867" y="5239806"/>
              <a:ext cx="137098" cy="568301"/>
            </a:xfrm>
            <a:prstGeom prst="rect">
              <a:avLst/>
            </a:prstGeom>
            <a:solidFill>
              <a:srgbClr val="FFFF66"/>
            </a:solidFill>
            <a:ln>
              <a:solidFill>
                <a:srgbClr val="FFFF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B522021D-825F-4280-A1BD-978ED2B5EFEB}"/>
                </a:ext>
              </a:extLst>
            </p:cNvPr>
            <p:cNvSpPr txBox="1"/>
            <p:nvPr/>
          </p:nvSpPr>
          <p:spPr>
            <a:xfrm>
              <a:off x="1414027" y="4862543"/>
              <a:ext cx="69770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dirty="0">
                  <a:solidFill>
                    <a:srgbClr val="FFFF66"/>
                  </a:solidFill>
                  <a:latin typeface="Abadi" panose="020B0604020104020204" pitchFamily="34" charset="0"/>
                </a:rPr>
                <a:t>10%</a:t>
              </a:r>
              <a:endParaRPr lang="en-US" dirty="0">
                <a:solidFill>
                  <a:srgbClr val="FFFF66"/>
                </a:solidFill>
              </a:endParaRPr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B700A22B-897C-429A-B246-FD9617ECCA43}"/>
              </a:ext>
            </a:extLst>
          </p:cNvPr>
          <p:cNvGrpSpPr/>
          <p:nvPr/>
        </p:nvGrpSpPr>
        <p:grpSpPr>
          <a:xfrm>
            <a:off x="9268714" y="4357975"/>
            <a:ext cx="697706" cy="1422655"/>
            <a:chOff x="1414027" y="4385453"/>
            <a:chExt cx="697706" cy="1422655"/>
          </a:xfrm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9032771B-4579-4484-BA43-028058AB6EB2}"/>
                </a:ext>
              </a:extLst>
            </p:cNvPr>
            <p:cNvSpPr/>
            <p:nvPr/>
          </p:nvSpPr>
          <p:spPr>
            <a:xfrm>
              <a:off x="1631867" y="4758504"/>
              <a:ext cx="137098" cy="1049604"/>
            </a:xfrm>
            <a:prstGeom prst="rect">
              <a:avLst/>
            </a:prstGeom>
            <a:solidFill>
              <a:srgbClr val="FFFF66"/>
            </a:solidFill>
            <a:ln>
              <a:solidFill>
                <a:srgbClr val="FFFF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E258A157-EEAC-4592-98AC-0C54A6110355}"/>
                </a:ext>
              </a:extLst>
            </p:cNvPr>
            <p:cNvSpPr txBox="1"/>
            <p:nvPr/>
          </p:nvSpPr>
          <p:spPr>
            <a:xfrm>
              <a:off x="1414027" y="4385453"/>
              <a:ext cx="69770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FFFF66"/>
                  </a:solidFill>
                  <a:latin typeface="Abadi" panose="020B0604020104020204" pitchFamily="34" charset="0"/>
                </a:rPr>
                <a:t>2</a:t>
              </a:r>
              <a:r>
                <a:rPr lang="en-US" sz="1800" dirty="0">
                  <a:solidFill>
                    <a:srgbClr val="FFFF66"/>
                  </a:solidFill>
                  <a:latin typeface="Abadi" panose="020B0604020104020204" pitchFamily="34" charset="0"/>
                </a:rPr>
                <a:t>0%</a:t>
              </a:r>
              <a:endParaRPr lang="en-US" dirty="0">
                <a:solidFill>
                  <a:srgbClr val="FFFF66"/>
                </a:solidFill>
              </a:endParaRPr>
            </a:p>
          </p:txBody>
        </p:sp>
      </p:grpSp>
      <p:graphicFrame>
        <p:nvGraphicFramePr>
          <p:cNvPr id="38" name="Chart 37">
            <a:extLst>
              <a:ext uri="{FF2B5EF4-FFF2-40B4-BE49-F238E27FC236}">
                <a16:creationId xmlns:a16="http://schemas.microsoft.com/office/drawing/2014/main" id="{3087B5CD-FE9D-4BD3-AA1C-6CFA5C35445E}"/>
              </a:ext>
            </a:extLst>
          </p:cNvPr>
          <p:cNvGraphicFramePr/>
          <p:nvPr/>
        </p:nvGraphicFramePr>
        <p:xfrm>
          <a:off x="7922301" y="965488"/>
          <a:ext cx="3265603" cy="31160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  <p:extLst>
      <p:ext uri="{BB962C8B-B14F-4D97-AF65-F5344CB8AC3E}">
        <p14:creationId xmlns:p14="http://schemas.microsoft.com/office/powerpoint/2010/main" val="10350112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C2723-1A9A-4F0C-9EBA-A414EA578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3318"/>
            <a:ext cx="10515600" cy="870744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badi" panose="020B0604020104020204" pitchFamily="34" charset="0"/>
              </a:rPr>
              <a:t>The 51% Attack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CE9213E-CCAD-47AC-993F-BC8C40EC7A17}"/>
              </a:ext>
            </a:extLst>
          </p:cNvPr>
          <p:cNvGrpSpPr/>
          <p:nvPr/>
        </p:nvGrpSpPr>
        <p:grpSpPr>
          <a:xfrm>
            <a:off x="1568341" y="5350657"/>
            <a:ext cx="1086785" cy="973792"/>
            <a:chOff x="294807" y="5350657"/>
            <a:chExt cx="1086785" cy="97379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F9C60A6-14F2-4725-8ED8-4CF87069D13A}"/>
                </a:ext>
              </a:extLst>
            </p:cNvPr>
            <p:cNvSpPr txBox="1"/>
            <p:nvPr/>
          </p:nvSpPr>
          <p:spPr>
            <a:xfrm>
              <a:off x="294807" y="5924339"/>
              <a:ext cx="108678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Abadi" panose="020B0604020104020204" pitchFamily="34" charset="0"/>
                </a:rPr>
                <a:t>nyc97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pic>
          <p:nvPicPr>
            <p:cNvPr id="9" name="Graphic 8" descr="User outline">
              <a:extLst>
                <a:ext uri="{FF2B5EF4-FFF2-40B4-BE49-F238E27FC236}">
                  <a16:creationId xmlns:a16="http://schemas.microsoft.com/office/drawing/2014/main" id="{F4F1CCAD-D6E3-4E26-91CE-1444C51DD3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95430" y="5350657"/>
              <a:ext cx="697706" cy="697706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7B2D37C5-7426-4790-A784-A2468F7A8594}"/>
              </a:ext>
            </a:extLst>
          </p:cNvPr>
          <p:cNvGrpSpPr/>
          <p:nvPr/>
        </p:nvGrpSpPr>
        <p:grpSpPr>
          <a:xfrm>
            <a:off x="390222" y="5350657"/>
            <a:ext cx="1086785" cy="973792"/>
            <a:chOff x="294807" y="5350657"/>
            <a:chExt cx="1086785" cy="97379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0E723A7-70EC-44B9-8ABA-E1F21753F2D4}"/>
                </a:ext>
              </a:extLst>
            </p:cNvPr>
            <p:cNvSpPr txBox="1"/>
            <p:nvPr/>
          </p:nvSpPr>
          <p:spPr>
            <a:xfrm>
              <a:off x="294807" y="5924339"/>
              <a:ext cx="108678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 err="1">
                  <a:solidFill>
                    <a:schemeClr val="bg1"/>
                  </a:solidFill>
                  <a:latin typeface="Abadi" panose="020B0604020104020204" pitchFamily="34" charset="0"/>
                </a:rPr>
                <a:t>satoshi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pic>
          <p:nvPicPr>
            <p:cNvPr id="12" name="Graphic 11" descr="User outline">
              <a:extLst>
                <a:ext uri="{FF2B5EF4-FFF2-40B4-BE49-F238E27FC236}">
                  <a16:creationId xmlns:a16="http://schemas.microsoft.com/office/drawing/2014/main" id="{A6E9E5BE-A1F5-4701-AF56-65308FC5C5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95430" y="5350657"/>
              <a:ext cx="697706" cy="697706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BF8DDD0-99B2-4401-B44B-62F066DB90E5}"/>
              </a:ext>
            </a:extLst>
          </p:cNvPr>
          <p:cNvGrpSpPr/>
          <p:nvPr/>
        </p:nvGrpSpPr>
        <p:grpSpPr>
          <a:xfrm>
            <a:off x="2667293" y="5343230"/>
            <a:ext cx="1086785" cy="973792"/>
            <a:chOff x="294807" y="5350657"/>
            <a:chExt cx="1086785" cy="973792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CB06CFD-E40B-471A-A328-7A3AE0321405}"/>
                </a:ext>
              </a:extLst>
            </p:cNvPr>
            <p:cNvSpPr txBox="1"/>
            <p:nvPr/>
          </p:nvSpPr>
          <p:spPr>
            <a:xfrm>
              <a:off x="294807" y="5924339"/>
              <a:ext cx="108678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Abadi" panose="020B0604020104020204" pitchFamily="34" charset="0"/>
                </a:rPr>
                <a:t>xm835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pic>
          <p:nvPicPr>
            <p:cNvPr id="15" name="Graphic 14" descr="User outline">
              <a:extLst>
                <a:ext uri="{FF2B5EF4-FFF2-40B4-BE49-F238E27FC236}">
                  <a16:creationId xmlns:a16="http://schemas.microsoft.com/office/drawing/2014/main" id="{24243D05-B967-496C-944E-9097A6F121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95430" y="5350657"/>
              <a:ext cx="697706" cy="697706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7AEC610-1FFC-4B19-B8F9-C35E48E30A31}"/>
              </a:ext>
            </a:extLst>
          </p:cNvPr>
          <p:cNvGrpSpPr/>
          <p:nvPr/>
        </p:nvGrpSpPr>
        <p:grpSpPr>
          <a:xfrm>
            <a:off x="3769935" y="5343230"/>
            <a:ext cx="1086785" cy="973792"/>
            <a:chOff x="294807" y="5350657"/>
            <a:chExt cx="1086785" cy="97379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6CCE1CA-1C19-4C41-8246-E7B03FED1DEF}"/>
                </a:ext>
              </a:extLst>
            </p:cNvPr>
            <p:cNvSpPr txBox="1"/>
            <p:nvPr/>
          </p:nvSpPr>
          <p:spPr>
            <a:xfrm>
              <a:off x="294807" y="5924339"/>
              <a:ext cx="108678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Abadi" panose="020B0604020104020204" pitchFamily="34" charset="0"/>
                </a:rPr>
                <a:t>5_rs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pic>
          <p:nvPicPr>
            <p:cNvPr id="18" name="Graphic 17" descr="User outline">
              <a:extLst>
                <a:ext uri="{FF2B5EF4-FFF2-40B4-BE49-F238E27FC236}">
                  <a16:creationId xmlns:a16="http://schemas.microsoft.com/office/drawing/2014/main" id="{F824A7EE-8A68-4A0C-A222-6E555E9746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95430" y="5350657"/>
              <a:ext cx="697706" cy="697706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F96E351-EDF9-451B-B6A6-E26227644016}"/>
              </a:ext>
            </a:extLst>
          </p:cNvPr>
          <p:cNvGrpSpPr/>
          <p:nvPr/>
        </p:nvGrpSpPr>
        <p:grpSpPr>
          <a:xfrm>
            <a:off x="4948054" y="5343230"/>
            <a:ext cx="1086785" cy="973792"/>
            <a:chOff x="294807" y="5350657"/>
            <a:chExt cx="1086785" cy="97379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E01D1B4-6038-4D3A-8CA8-BAB9199D3986}"/>
                </a:ext>
              </a:extLst>
            </p:cNvPr>
            <p:cNvSpPr txBox="1"/>
            <p:nvPr/>
          </p:nvSpPr>
          <p:spPr>
            <a:xfrm>
              <a:off x="294807" y="5924339"/>
              <a:ext cx="108678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Abadi" panose="020B0604020104020204" pitchFamily="34" charset="0"/>
                </a:rPr>
                <a:t>fox00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pic>
          <p:nvPicPr>
            <p:cNvPr id="21" name="Graphic 20" descr="User outline">
              <a:extLst>
                <a:ext uri="{FF2B5EF4-FFF2-40B4-BE49-F238E27FC236}">
                  <a16:creationId xmlns:a16="http://schemas.microsoft.com/office/drawing/2014/main" id="{0B5CB246-488F-42B6-B962-6CA4A882E18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95430" y="5350657"/>
              <a:ext cx="697706" cy="697706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2AC5178-D541-4DD6-8E4A-F918280930AD}"/>
              </a:ext>
            </a:extLst>
          </p:cNvPr>
          <p:cNvGrpSpPr/>
          <p:nvPr/>
        </p:nvGrpSpPr>
        <p:grpSpPr>
          <a:xfrm>
            <a:off x="6047006" y="5335803"/>
            <a:ext cx="1086785" cy="973792"/>
            <a:chOff x="294807" y="5350657"/>
            <a:chExt cx="1086785" cy="97379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CD1E14D-FE0F-4367-8DF0-F796982DC1FF}"/>
                </a:ext>
              </a:extLst>
            </p:cNvPr>
            <p:cNvSpPr txBox="1"/>
            <p:nvPr/>
          </p:nvSpPr>
          <p:spPr>
            <a:xfrm>
              <a:off x="294807" y="5924339"/>
              <a:ext cx="108678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Abadi" panose="020B0604020104020204" pitchFamily="34" charset="0"/>
                </a:rPr>
                <a:t>gov89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pic>
          <p:nvPicPr>
            <p:cNvPr id="24" name="Graphic 23" descr="User outline">
              <a:extLst>
                <a:ext uri="{FF2B5EF4-FFF2-40B4-BE49-F238E27FC236}">
                  <a16:creationId xmlns:a16="http://schemas.microsoft.com/office/drawing/2014/main" id="{2EE699DA-C8B7-46C1-A625-5A2056BDE1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95430" y="5350657"/>
              <a:ext cx="697706" cy="697706"/>
            </a:xfrm>
            <a:prstGeom prst="rect">
              <a:avLst/>
            </a:prstGeom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4282B99-E13F-4212-BE28-CDE04B59CC06}"/>
              </a:ext>
            </a:extLst>
          </p:cNvPr>
          <p:cNvGrpSpPr/>
          <p:nvPr/>
        </p:nvGrpSpPr>
        <p:grpSpPr>
          <a:xfrm>
            <a:off x="7145958" y="5360131"/>
            <a:ext cx="1086785" cy="973792"/>
            <a:chOff x="294807" y="5350657"/>
            <a:chExt cx="1086785" cy="97379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F8EF965-8112-441F-9098-F81D1AB07E67}"/>
                </a:ext>
              </a:extLst>
            </p:cNvPr>
            <p:cNvSpPr txBox="1"/>
            <p:nvPr/>
          </p:nvSpPr>
          <p:spPr>
            <a:xfrm>
              <a:off x="294807" y="5924339"/>
              <a:ext cx="108678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Abadi" panose="020B0604020104020204" pitchFamily="34" charset="0"/>
                </a:rPr>
                <a:t>112_r9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pic>
          <p:nvPicPr>
            <p:cNvPr id="27" name="Graphic 26" descr="User outline">
              <a:extLst>
                <a:ext uri="{FF2B5EF4-FFF2-40B4-BE49-F238E27FC236}">
                  <a16:creationId xmlns:a16="http://schemas.microsoft.com/office/drawing/2014/main" id="{FC2AF7E0-985C-4A32-ADF8-06904F354F2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95430" y="5350657"/>
              <a:ext cx="697706" cy="697706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E0D9AB3-8B66-4C77-9D7E-43A47A43508A}"/>
              </a:ext>
            </a:extLst>
          </p:cNvPr>
          <p:cNvGrpSpPr/>
          <p:nvPr/>
        </p:nvGrpSpPr>
        <p:grpSpPr>
          <a:xfrm>
            <a:off x="8324077" y="5360131"/>
            <a:ext cx="1086785" cy="973792"/>
            <a:chOff x="294807" y="5350657"/>
            <a:chExt cx="1086785" cy="973792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081DAE7-3A71-41D9-A9B4-2F234BF1CBFD}"/>
                </a:ext>
              </a:extLst>
            </p:cNvPr>
            <p:cNvSpPr txBox="1"/>
            <p:nvPr/>
          </p:nvSpPr>
          <p:spPr>
            <a:xfrm>
              <a:off x="294807" y="5924339"/>
              <a:ext cx="108678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Abadi" panose="020B0604020104020204" pitchFamily="34" charset="0"/>
                </a:rPr>
                <a:t>17yyr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pic>
          <p:nvPicPr>
            <p:cNvPr id="30" name="Graphic 29" descr="User outline">
              <a:extLst>
                <a:ext uri="{FF2B5EF4-FFF2-40B4-BE49-F238E27FC236}">
                  <a16:creationId xmlns:a16="http://schemas.microsoft.com/office/drawing/2014/main" id="{58E37AD2-0BC1-47C7-B60B-390A305C1C8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95430" y="5350657"/>
              <a:ext cx="697706" cy="697706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7A0C14B-7BAD-4F6E-AC44-39F315846979}"/>
              </a:ext>
            </a:extLst>
          </p:cNvPr>
          <p:cNvGrpSpPr/>
          <p:nvPr/>
        </p:nvGrpSpPr>
        <p:grpSpPr>
          <a:xfrm>
            <a:off x="10525671" y="5352704"/>
            <a:ext cx="1086785" cy="973792"/>
            <a:chOff x="294807" y="5350657"/>
            <a:chExt cx="1086785" cy="973792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E0FD068-1692-4CE0-B3F1-259D08AFAD5B}"/>
                </a:ext>
              </a:extLst>
            </p:cNvPr>
            <p:cNvSpPr txBox="1"/>
            <p:nvPr/>
          </p:nvSpPr>
          <p:spPr>
            <a:xfrm>
              <a:off x="294807" y="5924339"/>
              <a:ext cx="108678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 err="1">
                  <a:solidFill>
                    <a:schemeClr val="bg1"/>
                  </a:solidFill>
                  <a:latin typeface="Abadi" panose="020B0604020104020204" pitchFamily="34" charset="0"/>
                </a:rPr>
                <a:t>chstxy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pic>
          <p:nvPicPr>
            <p:cNvPr id="33" name="Graphic 32" descr="User outline">
              <a:extLst>
                <a:ext uri="{FF2B5EF4-FFF2-40B4-BE49-F238E27FC236}">
                  <a16:creationId xmlns:a16="http://schemas.microsoft.com/office/drawing/2014/main" id="{525AFB2C-4217-4A88-8CE3-D500F9E44C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95430" y="5350657"/>
              <a:ext cx="697706" cy="697706"/>
            </a:xfrm>
            <a:prstGeom prst="rect">
              <a:avLst/>
            </a:prstGeom>
          </p:spPr>
        </p:pic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EAE94D7C-25ED-412B-9702-B6790B77F8A4}"/>
              </a:ext>
            </a:extLst>
          </p:cNvPr>
          <p:cNvGrpSpPr/>
          <p:nvPr/>
        </p:nvGrpSpPr>
        <p:grpSpPr>
          <a:xfrm>
            <a:off x="9423029" y="5352704"/>
            <a:ext cx="1086785" cy="973792"/>
            <a:chOff x="294807" y="5350657"/>
            <a:chExt cx="1086785" cy="973792"/>
          </a:xfrm>
        </p:grpSpPr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0B963DC6-A559-4716-B38E-442D4D34D2EC}"/>
                </a:ext>
              </a:extLst>
            </p:cNvPr>
            <p:cNvSpPr txBox="1"/>
            <p:nvPr/>
          </p:nvSpPr>
          <p:spPr>
            <a:xfrm>
              <a:off x="294807" y="5924339"/>
              <a:ext cx="108678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 err="1">
                  <a:solidFill>
                    <a:schemeClr val="bg1"/>
                  </a:solidFill>
                  <a:latin typeface="Abadi" panose="020B0604020104020204" pitchFamily="34" charset="0"/>
                </a:rPr>
                <a:t>ojs_t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pic>
          <p:nvPicPr>
            <p:cNvPr id="85" name="Graphic 84" descr="User outline">
              <a:extLst>
                <a:ext uri="{FF2B5EF4-FFF2-40B4-BE49-F238E27FC236}">
                  <a16:creationId xmlns:a16="http://schemas.microsoft.com/office/drawing/2014/main" id="{5487E0B4-DE6B-4E30-B803-F0EC719685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95430" y="5350657"/>
              <a:ext cx="697706" cy="697706"/>
            </a:xfrm>
            <a:prstGeom prst="rect">
              <a:avLst/>
            </a:prstGeom>
          </p:spPr>
        </p:pic>
      </p:grpSp>
      <p:sp>
        <p:nvSpPr>
          <p:cNvPr id="86" name="TextBox 85">
            <a:extLst>
              <a:ext uri="{FF2B5EF4-FFF2-40B4-BE49-F238E27FC236}">
                <a16:creationId xmlns:a16="http://schemas.microsoft.com/office/drawing/2014/main" id="{369C45A1-5A6A-4437-B070-C13365E84F48}"/>
              </a:ext>
            </a:extLst>
          </p:cNvPr>
          <p:cNvSpPr txBox="1"/>
          <p:nvPr/>
        </p:nvSpPr>
        <p:spPr>
          <a:xfrm>
            <a:off x="844983" y="1303054"/>
            <a:ext cx="538095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Abadi" panose="020B0604020104020204" pitchFamily="34" charset="0"/>
              </a:rPr>
              <a:t>If someone has 51% of the network’s power, they can </a:t>
            </a:r>
            <a:r>
              <a:rPr lang="en-US" sz="2000" dirty="0">
                <a:solidFill>
                  <a:srgbClr val="FF6600"/>
                </a:solidFill>
                <a:latin typeface="Abadi" panose="020B0604020104020204" pitchFamily="34" charset="0"/>
              </a:rPr>
              <a:t>disturb consensus</a:t>
            </a:r>
            <a:r>
              <a:rPr lang="en-US" sz="2000" dirty="0">
                <a:solidFill>
                  <a:schemeClr val="bg1"/>
                </a:solidFill>
                <a:latin typeface="Abadi" panose="020B0604020104020204" pitchFamily="34" charset="0"/>
              </a:rPr>
              <a:t>.</a:t>
            </a: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94C6130D-0361-4F6A-8CB9-8ED131843876}"/>
              </a:ext>
            </a:extLst>
          </p:cNvPr>
          <p:cNvGrpSpPr/>
          <p:nvPr/>
        </p:nvGrpSpPr>
        <p:grpSpPr>
          <a:xfrm>
            <a:off x="6093857" y="6270808"/>
            <a:ext cx="988302" cy="356280"/>
            <a:chOff x="488704" y="6293595"/>
            <a:chExt cx="988302" cy="356280"/>
          </a:xfrm>
        </p:grpSpPr>
        <p:pic>
          <p:nvPicPr>
            <p:cNvPr id="77" name="Graphic 76" descr="Server with solid fill">
              <a:extLst>
                <a:ext uri="{FF2B5EF4-FFF2-40B4-BE49-F238E27FC236}">
                  <a16:creationId xmlns:a16="http://schemas.microsoft.com/office/drawing/2014/main" id="{80E8136C-A2DB-474B-96AC-8EC57F42193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88704" y="6293595"/>
              <a:ext cx="356280" cy="356280"/>
            </a:xfrm>
            <a:prstGeom prst="rect">
              <a:avLst/>
            </a:prstGeom>
          </p:spPr>
        </p:pic>
        <p:pic>
          <p:nvPicPr>
            <p:cNvPr id="78" name="Graphic 77" descr="Server with solid fill">
              <a:extLst>
                <a:ext uri="{FF2B5EF4-FFF2-40B4-BE49-F238E27FC236}">
                  <a16:creationId xmlns:a16="http://schemas.microsoft.com/office/drawing/2014/main" id="{4E7B65E5-9E36-4B75-ACFB-78AD3AB46A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04715" y="6293595"/>
              <a:ext cx="356280" cy="356280"/>
            </a:xfrm>
            <a:prstGeom prst="rect">
              <a:avLst/>
            </a:prstGeom>
          </p:spPr>
        </p:pic>
        <p:pic>
          <p:nvPicPr>
            <p:cNvPr id="79" name="Graphic 78" descr="Server with solid fill">
              <a:extLst>
                <a:ext uri="{FF2B5EF4-FFF2-40B4-BE49-F238E27FC236}">
                  <a16:creationId xmlns:a16="http://schemas.microsoft.com/office/drawing/2014/main" id="{46AF442B-694A-4915-BE11-26AAF59291C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20726" y="6293595"/>
              <a:ext cx="356280" cy="356280"/>
            </a:xfrm>
            <a:prstGeom prst="rect">
              <a:avLst/>
            </a:prstGeom>
          </p:spPr>
        </p:pic>
      </p:grpSp>
      <p:pic>
        <p:nvPicPr>
          <p:cNvPr id="82" name="Graphic 81" descr="Server with solid fill">
            <a:extLst>
              <a:ext uri="{FF2B5EF4-FFF2-40B4-BE49-F238E27FC236}">
                <a16:creationId xmlns:a16="http://schemas.microsoft.com/office/drawing/2014/main" id="{7CA863EB-3537-454B-B573-6DEE603B48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51596" y="6258338"/>
            <a:ext cx="356280" cy="356280"/>
          </a:xfrm>
          <a:prstGeom prst="rect">
            <a:avLst/>
          </a:prstGeom>
        </p:spPr>
      </p:pic>
      <p:pic>
        <p:nvPicPr>
          <p:cNvPr id="88" name="Graphic 87" descr="Server with solid fill">
            <a:extLst>
              <a:ext uri="{FF2B5EF4-FFF2-40B4-BE49-F238E27FC236}">
                <a16:creationId xmlns:a16="http://schemas.microsoft.com/office/drawing/2014/main" id="{67BE167A-17CF-476B-A310-B685F43C62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24978" y="6270808"/>
            <a:ext cx="356280" cy="356280"/>
          </a:xfrm>
          <a:prstGeom prst="rect">
            <a:avLst/>
          </a:pr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383C55C9-3D59-4644-A3F5-DE1CC9311817}"/>
              </a:ext>
            </a:extLst>
          </p:cNvPr>
          <p:cNvGrpSpPr/>
          <p:nvPr/>
        </p:nvGrpSpPr>
        <p:grpSpPr>
          <a:xfrm>
            <a:off x="1414027" y="2310177"/>
            <a:ext cx="697706" cy="3497930"/>
            <a:chOff x="1414027" y="2310177"/>
            <a:chExt cx="697706" cy="349793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33795A60-CB5D-47E0-B950-4783B7C28E99}"/>
                </a:ext>
              </a:extLst>
            </p:cNvPr>
            <p:cNvSpPr/>
            <p:nvPr/>
          </p:nvSpPr>
          <p:spPr>
            <a:xfrm>
              <a:off x="1631867" y="2692070"/>
              <a:ext cx="133407" cy="3116037"/>
            </a:xfrm>
            <a:prstGeom prst="rect">
              <a:avLst/>
            </a:prstGeom>
            <a:solidFill>
              <a:srgbClr val="FF6600"/>
            </a:solidFill>
            <a:ln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7F4425B5-60BF-42EC-A4AD-8D001DF90BF4}"/>
                </a:ext>
              </a:extLst>
            </p:cNvPr>
            <p:cNvSpPr txBox="1"/>
            <p:nvPr/>
          </p:nvSpPr>
          <p:spPr>
            <a:xfrm>
              <a:off x="1414027" y="2310177"/>
              <a:ext cx="69770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dirty="0">
                  <a:solidFill>
                    <a:srgbClr val="FF6600"/>
                  </a:solidFill>
                  <a:latin typeface="Abadi" panose="020B0604020104020204" pitchFamily="34" charset="0"/>
                </a:rPr>
                <a:t>51%</a:t>
              </a:r>
              <a:endParaRPr lang="en-US" dirty="0">
                <a:solidFill>
                  <a:srgbClr val="FF6600"/>
                </a:solidFill>
              </a:endParaRPr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63BCCB95-F2F0-4621-8426-665F4E46A65A}"/>
              </a:ext>
            </a:extLst>
          </p:cNvPr>
          <p:cNvGrpSpPr/>
          <p:nvPr/>
        </p:nvGrpSpPr>
        <p:grpSpPr>
          <a:xfrm>
            <a:off x="5871000" y="3860681"/>
            <a:ext cx="697706" cy="1947426"/>
            <a:chOff x="1414027" y="3860681"/>
            <a:chExt cx="697706" cy="1947426"/>
          </a:xfrm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DF5964D9-DA78-49AE-B630-4EF0E920D4C1}"/>
                </a:ext>
              </a:extLst>
            </p:cNvPr>
            <p:cNvSpPr/>
            <p:nvPr/>
          </p:nvSpPr>
          <p:spPr>
            <a:xfrm>
              <a:off x="1631867" y="4206240"/>
              <a:ext cx="137098" cy="1601867"/>
            </a:xfrm>
            <a:prstGeom prst="rect">
              <a:avLst/>
            </a:prstGeom>
            <a:solidFill>
              <a:srgbClr val="FFFF66"/>
            </a:solidFill>
            <a:ln>
              <a:solidFill>
                <a:srgbClr val="FFFF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7E3E530C-3DE5-42BD-B27B-602E6CEFE79B}"/>
                </a:ext>
              </a:extLst>
            </p:cNvPr>
            <p:cNvSpPr txBox="1"/>
            <p:nvPr/>
          </p:nvSpPr>
          <p:spPr>
            <a:xfrm>
              <a:off x="1414027" y="3860681"/>
              <a:ext cx="69770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dirty="0">
                  <a:solidFill>
                    <a:srgbClr val="FFFF66"/>
                  </a:solidFill>
                  <a:latin typeface="Abadi" panose="020B0604020104020204" pitchFamily="34" charset="0"/>
                </a:rPr>
                <a:t>30%</a:t>
              </a:r>
              <a:endParaRPr lang="en-US" dirty="0">
                <a:solidFill>
                  <a:srgbClr val="FFFF66"/>
                </a:solidFill>
              </a:endParaRPr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DC2D239C-6913-4B91-9545-30EBF58C0163}"/>
              </a:ext>
            </a:extLst>
          </p:cNvPr>
          <p:cNvGrpSpPr/>
          <p:nvPr/>
        </p:nvGrpSpPr>
        <p:grpSpPr>
          <a:xfrm>
            <a:off x="3640098" y="4862647"/>
            <a:ext cx="697706" cy="945564"/>
            <a:chOff x="1461733" y="4862543"/>
            <a:chExt cx="697706" cy="945564"/>
          </a:xfrm>
        </p:grpSpPr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F9CFB4D4-44FB-42C1-A76E-DACC7858ADD5}"/>
                </a:ext>
              </a:extLst>
            </p:cNvPr>
            <p:cNvSpPr/>
            <p:nvPr/>
          </p:nvSpPr>
          <p:spPr>
            <a:xfrm>
              <a:off x="1631867" y="5239806"/>
              <a:ext cx="137098" cy="568301"/>
            </a:xfrm>
            <a:prstGeom prst="rect">
              <a:avLst/>
            </a:prstGeom>
            <a:solidFill>
              <a:srgbClr val="FFFF66"/>
            </a:solidFill>
            <a:ln>
              <a:solidFill>
                <a:srgbClr val="FFFF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BD90BF08-871C-4524-87D9-7A6ACA6DE6D5}"/>
                </a:ext>
              </a:extLst>
            </p:cNvPr>
            <p:cNvSpPr txBox="1"/>
            <p:nvPr/>
          </p:nvSpPr>
          <p:spPr>
            <a:xfrm>
              <a:off x="1461733" y="4862543"/>
              <a:ext cx="69770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FFFF66"/>
                  </a:solidFill>
                  <a:latin typeface="Abadi" panose="020B0604020104020204" pitchFamily="34" charset="0"/>
                </a:rPr>
                <a:t>9</a:t>
              </a:r>
              <a:r>
                <a:rPr lang="en-US" sz="1800" dirty="0">
                  <a:solidFill>
                    <a:srgbClr val="FFFF66"/>
                  </a:solidFill>
                  <a:latin typeface="Abadi" panose="020B0604020104020204" pitchFamily="34" charset="0"/>
                </a:rPr>
                <a:t>%</a:t>
              </a:r>
              <a:endParaRPr lang="en-US" dirty="0">
                <a:solidFill>
                  <a:srgbClr val="FFFF66"/>
                </a:solidFill>
              </a:endParaRPr>
            </a:p>
          </p:txBody>
        </p: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12E2C6CB-2F52-44F1-ABB1-D7FCCC5DE34C}"/>
              </a:ext>
            </a:extLst>
          </p:cNvPr>
          <p:cNvGrpSpPr/>
          <p:nvPr/>
        </p:nvGrpSpPr>
        <p:grpSpPr>
          <a:xfrm>
            <a:off x="6997728" y="4845272"/>
            <a:ext cx="697706" cy="945564"/>
            <a:chOff x="1414027" y="4862543"/>
            <a:chExt cx="697706" cy="945564"/>
          </a:xfrm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4B04F437-40B2-447B-9C3E-1BB62CD0CBBF}"/>
                </a:ext>
              </a:extLst>
            </p:cNvPr>
            <p:cNvSpPr/>
            <p:nvPr/>
          </p:nvSpPr>
          <p:spPr>
            <a:xfrm>
              <a:off x="1631867" y="5239806"/>
              <a:ext cx="137098" cy="568301"/>
            </a:xfrm>
            <a:prstGeom prst="rect">
              <a:avLst/>
            </a:prstGeom>
            <a:solidFill>
              <a:srgbClr val="FFFF66"/>
            </a:solidFill>
            <a:ln>
              <a:solidFill>
                <a:srgbClr val="FFFF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B522021D-825F-4280-A1BD-978ED2B5EFEB}"/>
                </a:ext>
              </a:extLst>
            </p:cNvPr>
            <p:cNvSpPr txBox="1"/>
            <p:nvPr/>
          </p:nvSpPr>
          <p:spPr>
            <a:xfrm>
              <a:off x="1414027" y="4862543"/>
              <a:ext cx="69770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dirty="0">
                  <a:solidFill>
                    <a:srgbClr val="FFFF66"/>
                  </a:solidFill>
                  <a:latin typeface="Abadi" panose="020B0604020104020204" pitchFamily="34" charset="0"/>
                </a:rPr>
                <a:t>10%</a:t>
              </a:r>
              <a:endParaRPr lang="en-US" dirty="0">
                <a:solidFill>
                  <a:srgbClr val="FFFF66"/>
                </a:solidFill>
              </a:endParaRPr>
            </a:p>
          </p:txBody>
        </p:sp>
      </p:grpSp>
      <p:graphicFrame>
        <p:nvGraphicFramePr>
          <p:cNvPr id="38" name="Chart 37">
            <a:extLst>
              <a:ext uri="{FF2B5EF4-FFF2-40B4-BE49-F238E27FC236}">
                <a16:creationId xmlns:a16="http://schemas.microsoft.com/office/drawing/2014/main" id="{3087B5CD-FE9D-4BD3-AA1C-6CFA5C35445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16325587"/>
              </p:ext>
            </p:extLst>
          </p:nvPr>
        </p:nvGraphicFramePr>
        <p:xfrm>
          <a:off x="7922301" y="965488"/>
          <a:ext cx="3265603" cy="31160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pSp>
        <p:nvGrpSpPr>
          <p:cNvPr id="34" name="Group 33">
            <a:extLst>
              <a:ext uri="{FF2B5EF4-FFF2-40B4-BE49-F238E27FC236}">
                <a16:creationId xmlns:a16="http://schemas.microsoft.com/office/drawing/2014/main" id="{80E4AE13-4052-4133-8AFD-E7744A15F868}"/>
              </a:ext>
            </a:extLst>
          </p:cNvPr>
          <p:cNvGrpSpPr/>
          <p:nvPr/>
        </p:nvGrpSpPr>
        <p:grpSpPr>
          <a:xfrm>
            <a:off x="1617583" y="5931400"/>
            <a:ext cx="988302" cy="705708"/>
            <a:chOff x="1617583" y="5931400"/>
            <a:chExt cx="988302" cy="705708"/>
          </a:xfrm>
          <a:solidFill>
            <a:srgbClr val="FF6600"/>
          </a:solidFill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3D9C16E7-E98A-4A7A-9970-30A2164702B7}"/>
                </a:ext>
              </a:extLst>
            </p:cNvPr>
            <p:cNvGrpSpPr/>
            <p:nvPr/>
          </p:nvGrpSpPr>
          <p:grpSpPr>
            <a:xfrm>
              <a:off x="1617583" y="6280828"/>
              <a:ext cx="988302" cy="356280"/>
              <a:chOff x="488704" y="6293595"/>
              <a:chExt cx="988302" cy="356280"/>
            </a:xfrm>
            <a:grpFill/>
          </p:grpSpPr>
          <p:pic>
            <p:nvPicPr>
              <p:cNvPr id="4" name="Graphic 3" descr="Server with solid fill">
                <a:extLst>
                  <a:ext uri="{FF2B5EF4-FFF2-40B4-BE49-F238E27FC236}">
                    <a16:creationId xmlns:a16="http://schemas.microsoft.com/office/drawing/2014/main" id="{28F37F57-E52A-4C12-830D-F618AB3025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488704" y="6293595"/>
                <a:ext cx="356280" cy="356280"/>
              </a:xfrm>
              <a:prstGeom prst="rect">
                <a:avLst/>
              </a:prstGeom>
            </p:spPr>
          </p:pic>
          <p:pic>
            <p:nvPicPr>
              <p:cNvPr id="57" name="Graphic 56" descr="Server with solid fill">
                <a:extLst>
                  <a:ext uri="{FF2B5EF4-FFF2-40B4-BE49-F238E27FC236}">
                    <a16:creationId xmlns:a16="http://schemas.microsoft.com/office/drawing/2014/main" id="{4F8C911C-EED0-44BA-B5A9-3D869403C6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804715" y="6293595"/>
                <a:ext cx="356280" cy="356280"/>
              </a:xfrm>
              <a:prstGeom prst="rect">
                <a:avLst/>
              </a:prstGeom>
            </p:spPr>
          </p:pic>
          <p:pic>
            <p:nvPicPr>
              <p:cNvPr id="58" name="Graphic 57" descr="Server with solid fill">
                <a:extLst>
                  <a:ext uri="{FF2B5EF4-FFF2-40B4-BE49-F238E27FC236}">
                    <a16:creationId xmlns:a16="http://schemas.microsoft.com/office/drawing/2014/main" id="{214524E9-BA11-483B-99E4-C9847FE7A2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120726" y="6293595"/>
                <a:ext cx="356280" cy="356280"/>
              </a:xfrm>
              <a:prstGeom prst="rect">
                <a:avLst/>
              </a:prstGeom>
            </p:spPr>
          </p:pic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CA619646-8053-4226-B6AB-EF131B8554ED}"/>
                </a:ext>
              </a:extLst>
            </p:cNvPr>
            <p:cNvGrpSpPr/>
            <p:nvPr/>
          </p:nvGrpSpPr>
          <p:grpSpPr>
            <a:xfrm>
              <a:off x="1798166" y="5931400"/>
              <a:ext cx="672291" cy="356280"/>
              <a:chOff x="804715" y="6293595"/>
              <a:chExt cx="672291" cy="356280"/>
            </a:xfrm>
            <a:grpFill/>
          </p:grpSpPr>
          <p:pic>
            <p:nvPicPr>
              <p:cNvPr id="65" name="Graphic 64" descr="Server with solid fill">
                <a:extLst>
                  <a:ext uri="{FF2B5EF4-FFF2-40B4-BE49-F238E27FC236}">
                    <a16:creationId xmlns:a16="http://schemas.microsoft.com/office/drawing/2014/main" id="{4892C91C-3E59-4132-A847-05215D51CD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804715" y="6293595"/>
                <a:ext cx="356280" cy="356280"/>
              </a:xfrm>
              <a:prstGeom prst="rect">
                <a:avLst/>
              </a:prstGeom>
            </p:spPr>
          </p:pic>
          <p:pic>
            <p:nvPicPr>
              <p:cNvPr id="66" name="Graphic 65" descr="Server with solid fill">
                <a:extLst>
                  <a:ext uri="{FF2B5EF4-FFF2-40B4-BE49-F238E27FC236}">
                    <a16:creationId xmlns:a16="http://schemas.microsoft.com/office/drawing/2014/main" id="{472A8EA2-6B01-4889-BC16-57A4C39669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120726" y="6293595"/>
                <a:ext cx="356280" cy="356280"/>
              </a:xfrm>
              <a:prstGeom prst="rect">
                <a:avLst/>
              </a:prstGeom>
            </p:spPr>
          </p:pic>
        </p:grpSp>
      </p:grpSp>
      <p:sp>
        <p:nvSpPr>
          <p:cNvPr id="75" name="TextBox 74">
            <a:extLst>
              <a:ext uri="{FF2B5EF4-FFF2-40B4-BE49-F238E27FC236}">
                <a16:creationId xmlns:a16="http://schemas.microsoft.com/office/drawing/2014/main" id="{5645C19F-0806-4899-AA92-CA500C277902}"/>
              </a:ext>
            </a:extLst>
          </p:cNvPr>
          <p:cNvSpPr txBox="1"/>
          <p:nvPr/>
        </p:nvSpPr>
        <p:spPr>
          <a:xfrm>
            <a:off x="9812108" y="2494843"/>
            <a:ext cx="6977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latin typeface="Abadi" panose="020B0604020104020204" pitchFamily="34" charset="0"/>
              </a:rPr>
              <a:t>51%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61511115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C2723-1A9A-4F0C-9EBA-A414EA578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70744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badi" panose="020B0604020104020204" pitchFamily="34" charset="0"/>
              </a:rPr>
              <a:t>Life Cycle on Blockchain with </a:t>
            </a:r>
            <a:r>
              <a:rPr lang="en-US" dirty="0" err="1">
                <a:solidFill>
                  <a:schemeClr val="bg1"/>
                </a:solidFill>
                <a:latin typeface="Abadi" panose="020B0604020104020204" pitchFamily="34" charset="0"/>
              </a:rPr>
              <a:t>PoW</a:t>
            </a:r>
            <a:endParaRPr lang="en-US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6C095C3-FD0D-4DD4-96CF-D0A4ACF2E1A3}"/>
              </a:ext>
            </a:extLst>
          </p:cNvPr>
          <p:cNvSpPr txBox="1"/>
          <p:nvPr/>
        </p:nvSpPr>
        <p:spPr>
          <a:xfrm>
            <a:off x="838199" y="1320939"/>
            <a:ext cx="1064348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Abadi" panose="020B0604020104020204" pitchFamily="34" charset="0"/>
              </a:rPr>
              <a:t>0. Genesis Block is created and published.</a:t>
            </a:r>
          </a:p>
          <a:p>
            <a:endParaRPr lang="en-US" sz="2000" dirty="0">
              <a:solidFill>
                <a:schemeClr val="bg1"/>
              </a:solidFill>
              <a:latin typeface="Abadi" panose="020B0604020104020204" pitchFamily="34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Abadi" panose="020B0604020104020204" pitchFamily="34" charset="0"/>
              </a:rPr>
              <a:t>1. Anyone can propose updates.</a:t>
            </a:r>
          </a:p>
          <a:p>
            <a:pPr marL="457200" indent="-457200">
              <a:buAutoNum type="arabicPeriod"/>
            </a:pPr>
            <a:endParaRPr lang="en-US" sz="2000" dirty="0">
              <a:solidFill>
                <a:schemeClr val="bg1"/>
              </a:solidFill>
              <a:latin typeface="Abadi" panose="020B0604020104020204" pitchFamily="34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Abadi" panose="020B0604020104020204" pitchFamily="34" charset="0"/>
              </a:rPr>
              <a:t>2. Miners try to solve the </a:t>
            </a:r>
            <a:r>
              <a:rPr lang="en-US" sz="2000" dirty="0">
                <a:solidFill>
                  <a:srgbClr val="FF6600"/>
                </a:solidFill>
                <a:latin typeface="Abadi" panose="020B0604020104020204" pitchFamily="34" charset="0"/>
              </a:rPr>
              <a:t>puzzle</a:t>
            </a:r>
            <a:r>
              <a:rPr lang="en-US" sz="2000" dirty="0">
                <a:solidFill>
                  <a:schemeClr val="bg1"/>
                </a:solidFill>
                <a:latin typeface="Abadi" panose="020B0604020104020204" pitchFamily="34" charset="0"/>
              </a:rPr>
              <a:t> in the last block.</a:t>
            </a:r>
          </a:p>
          <a:p>
            <a:endParaRPr lang="en-US" sz="2000" dirty="0">
              <a:solidFill>
                <a:schemeClr val="bg1"/>
              </a:solidFill>
              <a:latin typeface="Abadi" panose="020B0604020104020204" pitchFamily="34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Abadi" panose="020B0604020104020204" pitchFamily="34" charset="0"/>
              </a:rPr>
              <a:t>3. When a </a:t>
            </a:r>
            <a:r>
              <a:rPr lang="en-US" sz="2000" dirty="0">
                <a:solidFill>
                  <a:srgbClr val="FFFF66"/>
                </a:solidFill>
                <a:latin typeface="Abadi" panose="020B0604020104020204" pitchFamily="34" charset="0"/>
              </a:rPr>
              <a:t>miner</a:t>
            </a:r>
            <a:r>
              <a:rPr lang="en-US" sz="2000" dirty="0">
                <a:solidFill>
                  <a:schemeClr val="bg1"/>
                </a:solidFill>
                <a:latin typeface="Abadi" panose="020B0604020104020204" pitchFamily="34" charset="0"/>
              </a:rPr>
              <a:t> finds a </a:t>
            </a:r>
            <a:r>
              <a:rPr lang="en-US" sz="2000" dirty="0">
                <a:solidFill>
                  <a:srgbClr val="00FF99"/>
                </a:solidFill>
                <a:latin typeface="Abadi" panose="020B0604020104020204" pitchFamily="34" charset="0"/>
              </a:rPr>
              <a:t>solution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Abadi" panose="020B0604020104020204" pitchFamily="34" charset="0"/>
              </a:rPr>
              <a:t> (in Bitcoin, takes ~6 minutes)</a:t>
            </a:r>
            <a:r>
              <a:rPr lang="en-US" sz="2000" dirty="0">
                <a:solidFill>
                  <a:schemeClr val="bg1"/>
                </a:solidFill>
                <a:latin typeface="Abadi" panose="020B0604020104020204" pitchFamily="34" charset="0"/>
              </a:rPr>
              <a:t>,</a:t>
            </a:r>
          </a:p>
          <a:p>
            <a:r>
              <a:rPr lang="en-US" sz="2000" dirty="0">
                <a:solidFill>
                  <a:schemeClr val="bg1"/>
                </a:solidFill>
                <a:latin typeface="Abadi" panose="020B0604020104020204" pitchFamily="34" charset="0"/>
              </a:rPr>
              <a:t>    they create a </a:t>
            </a:r>
            <a:r>
              <a:rPr lang="en-US" sz="2000" dirty="0">
                <a:solidFill>
                  <a:srgbClr val="00FFFF"/>
                </a:solidFill>
                <a:latin typeface="Abadi" panose="020B0604020104020204" pitchFamily="34" charset="0"/>
              </a:rPr>
              <a:t>block</a:t>
            </a:r>
            <a:r>
              <a:rPr lang="en-US" sz="2000" dirty="0">
                <a:solidFill>
                  <a:schemeClr val="bg1"/>
                </a:solidFill>
                <a:latin typeface="Abadi" panose="020B0604020104020204" pitchFamily="34" charset="0"/>
              </a:rPr>
              <a:t> with the new updates and publish it.</a:t>
            </a:r>
          </a:p>
          <a:p>
            <a:endParaRPr lang="en-US" sz="2000" dirty="0">
              <a:solidFill>
                <a:schemeClr val="bg1"/>
              </a:solidFill>
              <a:latin typeface="Abadi" panose="020B0604020104020204" pitchFamily="34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Abadi" panose="020B0604020104020204" pitchFamily="34" charset="0"/>
              </a:rPr>
              <a:t>4. The new block, with a new puzzle, is added to the blockchain.</a:t>
            </a:r>
          </a:p>
          <a:p>
            <a:endParaRPr lang="en-US" sz="2000" dirty="0">
              <a:solidFill>
                <a:schemeClr val="bg1"/>
              </a:solidFill>
              <a:latin typeface="Abadi" panose="020B0604020104020204" pitchFamily="34" charset="0"/>
            </a:endParaRPr>
          </a:p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Abadi" panose="020B0604020104020204" pitchFamily="34" charset="0"/>
              </a:rPr>
              <a:t>5. Repeat.</a:t>
            </a:r>
          </a:p>
        </p:txBody>
      </p:sp>
    </p:spTree>
    <p:extLst>
      <p:ext uri="{BB962C8B-B14F-4D97-AF65-F5344CB8AC3E}">
        <p14:creationId xmlns:p14="http://schemas.microsoft.com/office/powerpoint/2010/main" val="85952333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C2723-1A9A-4F0C-9EBA-A414EA578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3318"/>
            <a:ext cx="10515600" cy="870744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badi" panose="020B0604020104020204" pitchFamily="34" charset="0"/>
              </a:rPr>
              <a:t>Mining - Incentive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369C45A1-5A6A-4437-B070-C13365E84F48}"/>
              </a:ext>
            </a:extLst>
          </p:cNvPr>
          <p:cNvSpPr txBox="1"/>
          <p:nvPr/>
        </p:nvSpPr>
        <p:spPr>
          <a:xfrm>
            <a:off x="844984" y="1303054"/>
            <a:ext cx="9603030" cy="46474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badi" panose="020B0604020104020204" pitchFamily="34" charset="0"/>
              </a:rPr>
              <a:t>Mining is essential for a </a:t>
            </a:r>
            <a:r>
              <a:rPr lang="en-US" sz="2400" dirty="0" err="1">
                <a:solidFill>
                  <a:schemeClr val="bg1"/>
                </a:solidFill>
                <a:latin typeface="Abadi" panose="020B0604020104020204" pitchFamily="34" charset="0"/>
              </a:rPr>
              <a:t>PoW</a:t>
            </a:r>
            <a:r>
              <a:rPr lang="en-US" sz="2400" dirty="0">
                <a:solidFill>
                  <a:schemeClr val="bg1"/>
                </a:solidFill>
                <a:latin typeface="Abadi" panose="020B0604020104020204" pitchFamily="34" charset="0"/>
              </a:rPr>
              <a:t> network.</a:t>
            </a:r>
          </a:p>
          <a:p>
            <a:endParaRPr lang="en-US" sz="2000" dirty="0">
              <a:solidFill>
                <a:schemeClr val="bg1"/>
              </a:solidFill>
              <a:latin typeface="Abadi" panose="020B0604020104020204" pitchFamily="34" charset="0"/>
            </a:endParaRPr>
          </a:p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Abadi" panose="020B0604020104020204" pitchFamily="34" charset="0"/>
              </a:rPr>
              <a:t>Why would you mine?</a:t>
            </a:r>
          </a:p>
          <a:p>
            <a:endParaRPr lang="en-US" sz="2000" dirty="0">
              <a:solidFill>
                <a:schemeClr val="bg2">
                  <a:lumMod val="75000"/>
                </a:schemeClr>
              </a:solidFill>
              <a:latin typeface="Abadi" panose="020B0604020104020204" pitchFamily="34" charset="0"/>
            </a:endParaRPr>
          </a:p>
          <a:p>
            <a:r>
              <a:rPr lang="en-US" sz="2400" dirty="0">
                <a:solidFill>
                  <a:srgbClr val="00FF99"/>
                </a:solidFill>
                <a:latin typeface="Abadi" panose="020B0604020104020204" pitchFamily="34" charset="0"/>
              </a:rPr>
              <a:t>Block rewards</a:t>
            </a:r>
          </a:p>
          <a:p>
            <a:r>
              <a:rPr lang="en-US" sz="2000" dirty="0">
                <a:solidFill>
                  <a:schemeClr val="bg1"/>
                </a:solidFill>
                <a:latin typeface="Abadi" panose="020B0604020104020204" pitchFamily="34" charset="0"/>
              </a:rPr>
              <a:t>The creation of each block produces new coin, which goes to the creator of the block.</a:t>
            </a:r>
          </a:p>
          <a:p>
            <a:endParaRPr lang="en-US" sz="2000" dirty="0">
              <a:solidFill>
                <a:schemeClr val="bg1"/>
              </a:solidFill>
              <a:latin typeface="Abadi" panose="020B0604020104020204" pitchFamily="34" charset="0"/>
            </a:endParaRPr>
          </a:p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Abadi" panose="020B0604020104020204" pitchFamily="34" charset="0"/>
              </a:rPr>
              <a:t>This is how new coin is produced in Bitcoin.</a:t>
            </a:r>
          </a:p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Abadi" panose="020B0604020104020204" pitchFamily="34" charset="0"/>
              </a:rPr>
              <a:t>Reward halves every 210,00 blocks.</a:t>
            </a:r>
          </a:p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Abadi" panose="020B0604020104020204" pitchFamily="34" charset="0"/>
              </a:rPr>
              <a:t>No reward by 2140.</a:t>
            </a:r>
          </a:p>
          <a:p>
            <a:endParaRPr lang="en-US" sz="2400" dirty="0">
              <a:solidFill>
                <a:schemeClr val="bg1"/>
              </a:solidFill>
              <a:latin typeface="Abadi" panose="020B0604020104020204" pitchFamily="34" charset="0"/>
            </a:endParaRPr>
          </a:p>
          <a:p>
            <a:r>
              <a:rPr lang="en-US" sz="2400" dirty="0">
                <a:solidFill>
                  <a:srgbClr val="00FF99"/>
                </a:solidFill>
                <a:latin typeface="Abadi" panose="020B0604020104020204" pitchFamily="34" charset="0"/>
              </a:rPr>
              <a:t>Update fees</a:t>
            </a:r>
          </a:p>
          <a:p>
            <a:r>
              <a:rPr lang="en-US" sz="2000" dirty="0">
                <a:solidFill>
                  <a:schemeClr val="bg1"/>
                </a:solidFill>
                <a:latin typeface="Abadi" panose="020B0604020104020204" pitchFamily="34" charset="0"/>
              </a:rPr>
              <a:t>Fees are attached to new updates and paid by their publishers.</a:t>
            </a:r>
          </a:p>
          <a:p>
            <a:endParaRPr lang="en-US" sz="2000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1375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3B432D73-5C38-474F-AF96-A3228731BF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</a:schemeClr>
              </a:gs>
              <a:gs pos="45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erson working in a warehouse&#10;&#10;Description automatically generated with low confidence">
            <a:extLst>
              <a:ext uri="{FF2B5EF4-FFF2-40B4-BE49-F238E27FC236}">
                <a16:creationId xmlns:a16="http://schemas.microsoft.com/office/drawing/2014/main" id="{E27893FB-C62F-49DF-8A81-1D4E0F8D9B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2000" y="0"/>
            <a:ext cx="1371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31071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C2723-1A9A-4F0C-9EBA-A414EA578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70744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badi" panose="020B0604020104020204" pitchFamily="34" charset="0"/>
              </a:rPr>
              <a:t>Recap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6C095C3-FD0D-4DD4-96CF-D0A4ACF2E1A3}"/>
              </a:ext>
            </a:extLst>
          </p:cNvPr>
          <p:cNvSpPr txBox="1"/>
          <p:nvPr/>
        </p:nvSpPr>
        <p:spPr>
          <a:xfrm>
            <a:off x="838199" y="1320939"/>
            <a:ext cx="1078660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Abadi" panose="020B0604020104020204" pitchFamily="34" charset="0"/>
              </a:rPr>
              <a:t>Cryptocurrencies require a consensus protocol which is</a:t>
            </a:r>
          </a:p>
          <a:p>
            <a:endParaRPr lang="en-US" sz="2000" dirty="0">
              <a:solidFill>
                <a:schemeClr val="bg1"/>
              </a:solidFill>
              <a:latin typeface="Abadi" panose="020B0604020104020204" pitchFamily="34" charset="0"/>
            </a:endParaRPr>
          </a:p>
          <a:p>
            <a:pPr lvl="1"/>
            <a:r>
              <a:rPr lang="en-US" sz="2000" dirty="0">
                <a:solidFill>
                  <a:srgbClr val="CCCCFF"/>
                </a:solidFill>
                <a:latin typeface="Abadi" panose="020B0604020104020204" pitchFamily="34" charset="0"/>
              </a:rPr>
              <a:t>Permissionless</a:t>
            </a:r>
            <a:endParaRPr lang="en-US" sz="2000" dirty="0">
              <a:solidFill>
                <a:schemeClr val="bg1"/>
              </a:solidFill>
              <a:latin typeface="Abadi" panose="020B0604020104020204" pitchFamily="34" charset="0"/>
            </a:endParaRPr>
          </a:p>
          <a:p>
            <a:pPr lvl="1"/>
            <a:r>
              <a:rPr lang="en-US" sz="2000" dirty="0">
                <a:solidFill>
                  <a:srgbClr val="CCCCFF"/>
                </a:solidFill>
                <a:latin typeface="Abadi" panose="020B0604020104020204" pitchFamily="34" charset="0"/>
              </a:rPr>
              <a:t>Decentralized</a:t>
            </a:r>
            <a:endParaRPr lang="en-US" sz="2000" dirty="0">
              <a:solidFill>
                <a:schemeClr val="bg1"/>
              </a:solidFill>
              <a:latin typeface="Abadi" panose="020B0604020104020204" pitchFamily="34" charset="0"/>
            </a:endParaRPr>
          </a:p>
          <a:p>
            <a:pPr lvl="1"/>
            <a:r>
              <a:rPr lang="en-US" sz="2000" dirty="0">
                <a:solidFill>
                  <a:srgbClr val="CCCCFF"/>
                </a:solidFill>
                <a:latin typeface="Abadi" panose="020B0604020104020204" pitchFamily="34" charset="0"/>
              </a:rPr>
              <a:t>Cryptographically Secure</a:t>
            </a:r>
          </a:p>
          <a:p>
            <a:endParaRPr lang="en-US" sz="2000" dirty="0">
              <a:solidFill>
                <a:schemeClr val="bg1"/>
              </a:solidFill>
              <a:latin typeface="Abadi" panose="020B0604020104020204" pitchFamily="34" charset="0"/>
            </a:endParaRPr>
          </a:p>
          <a:p>
            <a:r>
              <a:rPr lang="en-US" sz="2000" dirty="0">
                <a:solidFill>
                  <a:srgbClr val="00FFFF"/>
                </a:solidFill>
                <a:latin typeface="Abadi" panose="020B0604020104020204" pitchFamily="34" charset="0"/>
              </a:rPr>
              <a:t>Blockchain</a:t>
            </a:r>
            <a:r>
              <a:rPr lang="en-US" sz="2000" dirty="0">
                <a:solidFill>
                  <a:schemeClr val="bg1"/>
                </a:solidFill>
                <a:latin typeface="Abadi" panose="020B0604020104020204" pitchFamily="34" charset="0"/>
              </a:rPr>
              <a:t> is such a protocol.</a:t>
            </a:r>
          </a:p>
          <a:p>
            <a:endParaRPr lang="en-US" sz="2000" dirty="0">
              <a:solidFill>
                <a:schemeClr val="bg1"/>
              </a:solidFill>
              <a:latin typeface="Abadi" panose="020B0604020104020204" pitchFamily="34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Abadi" panose="020B0604020104020204" pitchFamily="34" charset="0"/>
              </a:rPr>
              <a:t>Blockchain reduces the consensus problem to the problem of agreeing on a </a:t>
            </a:r>
            <a:r>
              <a:rPr lang="en-US" sz="2000" dirty="0">
                <a:solidFill>
                  <a:srgbClr val="FFFF66"/>
                </a:solidFill>
                <a:latin typeface="Abadi" panose="020B0604020104020204" pitchFamily="34" charset="0"/>
              </a:rPr>
              <a:t>leader</a:t>
            </a:r>
            <a:r>
              <a:rPr lang="en-US" sz="2000" dirty="0">
                <a:solidFill>
                  <a:schemeClr val="bg1"/>
                </a:solidFill>
                <a:latin typeface="Abadi" panose="020B0604020104020204" pitchFamily="34" charset="0"/>
              </a:rPr>
              <a:t>.</a:t>
            </a:r>
          </a:p>
          <a:p>
            <a:endParaRPr lang="en-US" sz="2000" dirty="0">
              <a:solidFill>
                <a:schemeClr val="bg1"/>
              </a:solidFill>
              <a:latin typeface="Abadi" panose="020B0604020104020204" pitchFamily="34" charset="0"/>
            </a:endParaRPr>
          </a:p>
          <a:p>
            <a:r>
              <a:rPr lang="en-US" sz="2000" dirty="0">
                <a:solidFill>
                  <a:srgbClr val="00FF99"/>
                </a:solidFill>
                <a:latin typeface="Abadi" panose="020B0604020104020204" pitchFamily="34" charset="0"/>
              </a:rPr>
              <a:t>Proof of Work (</a:t>
            </a:r>
            <a:r>
              <a:rPr lang="en-US" sz="2000" dirty="0" err="1">
                <a:solidFill>
                  <a:srgbClr val="00FF99"/>
                </a:solidFill>
                <a:latin typeface="Abadi" panose="020B0604020104020204" pitchFamily="34" charset="0"/>
              </a:rPr>
              <a:t>PoW</a:t>
            </a:r>
            <a:r>
              <a:rPr lang="en-US" sz="2000" dirty="0">
                <a:solidFill>
                  <a:srgbClr val="00FF99"/>
                </a:solidFill>
                <a:latin typeface="Abadi" panose="020B0604020104020204" pitchFamily="34" charset="0"/>
              </a:rPr>
              <a:t>) </a:t>
            </a:r>
            <a:r>
              <a:rPr lang="en-US" sz="2000" dirty="0">
                <a:solidFill>
                  <a:schemeClr val="bg1"/>
                </a:solidFill>
                <a:latin typeface="Abadi" panose="020B0604020104020204" pitchFamily="34" charset="0"/>
              </a:rPr>
              <a:t>uses cryptography to choose an owner in a </a:t>
            </a:r>
            <a:r>
              <a:rPr lang="en-US" sz="2000" dirty="0">
                <a:solidFill>
                  <a:srgbClr val="CCCCFF"/>
                </a:solidFill>
                <a:latin typeface="Abadi" panose="020B0604020104020204" pitchFamily="34" charset="0"/>
              </a:rPr>
              <a:t>permissionless</a:t>
            </a:r>
            <a:r>
              <a:rPr lang="en-US" sz="2000" dirty="0">
                <a:solidFill>
                  <a:schemeClr val="bg1"/>
                </a:solidFill>
                <a:latin typeface="Abadi" panose="020B0604020104020204" pitchFamily="34" charset="0"/>
              </a:rPr>
              <a:t>, </a:t>
            </a:r>
            <a:r>
              <a:rPr lang="en-US" sz="2000" dirty="0">
                <a:solidFill>
                  <a:srgbClr val="CCCCFF"/>
                </a:solidFill>
                <a:latin typeface="Abadi" panose="020B0604020104020204" pitchFamily="34" charset="0"/>
              </a:rPr>
              <a:t>decentralized </a:t>
            </a:r>
            <a:r>
              <a:rPr lang="en-US" sz="2000" dirty="0">
                <a:solidFill>
                  <a:schemeClr val="bg1"/>
                </a:solidFill>
                <a:latin typeface="Abadi" panose="020B0604020104020204" pitchFamily="34" charset="0"/>
              </a:rPr>
              <a:t>and </a:t>
            </a:r>
            <a:r>
              <a:rPr lang="en-US" sz="2000" dirty="0">
                <a:solidFill>
                  <a:srgbClr val="CCCCFF"/>
                </a:solidFill>
                <a:latin typeface="Abadi" panose="020B0604020104020204" pitchFamily="34" charset="0"/>
              </a:rPr>
              <a:t>secure</a:t>
            </a:r>
            <a:r>
              <a:rPr lang="en-US" sz="2000" dirty="0">
                <a:solidFill>
                  <a:schemeClr val="bg1"/>
                </a:solidFill>
                <a:latin typeface="Abadi" panose="020B0604020104020204" pitchFamily="34" charset="0"/>
              </a:rPr>
              <a:t> way.</a:t>
            </a:r>
          </a:p>
        </p:txBody>
      </p:sp>
    </p:spTree>
    <p:extLst>
      <p:ext uri="{BB962C8B-B14F-4D97-AF65-F5344CB8AC3E}">
        <p14:creationId xmlns:p14="http://schemas.microsoft.com/office/powerpoint/2010/main" val="1404439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7D7A1E0-6141-477A-AD5A-BC906847753C}"/>
              </a:ext>
            </a:extLst>
          </p:cNvPr>
          <p:cNvSpPr txBox="1"/>
          <p:nvPr/>
        </p:nvSpPr>
        <p:spPr>
          <a:xfrm>
            <a:off x="3790804" y="2621753"/>
            <a:ext cx="416747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Abadi" panose="020B0604020104020204" pitchFamily="34" charset="0"/>
              </a:rPr>
              <a:t>Consensus over a Distributed Public State</a:t>
            </a:r>
            <a:endParaRPr lang="en-US" sz="2000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71C9470-B7C3-4B49-98C3-24BFF257A699}"/>
              </a:ext>
            </a:extLst>
          </p:cNvPr>
          <p:cNvCxnSpPr>
            <a:cxnSpLocks/>
          </p:cNvCxnSpPr>
          <p:nvPr/>
        </p:nvCxnSpPr>
        <p:spPr>
          <a:xfrm>
            <a:off x="2393156" y="3114675"/>
            <a:ext cx="1321591" cy="0"/>
          </a:xfrm>
          <a:prstGeom prst="straightConnector1">
            <a:avLst/>
          </a:prstGeom>
          <a:ln w="38100"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31919A9-A3C1-49F6-B3D6-E82FE5A01140}"/>
              </a:ext>
            </a:extLst>
          </p:cNvPr>
          <p:cNvSpPr txBox="1"/>
          <p:nvPr/>
        </p:nvSpPr>
        <p:spPr>
          <a:xfrm>
            <a:off x="275654" y="2853065"/>
            <a:ext cx="231752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Abadi" panose="020B0604020104020204" pitchFamily="34" charset="0"/>
              </a:rPr>
              <a:t>Currency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B6A0417-8B01-48B5-96F7-528D7229AFA6}"/>
              </a:ext>
            </a:extLst>
          </p:cNvPr>
          <p:cNvSpPr txBox="1"/>
          <p:nvPr/>
        </p:nvSpPr>
        <p:spPr>
          <a:xfrm>
            <a:off x="3935457" y="3477494"/>
            <a:ext cx="38781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CCCCFF"/>
                </a:solidFill>
                <a:latin typeface="Abadi" panose="020B0604020104020204" pitchFamily="34" charset="0"/>
              </a:rPr>
              <a:t>Decentralized, Permissionless, Secure</a:t>
            </a:r>
            <a:endParaRPr lang="en-US" dirty="0">
              <a:solidFill>
                <a:srgbClr val="CCCCFF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45F8EAB-B4AC-45D7-837D-A55C6DDDDBDE}"/>
              </a:ext>
            </a:extLst>
          </p:cNvPr>
          <p:cNvSpPr txBox="1"/>
          <p:nvPr/>
        </p:nvSpPr>
        <p:spPr>
          <a:xfrm>
            <a:off x="9434507" y="2905780"/>
            <a:ext cx="20883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Abadi" panose="020B0604020104020204" pitchFamily="34" charset="0"/>
              </a:rPr>
              <a:t>Blockchain</a:t>
            </a:r>
            <a:endParaRPr lang="en-US" sz="2000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EEE8B60-9362-48FB-8723-7A7683F00FDA}"/>
              </a:ext>
            </a:extLst>
          </p:cNvPr>
          <p:cNvCxnSpPr>
            <a:cxnSpLocks/>
          </p:cNvCxnSpPr>
          <p:nvPr/>
        </p:nvCxnSpPr>
        <p:spPr>
          <a:xfrm>
            <a:off x="7898328" y="3167063"/>
            <a:ext cx="1321591" cy="0"/>
          </a:xfrm>
          <a:prstGeom prst="straightConnector1">
            <a:avLst/>
          </a:prstGeom>
          <a:ln w="38100"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9817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F408892-06AC-4A1A-B896-8897FEAFB4BE}"/>
              </a:ext>
            </a:extLst>
          </p:cNvPr>
          <p:cNvSpPr txBox="1"/>
          <p:nvPr/>
        </p:nvSpPr>
        <p:spPr>
          <a:xfrm>
            <a:off x="1492194" y="2967335"/>
            <a:ext cx="920761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  <a:latin typeface="Abadi" panose="020B0604020104020204" pitchFamily="34" charset="0"/>
              </a:rPr>
              <a:t>Ethereum’s Smart Contracts</a:t>
            </a:r>
            <a:endParaRPr lang="en-US" sz="4400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94187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7D7A1E0-6141-477A-AD5A-BC906847753C}"/>
              </a:ext>
            </a:extLst>
          </p:cNvPr>
          <p:cNvSpPr txBox="1"/>
          <p:nvPr/>
        </p:nvSpPr>
        <p:spPr>
          <a:xfrm>
            <a:off x="3790804" y="2621753"/>
            <a:ext cx="416747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Abadi" panose="020B0604020104020204" pitchFamily="34" charset="0"/>
              </a:rPr>
              <a:t>Consensus over a Distributed Public State</a:t>
            </a:r>
            <a:endParaRPr lang="en-US" sz="2000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71C9470-B7C3-4B49-98C3-24BFF257A699}"/>
              </a:ext>
            </a:extLst>
          </p:cNvPr>
          <p:cNvCxnSpPr>
            <a:cxnSpLocks/>
          </p:cNvCxnSpPr>
          <p:nvPr/>
        </p:nvCxnSpPr>
        <p:spPr>
          <a:xfrm>
            <a:off x="2393156" y="3114675"/>
            <a:ext cx="1321591" cy="0"/>
          </a:xfrm>
          <a:prstGeom prst="straightConnector1">
            <a:avLst/>
          </a:prstGeom>
          <a:ln w="38100"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31919A9-A3C1-49F6-B3D6-E82FE5A01140}"/>
              </a:ext>
            </a:extLst>
          </p:cNvPr>
          <p:cNvSpPr txBox="1"/>
          <p:nvPr/>
        </p:nvSpPr>
        <p:spPr>
          <a:xfrm>
            <a:off x="275654" y="2853065"/>
            <a:ext cx="2317524" cy="6924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Abadi" panose="020B0604020104020204" pitchFamily="34" charset="0"/>
              </a:rPr>
              <a:t>Anything</a:t>
            </a:r>
          </a:p>
          <a:p>
            <a:pPr algn="ctr"/>
            <a:r>
              <a:rPr lang="en-US" sz="1100" dirty="0">
                <a:solidFill>
                  <a:schemeClr val="bg1"/>
                </a:solidFill>
                <a:latin typeface="Abadi" panose="020B0604020104020204" pitchFamily="34" charset="0"/>
              </a:rPr>
              <a:t>(that can be done by a computer)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B6A0417-8B01-48B5-96F7-528D7229AFA6}"/>
              </a:ext>
            </a:extLst>
          </p:cNvPr>
          <p:cNvSpPr txBox="1"/>
          <p:nvPr/>
        </p:nvSpPr>
        <p:spPr>
          <a:xfrm>
            <a:off x="3935457" y="3477494"/>
            <a:ext cx="38781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CCCCFF"/>
                </a:solidFill>
                <a:latin typeface="Abadi" panose="020B0604020104020204" pitchFamily="34" charset="0"/>
              </a:rPr>
              <a:t>Decentralized, Permissionless, Secure</a:t>
            </a:r>
            <a:endParaRPr lang="en-US" dirty="0">
              <a:solidFill>
                <a:srgbClr val="CCCCFF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45F8EAB-B4AC-45D7-837D-A55C6DDDDBDE}"/>
              </a:ext>
            </a:extLst>
          </p:cNvPr>
          <p:cNvSpPr txBox="1"/>
          <p:nvPr/>
        </p:nvSpPr>
        <p:spPr>
          <a:xfrm>
            <a:off x="9434507" y="2905780"/>
            <a:ext cx="20883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Abadi" panose="020B0604020104020204" pitchFamily="34" charset="0"/>
              </a:rPr>
              <a:t>Blockchain</a:t>
            </a:r>
            <a:endParaRPr lang="en-US" sz="2000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EEE8B60-9362-48FB-8723-7A7683F00FDA}"/>
              </a:ext>
            </a:extLst>
          </p:cNvPr>
          <p:cNvCxnSpPr>
            <a:cxnSpLocks/>
          </p:cNvCxnSpPr>
          <p:nvPr/>
        </p:nvCxnSpPr>
        <p:spPr>
          <a:xfrm>
            <a:off x="7898328" y="3167063"/>
            <a:ext cx="1321591" cy="0"/>
          </a:xfrm>
          <a:prstGeom prst="straightConnector1">
            <a:avLst/>
          </a:prstGeom>
          <a:ln w="38100"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>
            <a:extLst>
              <a:ext uri="{FF2B5EF4-FFF2-40B4-BE49-F238E27FC236}">
                <a16:creationId xmlns:a16="http://schemas.microsoft.com/office/drawing/2014/main" id="{CB1CB421-6ADF-4D0E-8025-87F73B8E82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807" y="1096270"/>
            <a:ext cx="1756795" cy="1756795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616B87BD-89D5-41F8-9BEE-F46350746DB0}"/>
              </a:ext>
            </a:extLst>
          </p:cNvPr>
          <p:cNvSpPr txBox="1"/>
          <p:nvPr/>
        </p:nvSpPr>
        <p:spPr>
          <a:xfrm>
            <a:off x="1896663" y="5130788"/>
            <a:ext cx="7955751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rgbClr val="00FFFF"/>
                </a:solidFill>
                <a:latin typeface="Abadi" panose="020B0604020104020204" pitchFamily="34" charset="0"/>
              </a:rPr>
              <a:t>Smart Contracts</a:t>
            </a:r>
          </a:p>
          <a:p>
            <a:pPr algn="ctr"/>
            <a:r>
              <a:rPr lang="en-US" dirty="0">
                <a:solidFill>
                  <a:schemeClr val="bg1"/>
                </a:solidFill>
                <a:latin typeface="Abadi" panose="020B0604020104020204" pitchFamily="34" charset="0"/>
              </a:rPr>
              <a:t>Implement any application in a </a:t>
            </a:r>
            <a:r>
              <a:rPr lang="en-US" dirty="0">
                <a:solidFill>
                  <a:srgbClr val="CCCCFF"/>
                </a:solidFill>
                <a:latin typeface="Abadi" panose="020B0604020104020204" pitchFamily="34" charset="0"/>
              </a:rPr>
              <a:t>Decentralized, Permissionless </a:t>
            </a:r>
            <a:r>
              <a:rPr lang="en-US" dirty="0">
                <a:solidFill>
                  <a:schemeClr val="bg1"/>
                </a:solidFill>
                <a:latin typeface="Abadi" panose="020B0604020104020204" pitchFamily="34" charset="0"/>
              </a:rPr>
              <a:t>and</a:t>
            </a:r>
            <a:r>
              <a:rPr lang="en-US" dirty="0">
                <a:solidFill>
                  <a:srgbClr val="CCCCFF"/>
                </a:solidFill>
                <a:latin typeface="Abadi" panose="020B0604020104020204" pitchFamily="34" charset="0"/>
              </a:rPr>
              <a:t> Secure </a:t>
            </a:r>
            <a:r>
              <a:rPr lang="en-US" dirty="0">
                <a:solidFill>
                  <a:schemeClr val="bg1"/>
                </a:solidFill>
                <a:latin typeface="Abadi" panose="020B0604020104020204" pitchFamily="34" charset="0"/>
              </a:rPr>
              <a:t>way.</a:t>
            </a:r>
          </a:p>
        </p:txBody>
      </p:sp>
    </p:spTree>
    <p:extLst>
      <p:ext uri="{BB962C8B-B14F-4D97-AF65-F5344CB8AC3E}">
        <p14:creationId xmlns:p14="http://schemas.microsoft.com/office/powerpoint/2010/main" val="490414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C2723-1A9A-4F0C-9EBA-A414EA578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70744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badi" panose="020B0604020104020204" pitchFamily="34" charset="0"/>
              </a:rPr>
              <a:t>Elections via a Traditional Web App</a:t>
            </a:r>
            <a:endParaRPr lang="en-US" dirty="0">
              <a:solidFill>
                <a:schemeClr val="bg2">
                  <a:lumMod val="75000"/>
                </a:schemeClr>
              </a:solidFill>
              <a:latin typeface="Abadi" panose="020B0604020104020204" pitchFamily="34" charset="0"/>
            </a:endParaRP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6849F0E9-6646-49BC-88C6-5F2DB83DE0FA}"/>
              </a:ext>
            </a:extLst>
          </p:cNvPr>
          <p:cNvGrpSpPr/>
          <p:nvPr/>
        </p:nvGrpSpPr>
        <p:grpSpPr>
          <a:xfrm>
            <a:off x="931069" y="1657918"/>
            <a:ext cx="4483895" cy="3826995"/>
            <a:chOff x="931069" y="1657918"/>
            <a:chExt cx="4483895" cy="3826995"/>
          </a:xfrm>
        </p:grpSpPr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76D83745-D279-4897-A884-2DEA991201FC}"/>
                </a:ext>
              </a:extLst>
            </p:cNvPr>
            <p:cNvGrpSpPr/>
            <p:nvPr/>
          </p:nvGrpSpPr>
          <p:grpSpPr>
            <a:xfrm>
              <a:off x="931069" y="2252337"/>
              <a:ext cx="4483895" cy="3232576"/>
              <a:chOff x="931069" y="2280910"/>
              <a:chExt cx="4483895" cy="3232576"/>
            </a:xfrm>
          </p:grpSpPr>
          <p:pic>
            <p:nvPicPr>
              <p:cNvPr id="4" name="Graphic 3" descr="Server with solid fill">
                <a:extLst>
                  <a:ext uri="{FF2B5EF4-FFF2-40B4-BE49-F238E27FC236}">
                    <a16:creationId xmlns:a16="http://schemas.microsoft.com/office/drawing/2014/main" id="{C00F9593-7192-410E-BC01-3AF0A7A4C0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730103" y="2514600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6" name="Graphic 5" descr="Laptop with solid fill">
                <a:extLst>
                  <a:ext uri="{FF2B5EF4-FFF2-40B4-BE49-F238E27FC236}">
                    <a16:creationId xmlns:a16="http://schemas.microsoft.com/office/drawing/2014/main" id="{7FA4B7FA-3D7F-4D9B-BBEF-00BD16439D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931069" y="3555860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8" name="Graphic 7" descr="Laptop with solid fill">
                <a:extLst>
                  <a:ext uri="{FF2B5EF4-FFF2-40B4-BE49-F238E27FC236}">
                    <a16:creationId xmlns:a16="http://schemas.microsoft.com/office/drawing/2014/main" id="{A7008683-779E-455E-A6F0-5A36C85A30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097882" y="4229754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9" name="Graphic 8" descr="Laptop with solid fill">
                <a:extLst>
                  <a:ext uri="{FF2B5EF4-FFF2-40B4-BE49-F238E27FC236}">
                    <a16:creationId xmlns:a16="http://schemas.microsoft.com/office/drawing/2014/main" id="{EE8DA7AD-E93E-44C0-AD4A-6AE92F8059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3344466" y="4229754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0" name="Graphic 9" descr="Laptop with solid fill">
                <a:extLst>
                  <a:ext uri="{FF2B5EF4-FFF2-40B4-BE49-F238E27FC236}">
                    <a16:creationId xmlns:a16="http://schemas.microsoft.com/office/drawing/2014/main" id="{FFE60AB8-2D27-4ACA-BAF3-439E9018EC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500564" y="3601699"/>
                <a:ext cx="914400" cy="914400"/>
              </a:xfrm>
              <a:prstGeom prst="rect">
                <a:avLst/>
              </a:prstGeom>
            </p:spPr>
          </p:pic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AF969FB-7B73-4031-9923-3DB098A1FC0B}"/>
                  </a:ext>
                </a:extLst>
              </p:cNvPr>
              <p:cNvSpPr txBox="1"/>
              <p:nvPr/>
            </p:nvSpPr>
            <p:spPr>
              <a:xfrm>
                <a:off x="2793503" y="2280910"/>
                <a:ext cx="78759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800" dirty="0">
                    <a:solidFill>
                      <a:srgbClr val="FF6600"/>
                    </a:solidFill>
                    <a:latin typeface="Abadi" panose="020B0604020104020204" pitchFamily="34" charset="0"/>
                  </a:rPr>
                  <a:t>server</a:t>
                </a:r>
                <a:endParaRPr lang="en-US" dirty="0">
                  <a:solidFill>
                    <a:srgbClr val="FF6600"/>
                  </a:solidFill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9BE4026-F3D5-4C78-94B5-7944DD9D11B3}"/>
                  </a:ext>
                </a:extLst>
              </p:cNvPr>
              <p:cNvSpPr txBox="1"/>
              <p:nvPr/>
            </p:nvSpPr>
            <p:spPr>
              <a:xfrm>
                <a:off x="2721174" y="5144154"/>
                <a:ext cx="9144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800" dirty="0">
                    <a:solidFill>
                      <a:srgbClr val="FFFF00"/>
                    </a:solidFill>
                    <a:latin typeface="Abadi" panose="020B0604020104020204" pitchFamily="34" charset="0"/>
                  </a:rPr>
                  <a:t>clients</a:t>
                </a:r>
                <a:endParaRPr lang="en-US" dirty="0">
                  <a:solidFill>
                    <a:srgbClr val="FFFF00"/>
                  </a:solidFill>
                </a:endParaRPr>
              </a:p>
            </p:txBody>
          </p: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423978CC-63A8-4581-8CD2-C484CA4CFB0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845469" y="3254575"/>
                <a:ext cx="709613" cy="347125"/>
              </a:xfrm>
              <a:prstGeom prst="straightConnector1">
                <a:avLst/>
              </a:prstGeom>
              <a:ln w="28575">
                <a:solidFill>
                  <a:srgbClr val="FFFF00"/>
                </a:solidFill>
                <a:prstDash val="sysDash"/>
                <a:headEnd type="arrow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F9B66FDA-1275-413E-AD6E-0F93543CF2D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68179" y="3555860"/>
                <a:ext cx="389334" cy="651688"/>
              </a:xfrm>
              <a:prstGeom prst="straightConnector1">
                <a:avLst/>
              </a:prstGeom>
              <a:ln w="28575">
                <a:solidFill>
                  <a:srgbClr val="FFFF00"/>
                </a:solidFill>
                <a:prstDash val="sysDash"/>
                <a:headEnd type="arrow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24724B74-EE4E-4AC7-87C0-9C64C4321F3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500438" y="3601699"/>
                <a:ext cx="301228" cy="630763"/>
              </a:xfrm>
              <a:prstGeom prst="straightConnector1">
                <a:avLst/>
              </a:prstGeom>
              <a:ln w="28575">
                <a:solidFill>
                  <a:srgbClr val="FFFF00"/>
                </a:solidFill>
                <a:prstDash val="sysDash"/>
                <a:headEnd type="arrow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D52E9CE2-32DE-43B2-BFB4-4675F2DA8E8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69520" y="3287672"/>
                <a:ext cx="652461" cy="368143"/>
              </a:xfrm>
              <a:prstGeom prst="straightConnector1">
                <a:avLst/>
              </a:prstGeom>
              <a:ln w="28575">
                <a:solidFill>
                  <a:srgbClr val="FFFF00"/>
                </a:solidFill>
                <a:prstDash val="sysDash"/>
                <a:headEnd type="arrow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FDA0782A-9E0D-48EF-8D1F-4FD638917F9D}"/>
                </a:ext>
              </a:extLst>
            </p:cNvPr>
            <p:cNvSpPr txBox="1"/>
            <p:nvPr/>
          </p:nvSpPr>
          <p:spPr>
            <a:xfrm>
              <a:off x="1616869" y="1657918"/>
              <a:ext cx="3255169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Abadi" panose="020B0604020104020204" pitchFamily="34" charset="0"/>
                </a:rPr>
                <a:t>Server-Client Infrastructure</a:t>
              </a:r>
            </a:p>
          </p:txBody>
        </p: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07D2E4FE-94BF-4FC7-9DA4-3865780C6C68}"/>
              </a:ext>
            </a:extLst>
          </p:cNvPr>
          <p:cNvSpPr txBox="1"/>
          <p:nvPr/>
        </p:nvSpPr>
        <p:spPr>
          <a:xfrm>
            <a:off x="7141072" y="1902884"/>
            <a:ext cx="4514849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Elections {</a:t>
            </a:r>
          </a:p>
          <a:p>
            <a:endParaRPr lang="en-US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List candidates;</a:t>
            </a:r>
          </a:p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List voters;</a:t>
            </a:r>
          </a:p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Array </a:t>
            </a:r>
            <a:r>
              <a:rPr lang="en-US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vote_count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Candidate winner;</a:t>
            </a:r>
          </a:p>
          <a:p>
            <a:endParaRPr lang="en-US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Vote(candidate) {</a:t>
            </a:r>
          </a:p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vote_count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[candidate]++;</a:t>
            </a:r>
          </a:p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update_winner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endParaRPr lang="en-US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update_winner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</a:p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winner = max(</a:t>
            </a:r>
            <a:r>
              <a:rPr lang="en-US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vote_count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endParaRPr lang="en-US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5C7E3BB-87CE-499C-AF29-3C156153EC50}"/>
              </a:ext>
            </a:extLst>
          </p:cNvPr>
          <p:cNvSpPr txBox="1"/>
          <p:nvPr/>
        </p:nvSpPr>
        <p:spPr>
          <a:xfrm>
            <a:off x="7770911" y="1350167"/>
            <a:ext cx="325516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Abadi" panose="020B0604020104020204" pitchFamily="34" charset="0"/>
              </a:rPr>
              <a:t>Sever Code (the “Contract”)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4F6A2BF-3862-4DC3-B089-9419504144B8}"/>
              </a:ext>
            </a:extLst>
          </p:cNvPr>
          <p:cNvSpPr txBox="1"/>
          <p:nvPr/>
        </p:nvSpPr>
        <p:spPr>
          <a:xfrm>
            <a:off x="4258866" y="3074433"/>
            <a:ext cx="12957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Vote(17)</a:t>
            </a:r>
            <a:endParaRPr lang="en-US" b="1" dirty="0">
              <a:solidFill>
                <a:srgbClr val="FF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C07D4CE-DE6B-479B-A06D-D91CF78CF7EA}"/>
              </a:ext>
            </a:extLst>
          </p:cNvPr>
          <p:cNvSpPr txBox="1"/>
          <p:nvPr/>
        </p:nvSpPr>
        <p:spPr>
          <a:xfrm>
            <a:off x="904502" y="2973289"/>
            <a:ext cx="12957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Vote(32)</a:t>
            </a:r>
            <a:endParaRPr lang="en-US" b="1" dirty="0">
              <a:solidFill>
                <a:srgbClr val="FF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30A8156-ADC0-4BCF-8ACF-7C5FD7A4CBDB}"/>
              </a:ext>
            </a:extLst>
          </p:cNvPr>
          <p:cNvSpPr txBox="1"/>
          <p:nvPr/>
        </p:nvSpPr>
        <p:spPr>
          <a:xfrm>
            <a:off x="1718035" y="3554850"/>
            <a:ext cx="12957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Vote(5)</a:t>
            </a:r>
            <a:endParaRPr lang="en-US" b="1" dirty="0">
              <a:solidFill>
                <a:srgbClr val="FF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5450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  <p:bldP spid="61" grpId="0"/>
      <p:bldP spid="20" grpId="0"/>
      <p:bldP spid="22" grpId="0"/>
      <p:bldP spid="2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92E8439-2768-6855-639A-103FBF1F7839}"/>
              </a:ext>
            </a:extLst>
          </p:cNvPr>
          <p:cNvSpPr txBox="1"/>
          <p:nvPr/>
        </p:nvSpPr>
        <p:spPr>
          <a:xfrm>
            <a:off x="707231" y="1288204"/>
            <a:ext cx="3719784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2000" dirty="0">
                <a:solidFill>
                  <a:schemeClr val="bg1"/>
                </a:solidFill>
                <a:latin typeface="Abadi" panose="020B0604020104020204" pitchFamily="34" charset="0"/>
              </a:rPr>
              <a:t>Decentralized</a:t>
            </a:r>
          </a:p>
          <a:p>
            <a:pPr algn="r"/>
            <a:r>
              <a:rPr lang="en-US" sz="1800" dirty="0">
                <a:solidFill>
                  <a:srgbClr val="CCCCFF"/>
                </a:solidFill>
                <a:latin typeface="Abadi" panose="020B0604020104020204" pitchFamily="34" charset="0"/>
              </a:rPr>
              <a:t>No central trusted authority.</a:t>
            </a:r>
            <a:endParaRPr lang="en-US" sz="1800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38340A-53F3-2D68-A9E9-E87894869AE2}"/>
              </a:ext>
            </a:extLst>
          </p:cNvPr>
          <p:cNvSpPr txBox="1"/>
          <p:nvPr/>
        </p:nvSpPr>
        <p:spPr>
          <a:xfrm>
            <a:off x="7764983" y="1288204"/>
            <a:ext cx="2143395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Abadi" panose="020B0604020104020204" pitchFamily="34" charset="0"/>
              </a:rPr>
              <a:t>Permissionless</a:t>
            </a:r>
          </a:p>
          <a:p>
            <a:r>
              <a:rPr lang="en-US" sz="1800" dirty="0">
                <a:solidFill>
                  <a:srgbClr val="CCCCFF"/>
                </a:solidFill>
                <a:latin typeface="Abadi" panose="020B0604020104020204" pitchFamily="34" charset="0"/>
              </a:rPr>
              <a:t>Anyone can join.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84509A-E633-668F-2C14-E85C9BDAEC6F}"/>
              </a:ext>
            </a:extLst>
          </p:cNvPr>
          <p:cNvSpPr txBox="1"/>
          <p:nvPr/>
        </p:nvSpPr>
        <p:spPr>
          <a:xfrm>
            <a:off x="3047405" y="4498220"/>
            <a:ext cx="6097190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Abadi" panose="020B0604020104020204" pitchFamily="34" charset="0"/>
              </a:rPr>
              <a:t>Cryptographically Secure</a:t>
            </a:r>
          </a:p>
          <a:p>
            <a:pPr algn="ctr"/>
            <a:r>
              <a:rPr lang="en-US" sz="1800" dirty="0">
                <a:solidFill>
                  <a:schemeClr val="bg2">
                    <a:lumMod val="25000"/>
                  </a:schemeClr>
                </a:solidFill>
                <a:latin typeface="Abadi" panose="020B0604020104020204" pitchFamily="34" charset="0"/>
              </a:rPr>
              <a:t>No one can break the trust in the system.</a:t>
            </a:r>
          </a:p>
          <a:p>
            <a:pPr algn="ctr"/>
            <a:r>
              <a:rPr lang="en-US" sz="1800" dirty="0">
                <a:solidFill>
                  <a:schemeClr val="bg2">
                    <a:lumMod val="25000"/>
                  </a:schemeClr>
                </a:solidFill>
                <a:latin typeface="Abadi" panose="020B0604020104020204" pitchFamily="34" charset="0"/>
              </a:rPr>
              <a:t>Unless they control 51% of the network, or solve a hard mathematical puzzle.</a:t>
            </a:r>
          </a:p>
        </p:txBody>
      </p: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25DE92CB-1741-1B99-7819-3A5B5AF50F98}"/>
              </a:ext>
            </a:extLst>
          </p:cNvPr>
          <p:cNvSpPr/>
          <p:nvPr/>
        </p:nvSpPr>
        <p:spPr>
          <a:xfrm rot="10800000">
            <a:off x="4668783" y="1749534"/>
            <a:ext cx="2854433" cy="2460718"/>
          </a:xfrm>
          <a:prstGeom prst="triangle">
            <a:avLst/>
          </a:prstGeom>
          <a:noFill/>
          <a:ln w="76200">
            <a:solidFill>
              <a:srgbClr val="CCCCFF"/>
            </a:solidFill>
          </a:ln>
          <a:effectLst>
            <a:glow rad="152400">
              <a:srgbClr val="CCCCFF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77654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C2723-1A9A-4F0C-9EBA-A414EA578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70744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badi" panose="020B0604020104020204" pitchFamily="34" charset="0"/>
              </a:rPr>
              <a:t>Elections via a Decentralized App 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Abadi" panose="020B0604020104020204" pitchFamily="34" charset="0"/>
              </a:rPr>
              <a:t>(DAPP)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CE2F7F4-75F2-4367-A3B1-05387BEE3A89}"/>
              </a:ext>
            </a:extLst>
          </p:cNvPr>
          <p:cNvSpPr txBox="1"/>
          <p:nvPr/>
        </p:nvSpPr>
        <p:spPr>
          <a:xfrm>
            <a:off x="7141070" y="1908274"/>
            <a:ext cx="4514849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Elections {</a:t>
            </a:r>
          </a:p>
          <a:p>
            <a:endParaRPr lang="en-US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public List candidates;</a:t>
            </a:r>
          </a:p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public List voters;</a:t>
            </a:r>
          </a:p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public Array </a:t>
            </a:r>
            <a:r>
              <a:rPr lang="en-US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vote_count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public Candidate winner;</a:t>
            </a:r>
          </a:p>
          <a:p>
            <a:endParaRPr lang="en-US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public Vote(candidate) {</a:t>
            </a:r>
          </a:p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vote_count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[candidate]++;</a:t>
            </a:r>
          </a:p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update_winner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endParaRPr lang="en-US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private </a:t>
            </a:r>
            <a:r>
              <a:rPr lang="en-US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update_winner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</a:p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winner = max(</a:t>
            </a:r>
            <a:r>
              <a:rPr lang="en-US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vote_count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endParaRPr lang="en-US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9293020-79E7-4389-8B54-CE09926F856C}"/>
              </a:ext>
            </a:extLst>
          </p:cNvPr>
          <p:cNvSpPr txBox="1"/>
          <p:nvPr/>
        </p:nvSpPr>
        <p:spPr>
          <a:xfrm>
            <a:off x="7473850" y="1426137"/>
            <a:ext cx="325516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Abadi" panose="020B0604020104020204" pitchFamily="34" charset="0"/>
              </a:rPr>
              <a:t>The “Contract”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FECE03B-0699-4657-AC1C-C90E679BDADE}"/>
              </a:ext>
            </a:extLst>
          </p:cNvPr>
          <p:cNvGrpSpPr/>
          <p:nvPr/>
        </p:nvGrpSpPr>
        <p:grpSpPr>
          <a:xfrm>
            <a:off x="5846563" y="2491507"/>
            <a:ext cx="1656747" cy="1180380"/>
            <a:chOff x="5846563" y="2491507"/>
            <a:chExt cx="1656747" cy="1180380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CDCED8E1-96A8-4D5A-9744-AA93679455A3}"/>
                </a:ext>
              </a:extLst>
            </p:cNvPr>
            <p:cNvSpPr txBox="1"/>
            <p:nvPr/>
          </p:nvSpPr>
          <p:spPr>
            <a:xfrm>
              <a:off x="5846563" y="2873825"/>
              <a:ext cx="157697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dirty="0">
                  <a:solidFill>
                    <a:srgbClr val="00FFFF"/>
                  </a:solidFill>
                  <a:latin typeface="Abadi" panose="020B0604020104020204" pitchFamily="34" charset="0"/>
                </a:rPr>
                <a:t>Public State</a:t>
              </a:r>
              <a:endParaRPr lang="en-US" dirty="0">
                <a:solidFill>
                  <a:srgbClr val="00FFFF"/>
                </a:solidFill>
              </a:endParaRPr>
            </a:p>
          </p:txBody>
        </p:sp>
        <p:sp>
          <p:nvSpPr>
            <p:cNvPr id="7" name="Left Bracket 6">
              <a:extLst>
                <a:ext uri="{FF2B5EF4-FFF2-40B4-BE49-F238E27FC236}">
                  <a16:creationId xmlns:a16="http://schemas.microsoft.com/office/drawing/2014/main" id="{724C39C6-B74A-4B33-809B-156D5AE1C339}"/>
                </a:ext>
              </a:extLst>
            </p:cNvPr>
            <p:cNvSpPr/>
            <p:nvPr/>
          </p:nvSpPr>
          <p:spPr>
            <a:xfrm>
              <a:off x="7315199" y="2491507"/>
              <a:ext cx="188111" cy="1180380"/>
            </a:xfrm>
            <a:prstGeom prst="leftBracket">
              <a:avLst/>
            </a:prstGeom>
            <a:ln w="12700">
              <a:solidFill>
                <a:srgbClr val="00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98AD3F3F-DC85-4307-B466-8BB549618167}"/>
              </a:ext>
            </a:extLst>
          </p:cNvPr>
          <p:cNvGrpSpPr/>
          <p:nvPr/>
        </p:nvGrpSpPr>
        <p:grpSpPr>
          <a:xfrm>
            <a:off x="5846563" y="3855703"/>
            <a:ext cx="1656747" cy="1260187"/>
            <a:chOff x="5846563" y="3855703"/>
            <a:chExt cx="1656747" cy="1260187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36035FE-4B06-4C1F-8FC3-527ABE807B5A}"/>
                </a:ext>
              </a:extLst>
            </p:cNvPr>
            <p:cNvSpPr txBox="1"/>
            <p:nvPr/>
          </p:nvSpPr>
          <p:spPr>
            <a:xfrm>
              <a:off x="5846563" y="3915561"/>
              <a:ext cx="1576978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00FFFF"/>
                  </a:solidFill>
                  <a:latin typeface="Abadi" panose="020B0604020104020204" pitchFamily="34" charset="0"/>
                </a:rPr>
                <a:t>Anyone can u</a:t>
              </a:r>
              <a:r>
                <a:rPr lang="en-US" sz="1800" dirty="0">
                  <a:solidFill>
                    <a:srgbClr val="00FFFF"/>
                  </a:solidFill>
                  <a:latin typeface="Abadi" panose="020B0604020104020204" pitchFamily="34" charset="0"/>
                </a:rPr>
                <a:t>pdate state according to rules.</a:t>
              </a:r>
              <a:endParaRPr lang="en-US" dirty="0">
                <a:solidFill>
                  <a:srgbClr val="00FFFF"/>
                </a:solidFill>
              </a:endParaRPr>
            </a:p>
          </p:txBody>
        </p:sp>
        <p:sp>
          <p:nvSpPr>
            <p:cNvPr id="39" name="Left Bracket 38">
              <a:extLst>
                <a:ext uri="{FF2B5EF4-FFF2-40B4-BE49-F238E27FC236}">
                  <a16:creationId xmlns:a16="http://schemas.microsoft.com/office/drawing/2014/main" id="{2A4E178B-FAC5-4A94-9EBB-EA26EE5D7759}"/>
                </a:ext>
              </a:extLst>
            </p:cNvPr>
            <p:cNvSpPr/>
            <p:nvPr/>
          </p:nvSpPr>
          <p:spPr>
            <a:xfrm>
              <a:off x="7315199" y="3855703"/>
              <a:ext cx="188111" cy="1200329"/>
            </a:xfrm>
            <a:prstGeom prst="leftBracket">
              <a:avLst/>
            </a:prstGeom>
            <a:ln w="12700">
              <a:solidFill>
                <a:srgbClr val="00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ABC3C97-188F-48E2-9A0D-19B6CB9B1D49}"/>
              </a:ext>
            </a:extLst>
          </p:cNvPr>
          <p:cNvGrpSpPr/>
          <p:nvPr/>
        </p:nvGrpSpPr>
        <p:grpSpPr>
          <a:xfrm>
            <a:off x="1309094" y="1708502"/>
            <a:ext cx="3562944" cy="3372607"/>
            <a:chOff x="1309094" y="1708502"/>
            <a:chExt cx="3562944" cy="3372607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26C095C3-FD0D-4DD4-96CF-D0A4ACF2E1A3}"/>
                </a:ext>
              </a:extLst>
            </p:cNvPr>
            <p:cNvSpPr txBox="1"/>
            <p:nvPr/>
          </p:nvSpPr>
          <p:spPr>
            <a:xfrm>
              <a:off x="1462981" y="1708502"/>
              <a:ext cx="3255169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Abadi" panose="020B0604020104020204" pitchFamily="34" charset="0"/>
                </a:rPr>
                <a:t>P2P </a:t>
              </a:r>
              <a:r>
                <a:rPr lang="en-US" sz="2000" dirty="0" err="1">
                  <a:solidFill>
                    <a:schemeClr val="bg1"/>
                  </a:solidFill>
                  <a:latin typeface="Abadi" panose="020B0604020104020204" pitchFamily="34" charset="0"/>
                </a:rPr>
                <a:t>Infrasturcture</a:t>
              </a:r>
              <a:endParaRPr lang="en-US" sz="2000" dirty="0">
                <a:solidFill>
                  <a:schemeClr val="bg1"/>
                </a:solidFill>
                <a:latin typeface="Abadi" panose="020B0604020104020204" pitchFamily="34" charset="0"/>
              </a:endParaRPr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95D6993F-FB30-403B-8C2E-5622F60A2469}"/>
                </a:ext>
              </a:extLst>
            </p:cNvPr>
            <p:cNvGrpSpPr/>
            <p:nvPr/>
          </p:nvGrpSpPr>
          <p:grpSpPr>
            <a:xfrm>
              <a:off x="1309094" y="2416625"/>
              <a:ext cx="3562944" cy="2664484"/>
              <a:chOff x="7433373" y="2416625"/>
              <a:chExt cx="3562944" cy="2664484"/>
            </a:xfrm>
          </p:grpSpPr>
          <p:pic>
            <p:nvPicPr>
              <p:cNvPr id="27" name="Graphic 26" descr="Laptop with solid fill">
                <a:extLst>
                  <a:ext uri="{FF2B5EF4-FFF2-40B4-BE49-F238E27FC236}">
                    <a16:creationId xmlns:a16="http://schemas.microsoft.com/office/drawing/2014/main" id="{8FDE7627-5B71-499C-81BA-B121BBF7F83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7433373" y="2421224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8" name="Graphic 27" descr="Laptop with solid fill">
                <a:extLst>
                  <a:ext uri="{FF2B5EF4-FFF2-40B4-BE49-F238E27FC236}">
                    <a16:creationId xmlns:a16="http://schemas.microsoft.com/office/drawing/2014/main" id="{9311C200-BE66-4659-A8D2-43051F2351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7433373" y="4166709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9" name="Graphic 28" descr="Laptop with solid fill">
                <a:extLst>
                  <a:ext uri="{FF2B5EF4-FFF2-40B4-BE49-F238E27FC236}">
                    <a16:creationId xmlns:a16="http://schemas.microsoft.com/office/drawing/2014/main" id="{6819B407-3321-4A55-869A-DCBF0B9B44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0081917" y="4166709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30" name="Graphic 29" descr="Laptop with solid fill">
                <a:extLst>
                  <a:ext uri="{FF2B5EF4-FFF2-40B4-BE49-F238E27FC236}">
                    <a16:creationId xmlns:a16="http://schemas.microsoft.com/office/drawing/2014/main" id="{0318BD4F-62D5-4FB3-8D2F-FD7909A361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0081917" y="2416625"/>
                <a:ext cx="914400" cy="914400"/>
              </a:xfrm>
              <a:prstGeom prst="rect">
                <a:avLst/>
              </a:prstGeom>
            </p:spPr>
          </p:pic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D2A57ECC-4730-4DD8-AABA-EE05CC8915B2}"/>
                  </a:ext>
                </a:extLst>
              </p:cNvPr>
              <p:cNvCxnSpPr>
                <a:cxnSpLocks/>
                <a:stCxn id="28" idx="0"/>
                <a:endCxn id="27" idx="2"/>
              </p:cNvCxnSpPr>
              <p:nvPr/>
            </p:nvCxnSpPr>
            <p:spPr>
              <a:xfrm flipV="1">
                <a:off x="7890573" y="3335624"/>
                <a:ext cx="0" cy="831085"/>
              </a:xfrm>
              <a:prstGeom prst="straightConnector1">
                <a:avLst/>
              </a:prstGeom>
              <a:ln w="28575">
                <a:solidFill>
                  <a:srgbClr val="FFFF00"/>
                </a:solidFill>
                <a:prstDash val="sysDash"/>
                <a:headEnd type="arrow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Arrow Connector 34">
                <a:extLst>
                  <a:ext uri="{FF2B5EF4-FFF2-40B4-BE49-F238E27FC236}">
                    <a16:creationId xmlns:a16="http://schemas.microsoft.com/office/drawing/2014/main" id="{40EF6208-EE88-4A52-9BCB-452483571E35}"/>
                  </a:ext>
                </a:extLst>
              </p:cNvPr>
              <p:cNvCxnSpPr>
                <a:cxnSpLocks/>
                <a:stCxn id="29" idx="0"/>
                <a:endCxn id="30" idx="2"/>
              </p:cNvCxnSpPr>
              <p:nvPr/>
            </p:nvCxnSpPr>
            <p:spPr>
              <a:xfrm flipV="1">
                <a:off x="10539117" y="3331025"/>
                <a:ext cx="0" cy="835684"/>
              </a:xfrm>
              <a:prstGeom prst="straightConnector1">
                <a:avLst/>
              </a:prstGeom>
              <a:ln w="28575">
                <a:solidFill>
                  <a:srgbClr val="FFFF00"/>
                </a:solidFill>
                <a:prstDash val="sysDash"/>
                <a:headEnd type="arrow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Arrow Connector 35">
                <a:extLst>
                  <a:ext uri="{FF2B5EF4-FFF2-40B4-BE49-F238E27FC236}">
                    <a16:creationId xmlns:a16="http://schemas.microsoft.com/office/drawing/2014/main" id="{3815D18D-2F0F-4AC6-9FB9-60D4E3FF30C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426356" y="3287672"/>
                <a:ext cx="1576978" cy="1104528"/>
              </a:xfrm>
              <a:prstGeom prst="straightConnector1">
                <a:avLst/>
              </a:prstGeom>
              <a:ln w="28575">
                <a:solidFill>
                  <a:srgbClr val="FFFF00"/>
                </a:solidFill>
                <a:prstDash val="sysDash"/>
                <a:headEnd type="arrow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Arrow Connector 42">
                <a:extLst>
                  <a:ext uri="{FF2B5EF4-FFF2-40B4-BE49-F238E27FC236}">
                    <a16:creationId xmlns:a16="http://schemas.microsoft.com/office/drawing/2014/main" id="{641887F4-F849-46D9-AA68-580EBC22F5FF}"/>
                  </a:ext>
                </a:extLst>
              </p:cNvPr>
              <p:cNvCxnSpPr>
                <a:cxnSpLocks/>
                <a:stCxn id="28" idx="3"/>
                <a:endCxn id="29" idx="1"/>
              </p:cNvCxnSpPr>
              <p:nvPr/>
            </p:nvCxnSpPr>
            <p:spPr>
              <a:xfrm>
                <a:off x="8347773" y="4623909"/>
                <a:ext cx="1734144" cy="0"/>
              </a:xfrm>
              <a:prstGeom prst="straightConnector1">
                <a:avLst/>
              </a:prstGeom>
              <a:ln w="28575">
                <a:solidFill>
                  <a:srgbClr val="FFFF00"/>
                </a:solidFill>
                <a:prstDash val="sysDash"/>
                <a:headEnd type="arrow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Arrow Connector 51">
                <a:extLst>
                  <a:ext uri="{FF2B5EF4-FFF2-40B4-BE49-F238E27FC236}">
                    <a16:creationId xmlns:a16="http://schemas.microsoft.com/office/drawing/2014/main" id="{BD75E34F-5119-4C2B-B965-ED847B0E4EB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426356" y="3287672"/>
                <a:ext cx="1576978" cy="1043196"/>
              </a:xfrm>
              <a:prstGeom prst="straightConnector1">
                <a:avLst/>
              </a:prstGeom>
              <a:ln w="28575">
                <a:solidFill>
                  <a:srgbClr val="FFFF00"/>
                </a:solidFill>
                <a:prstDash val="sysDash"/>
                <a:headEnd type="arrow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2CF08EE8-D8D2-430D-BC63-D87F1DAE2B2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23494" y="2873825"/>
              <a:ext cx="1734144" cy="4599"/>
            </a:xfrm>
            <a:prstGeom prst="straightConnector1">
              <a:avLst/>
            </a:prstGeom>
            <a:ln w="28575">
              <a:solidFill>
                <a:srgbClr val="FFFF00"/>
              </a:solidFill>
              <a:prstDash val="sysDash"/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CE19A2B9-F016-4EF7-9974-012645EA2C74}"/>
              </a:ext>
            </a:extLst>
          </p:cNvPr>
          <p:cNvGrpSpPr/>
          <p:nvPr/>
        </p:nvGrpSpPr>
        <p:grpSpPr>
          <a:xfrm>
            <a:off x="570020" y="2066955"/>
            <a:ext cx="1196274" cy="819343"/>
            <a:chOff x="3836513" y="3324790"/>
            <a:chExt cx="3359051" cy="2353400"/>
          </a:xfrm>
          <a:noFill/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10651087-B823-4397-94F7-8375BE180D3A}"/>
                </a:ext>
              </a:extLst>
            </p:cNvPr>
            <p:cNvSpPr/>
            <p:nvPr/>
          </p:nvSpPr>
          <p:spPr>
            <a:xfrm>
              <a:off x="3836513" y="3324790"/>
              <a:ext cx="3359051" cy="2353400"/>
            </a:xfrm>
            <a:prstGeom prst="rect">
              <a:avLst/>
            </a:prstGeom>
            <a:grpFill/>
            <a:ln w="28575">
              <a:solidFill>
                <a:srgbClr val="00FFFF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77044D3F-0B4B-4A07-88DF-10B5AB5637E8}"/>
                </a:ext>
              </a:extLst>
            </p:cNvPr>
            <p:cNvSpPr txBox="1"/>
            <p:nvPr/>
          </p:nvSpPr>
          <p:spPr>
            <a:xfrm>
              <a:off x="4686813" y="3324790"/>
              <a:ext cx="1609520" cy="648225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  <a:latin typeface="Abadi" panose="020B0604020104020204" pitchFamily="34" charset="0"/>
                </a:rPr>
                <a:t>Ledger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D34F76C-86B0-43C6-9665-C8FB136C9016}"/>
                </a:ext>
              </a:extLst>
            </p:cNvPr>
            <p:cNvCxnSpPr>
              <a:cxnSpLocks/>
            </p:cNvCxnSpPr>
            <p:nvPr/>
          </p:nvCxnSpPr>
          <p:spPr>
            <a:xfrm>
              <a:off x="4005433" y="3918758"/>
              <a:ext cx="2993484" cy="0"/>
            </a:xfrm>
            <a:prstGeom prst="line">
              <a:avLst/>
            </a:prstGeom>
            <a:grpFill/>
            <a:ln w="12700">
              <a:solidFill>
                <a:srgbClr val="00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81" name="Table 41">
            <a:extLst>
              <a:ext uri="{FF2B5EF4-FFF2-40B4-BE49-F238E27FC236}">
                <a16:creationId xmlns:a16="http://schemas.microsoft.com/office/drawing/2014/main" id="{E6721A59-642C-4626-B307-74AC5A43F4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1663175"/>
              </p:ext>
            </p:extLst>
          </p:nvPr>
        </p:nvGraphicFramePr>
        <p:xfrm>
          <a:off x="662284" y="2235322"/>
          <a:ext cx="1055209" cy="176684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40878">
                  <a:extLst>
                    <a:ext uri="{9D8B030D-6E8A-4147-A177-3AD203B41FA5}">
                      <a16:colId xmlns:a16="http://schemas.microsoft.com/office/drawing/2014/main" val="529969344"/>
                    </a:ext>
                  </a:extLst>
                </a:gridCol>
                <a:gridCol w="353752">
                  <a:extLst>
                    <a:ext uri="{9D8B030D-6E8A-4147-A177-3AD203B41FA5}">
                      <a16:colId xmlns:a16="http://schemas.microsoft.com/office/drawing/2014/main" val="4165621018"/>
                    </a:ext>
                  </a:extLst>
                </a:gridCol>
                <a:gridCol w="304566">
                  <a:extLst>
                    <a:ext uri="{9D8B030D-6E8A-4147-A177-3AD203B41FA5}">
                      <a16:colId xmlns:a16="http://schemas.microsoft.com/office/drawing/2014/main" val="2028900302"/>
                    </a:ext>
                  </a:extLst>
                </a:gridCol>
                <a:gridCol w="256013">
                  <a:extLst>
                    <a:ext uri="{9D8B030D-6E8A-4147-A177-3AD203B41FA5}">
                      <a16:colId xmlns:a16="http://schemas.microsoft.com/office/drawing/2014/main" val="1762467311"/>
                    </a:ext>
                  </a:extLst>
                </a:gridCol>
              </a:tblGrid>
              <a:tr h="106070">
                <a:tc>
                  <a:txBody>
                    <a:bodyPr/>
                    <a:lstStyle/>
                    <a:p>
                      <a:pPr algn="l"/>
                      <a:r>
                        <a:rPr lang="en-US" sz="400" b="0" dirty="0">
                          <a:solidFill>
                            <a:schemeClr val="bg1"/>
                          </a:solidFill>
                        </a:rPr>
                        <a:t>#</a:t>
                      </a:r>
                      <a:endParaRPr lang="en-US" sz="400" b="0" dirty="0">
                        <a:solidFill>
                          <a:schemeClr val="bg1"/>
                        </a:solidFill>
                        <a:latin typeface="Abadi" panose="020B0604020104020204" pitchFamily="34" charset="0"/>
                      </a:endParaRPr>
                    </a:p>
                  </a:txBody>
                  <a:tcPr marL="54762" marR="54762" marT="27382" marB="2738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b="0" dirty="0">
                          <a:solidFill>
                            <a:schemeClr val="bg1"/>
                          </a:solidFill>
                        </a:rPr>
                        <a:t>from</a:t>
                      </a:r>
                      <a:endParaRPr lang="en-US" sz="400" b="0" dirty="0">
                        <a:solidFill>
                          <a:schemeClr val="bg1"/>
                        </a:solidFill>
                        <a:latin typeface="Abadi" panose="020B0604020104020204" pitchFamily="34" charset="0"/>
                      </a:endParaRPr>
                    </a:p>
                  </a:txBody>
                  <a:tcPr marL="54762" marR="54762" marT="27382" marB="27382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b="0" dirty="0">
                          <a:solidFill>
                            <a:schemeClr val="bg1"/>
                          </a:solidFill>
                        </a:rPr>
                        <a:t>to</a:t>
                      </a:r>
                      <a:endParaRPr lang="en-US" sz="400" b="0" dirty="0">
                        <a:solidFill>
                          <a:schemeClr val="bg1"/>
                        </a:solidFill>
                        <a:latin typeface="Abadi" panose="020B0604020104020204" pitchFamily="34" charset="0"/>
                      </a:endParaRPr>
                    </a:p>
                  </a:txBody>
                  <a:tcPr marL="54762" marR="54762" marT="27382" marB="27382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b="0" dirty="0">
                          <a:solidFill>
                            <a:schemeClr val="bg1"/>
                          </a:solidFill>
                        </a:rPr>
                        <a:t>amount</a:t>
                      </a:r>
                      <a:endParaRPr lang="en-US" sz="400" b="0" dirty="0">
                        <a:solidFill>
                          <a:schemeClr val="bg1"/>
                        </a:solidFill>
                        <a:latin typeface="Abadi" panose="020B0604020104020204" pitchFamily="34" charset="0"/>
                      </a:endParaRPr>
                    </a:p>
                  </a:txBody>
                  <a:tcPr marL="54762" marR="54762" marT="27382" marB="27382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6061450"/>
                  </a:ext>
                </a:extLst>
              </a:tr>
            </a:tbl>
          </a:graphicData>
        </a:graphic>
      </p:graphicFrame>
      <p:graphicFrame>
        <p:nvGraphicFramePr>
          <p:cNvPr id="82" name="Table 81">
            <a:extLst>
              <a:ext uri="{FF2B5EF4-FFF2-40B4-BE49-F238E27FC236}">
                <a16:creationId xmlns:a16="http://schemas.microsoft.com/office/drawing/2014/main" id="{4678F06E-2CAD-453C-B188-085F90A23F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6717245"/>
              </p:ext>
            </p:extLst>
          </p:nvPr>
        </p:nvGraphicFramePr>
        <p:xfrm>
          <a:off x="671826" y="2357467"/>
          <a:ext cx="1015550" cy="97536"/>
        </p:xfrm>
        <a:graphic>
          <a:graphicData uri="http://schemas.openxmlformats.org/drawingml/2006/table">
            <a:tbl>
              <a:tblPr/>
              <a:tblGrid>
                <a:gridCol w="184868">
                  <a:extLst>
                    <a:ext uri="{9D8B030D-6E8A-4147-A177-3AD203B41FA5}">
                      <a16:colId xmlns:a16="http://schemas.microsoft.com/office/drawing/2014/main" val="3196073436"/>
                    </a:ext>
                  </a:extLst>
                </a:gridCol>
                <a:gridCol w="320156">
                  <a:extLst>
                    <a:ext uri="{9D8B030D-6E8A-4147-A177-3AD203B41FA5}">
                      <a16:colId xmlns:a16="http://schemas.microsoft.com/office/drawing/2014/main" val="2046397748"/>
                    </a:ext>
                  </a:extLst>
                </a:gridCol>
                <a:gridCol w="276654">
                  <a:extLst>
                    <a:ext uri="{9D8B030D-6E8A-4147-A177-3AD203B41FA5}">
                      <a16:colId xmlns:a16="http://schemas.microsoft.com/office/drawing/2014/main" val="2273406638"/>
                    </a:ext>
                  </a:extLst>
                </a:gridCol>
                <a:gridCol w="233872">
                  <a:extLst>
                    <a:ext uri="{9D8B030D-6E8A-4147-A177-3AD203B41FA5}">
                      <a16:colId xmlns:a16="http://schemas.microsoft.com/office/drawing/2014/main" val="3325124574"/>
                    </a:ext>
                  </a:extLst>
                </a:gridCol>
              </a:tblGrid>
              <a:tr h="89400"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1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Alice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Bob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2$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mpd="sng">
                      <a:solidFill>
                        <a:srgbClr val="00FFFF"/>
                      </a:solidFill>
                      <a:prstDash val="soli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021517"/>
                  </a:ext>
                </a:extLst>
              </a:tr>
            </a:tbl>
          </a:graphicData>
        </a:graphic>
      </p:graphicFrame>
      <p:graphicFrame>
        <p:nvGraphicFramePr>
          <p:cNvPr id="83" name="Table 82">
            <a:extLst>
              <a:ext uri="{FF2B5EF4-FFF2-40B4-BE49-F238E27FC236}">
                <a16:creationId xmlns:a16="http://schemas.microsoft.com/office/drawing/2014/main" id="{9869A716-0874-45D4-A811-70EDD61A85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4373156"/>
              </p:ext>
            </p:extLst>
          </p:nvPr>
        </p:nvGraphicFramePr>
        <p:xfrm>
          <a:off x="671826" y="2479986"/>
          <a:ext cx="1015550" cy="97536"/>
        </p:xfrm>
        <a:graphic>
          <a:graphicData uri="http://schemas.openxmlformats.org/drawingml/2006/table">
            <a:tbl>
              <a:tblPr/>
              <a:tblGrid>
                <a:gridCol w="184868">
                  <a:extLst>
                    <a:ext uri="{9D8B030D-6E8A-4147-A177-3AD203B41FA5}">
                      <a16:colId xmlns:a16="http://schemas.microsoft.com/office/drawing/2014/main" val="3196073436"/>
                    </a:ext>
                  </a:extLst>
                </a:gridCol>
                <a:gridCol w="320156">
                  <a:extLst>
                    <a:ext uri="{9D8B030D-6E8A-4147-A177-3AD203B41FA5}">
                      <a16:colId xmlns:a16="http://schemas.microsoft.com/office/drawing/2014/main" val="2046397748"/>
                    </a:ext>
                  </a:extLst>
                </a:gridCol>
                <a:gridCol w="276654">
                  <a:extLst>
                    <a:ext uri="{9D8B030D-6E8A-4147-A177-3AD203B41FA5}">
                      <a16:colId xmlns:a16="http://schemas.microsoft.com/office/drawing/2014/main" val="2273406638"/>
                    </a:ext>
                  </a:extLst>
                </a:gridCol>
                <a:gridCol w="233872">
                  <a:extLst>
                    <a:ext uri="{9D8B030D-6E8A-4147-A177-3AD203B41FA5}">
                      <a16:colId xmlns:a16="http://schemas.microsoft.com/office/drawing/2014/main" val="3325124574"/>
                    </a:ext>
                  </a:extLst>
                </a:gridCol>
              </a:tblGrid>
              <a:tr h="89400"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2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Alice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Dave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5$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mpd="sng">
                      <a:solidFill>
                        <a:srgbClr val="00FFFF"/>
                      </a:solidFill>
                      <a:prstDash val="soli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021517"/>
                  </a:ext>
                </a:extLst>
              </a:tr>
            </a:tbl>
          </a:graphicData>
        </a:graphic>
      </p:graphicFrame>
      <p:graphicFrame>
        <p:nvGraphicFramePr>
          <p:cNvPr id="84" name="Table 83">
            <a:extLst>
              <a:ext uri="{FF2B5EF4-FFF2-40B4-BE49-F238E27FC236}">
                <a16:creationId xmlns:a16="http://schemas.microsoft.com/office/drawing/2014/main" id="{00906115-8404-4989-9D43-699B0AA0E7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6391569"/>
              </p:ext>
            </p:extLst>
          </p:nvPr>
        </p:nvGraphicFramePr>
        <p:xfrm>
          <a:off x="673795" y="2603864"/>
          <a:ext cx="1015550" cy="97536"/>
        </p:xfrm>
        <a:graphic>
          <a:graphicData uri="http://schemas.openxmlformats.org/drawingml/2006/table">
            <a:tbl>
              <a:tblPr/>
              <a:tblGrid>
                <a:gridCol w="184868">
                  <a:extLst>
                    <a:ext uri="{9D8B030D-6E8A-4147-A177-3AD203B41FA5}">
                      <a16:colId xmlns:a16="http://schemas.microsoft.com/office/drawing/2014/main" val="3196073436"/>
                    </a:ext>
                  </a:extLst>
                </a:gridCol>
                <a:gridCol w="320156">
                  <a:extLst>
                    <a:ext uri="{9D8B030D-6E8A-4147-A177-3AD203B41FA5}">
                      <a16:colId xmlns:a16="http://schemas.microsoft.com/office/drawing/2014/main" val="2046397748"/>
                    </a:ext>
                  </a:extLst>
                </a:gridCol>
                <a:gridCol w="276654">
                  <a:extLst>
                    <a:ext uri="{9D8B030D-6E8A-4147-A177-3AD203B41FA5}">
                      <a16:colId xmlns:a16="http://schemas.microsoft.com/office/drawing/2014/main" val="2273406638"/>
                    </a:ext>
                  </a:extLst>
                </a:gridCol>
                <a:gridCol w="233872">
                  <a:extLst>
                    <a:ext uri="{9D8B030D-6E8A-4147-A177-3AD203B41FA5}">
                      <a16:colId xmlns:a16="http://schemas.microsoft.com/office/drawing/2014/main" val="3325124574"/>
                    </a:ext>
                  </a:extLst>
                </a:gridCol>
              </a:tblGrid>
              <a:tr h="89400"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3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Dave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Bob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1$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mpd="sng">
                      <a:solidFill>
                        <a:srgbClr val="00FFFF"/>
                      </a:solidFill>
                      <a:prstDash val="soli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021517"/>
                  </a:ext>
                </a:extLst>
              </a:tr>
            </a:tbl>
          </a:graphicData>
        </a:graphic>
      </p:graphicFrame>
      <p:graphicFrame>
        <p:nvGraphicFramePr>
          <p:cNvPr id="85" name="Table 84">
            <a:extLst>
              <a:ext uri="{FF2B5EF4-FFF2-40B4-BE49-F238E27FC236}">
                <a16:creationId xmlns:a16="http://schemas.microsoft.com/office/drawing/2014/main" id="{F3F45134-5DAB-497E-9F76-A1E5488CCE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75403"/>
              </p:ext>
            </p:extLst>
          </p:nvPr>
        </p:nvGraphicFramePr>
        <p:xfrm>
          <a:off x="671826" y="2726493"/>
          <a:ext cx="1015550" cy="97536"/>
        </p:xfrm>
        <a:graphic>
          <a:graphicData uri="http://schemas.openxmlformats.org/drawingml/2006/table">
            <a:tbl>
              <a:tblPr/>
              <a:tblGrid>
                <a:gridCol w="184868">
                  <a:extLst>
                    <a:ext uri="{9D8B030D-6E8A-4147-A177-3AD203B41FA5}">
                      <a16:colId xmlns:a16="http://schemas.microsoft.com/office/drawing/2014/main" val="3196073436"/>
                    </a:ext>
                  </a:extLst>
                </a:gridCol>
                <a:gridCol w="320156">
                  <a:extLst>
                    <a:ext uri="{9D8B030D-6E8A-4147-A177-3AD203B41FA5}">
                      <a16:colId xmlns:a16="http://schemas.microsoft.com/office/drawing/2014/main" val="2046397748"/>
                    </a:ext>
                  </a:extLst>
                </a:gridCol>
                <a:gridCol w="276654">
                  <a:extLst>
                    <a:ext uri="{9D8B030D-6E8A-4147-A177-3AD203B41FA5}">
                      <a16:colId xmlns:a16="http://schemas.microsoft.com/office/drawing/2014/main" val="2273406638"/>
                    </a:ext>
                  </a:extLst>
                </a:gridCol>
                <a:gridCol w="233872">
                  <a:extLst>
                    <a:ext uri="{9D8B030D-6E8A-4147-A177-3AD203B41FA5}">
                      <a16:colId xmlns:a16="http://schemas.microsoft.com/office/drawing/2014/main" val="3325124574"/>
                    </a:ext>
                  </a:extLst>
                </a:gridCol>
              </a:tblGrid>
              <a:tr h="89400"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4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Charlie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Alice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8$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mpd="sng">
                      <a:solidFill>
                        <a:srgbClr val="00FFFF"/>
                      </a:solidFill>
                      <a:prstDash val="soli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021517"/>
                  </a:ext>
                </a:extLst>
              </a:tr>
            </a:tbl>
          </a:graphicData>
        </a:graphic>
      </p:graphicFrame>
      <p:grpSp>
        <p:nvGrpSpPr>
          <p:cNvPr id="104" name="Group 103">
            <a:extLst>
              <a:ext uri="{FF2B5EF4-FFF2-40B4-BE49-F238E27FC236}">
                <a16:creationId xmlns:a16="http://schemas.microsoft.com/office/drawing/2014/main" id="{BBAF2D2C-6551-4522-BC81-AC0E35065B90}"/>
              </a:ext>
            </a:extLst>
          </p:cNvPr>
          <p:cNvGrpSpPr/>
          <p:nvPr/>
        </p:nvGrpSpPr>
        <p:grpSpPr>
          <a:xfrm>
            <a:off x="4400261" y="2076173"/>
            <a:ext cx="1196274" cy="819343"/>
            <a:chOff x="3836513" y="3324790"/>
            <a:chExt cx="3359051" cy="2353400"/>
          </a:xfrm>
          <a:noFill/>
        </p:grpSpPr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0C99CED3-A08F-4622-AFB8-1DE149DB1CB7}"/>
                </a:ext>
              </a:extLst>
            </p:cNvPr>
            <p:cNvSpPr/>
            <p:nvPr/>
          </p:nvSpPr>
          <p:spPr>
            <a:xfrm>
              <a:off x="3836513" y="3324790"/>
              <a:ext cx="3359051" cy="2353400"/>
            </a:xfrm>
            <a:prstGeom prst="rect">
              <a:avLst/>
            </a:prstGeom>
            <a:grpFill/>
            <a:ln w="28575">
              <a:solidFill>
                <a:srgbClr val="00FFFF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9F001415-E203-4445-8710-AE5DCD993286}"/>
                </a:ext>
              </a:extLst>
            </p:cNvPr>
            <p:cNvSpPr txBox="1"/>
            <p:nvPr/>
          </p:nvSpPr>
          <p:spPr>
            <a:xfrm>
              <a:off x="4686813" y="3324790"/>
              <a:ext cx="1609520" cy="648225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  <a:latin typeface="Abadi" panose="020B0604020104020204" pitchFamily="34" charset="0"/>
                </a:rPr>
                <a:t>Ledger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57615D53-61DD-424B-84F1-89007F0F61FE}"/>
                </a:ext>
              </a:extLst>
            </p:cNvPr>
            <p:cNvCxnSpPr>
              <a:cxnSpLocks/>
            </p:cNvCxnSpPr>
            <p:nvPr/>
          </p:nvCxnSpPr>
          <p:spPr>
            <a:xfrm>
              <a:off x="4005433" y="3918758"/>
              <a:ext cx="2993484" cy="0"/>
            </a:xfrm>
            <a:prstGeom prst="line">
              <a:avLst/>
            </a:prstGeom>
            <a:grpFill/>
            <a:ln w="12700">
              <a:solidFill>
                <a:srgbClr val="00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08" name="Table 41">
            <a:extLst>
              <a:ext uri="{FF2B5EF4-FFF2-40B4-BE49-F238E27FC236}">
                <a16:creationId xmlns:a16="http://schemas.microsoft.com/office/drawing/2014/main" id="{9B7CD30C-0D3A-4D1B-A572-1379F431FC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0047626"/>
              </p:ext>
            </p:extLst>
          </p:nvPr>
        </p:nvGraphicFramePr>
        <p:xfrm>
          <a:off x="4492525" y="2244540"/>
          <a:ext cx="1055209" cy="176684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40878">
                  <a:extLst>
                    <a:ext uri="{9D8B030D-6E8A-4147-A177-3AD203B41FA5}">
                      <a16:colId xmlns:a16="http://schemas.microsoft.com/office/drawing/2014/main" val="529969344"/>
                    </a:ext>
                  </a:extLst>
                </a:gridCol>
                <a:gridCol w="353752">
                  <a:extLst>
                    <a:ext uri="{9D8B030D-6E8A-4147-A177-3AD203B41FA5}">
                      <a16:colId xmlns:a16="http://schemas.microsoft.com/office/drawing/2014/main" val="4165621018"/>
                    </a:ext>
                  </a:extLst>
                </a:gridCol>
                <a:gridCol w="304566">
                  <a:extLst>
                    <a:ext uri="{9D8B030D-6E8A-4147-A177-3AD203B41FA5}">
                      <a16:colId xmlns:a16="http://schemas.microsoft.com/office/drawing/2014/main" val="2028900302"/>
                    </a:ext>
                  </a:extLst>
                </a:gridCol>
                <a:gridCol w="256013">
                  <a:extLst>
                    <a:ext uri="{9D8B030D-6E8A-4147-A177-3AD203B41FA5}">
                      <a16:colId xmlns:a16="http://schemas.microsoft.com/office/drawing/2014/main" val="1762467311"/>
                    </a:ext>
                  </a:extLst>
                </a:gridCol>
              </a:tblGrid>
              <a:tr h="106070">
                <a:tc>
                  <a:txBody>
                    <a:bodyPr/>
                    <a:lstStyle/>
                    <a:p>
                      <a:pPr algn="l"/>
                      <a:r>
                        <a:rPr lang="en-US" sz="400" b="0" dirty="0">
                          <a:solidFill>
                            <a:schemeClr val="bg1"/>
                          </a:solidFill>
                        </a:rPr>
                        <a:t>#</a:t>
                      </a:r>
                      <a:endParaRPr lang="en-US" sz="400" b="0" dirty="0">
                        <a:solidFill>
                          <a:schemeClr val="bg1"/>
                        </a:solidFill>
                        <a:latin typeface="Abadi" panose="020B0604020104020204" pitchFamily="34" charset="0"/>
                      </a:endParaRPr>
                    </a:p>
                  </a:txBody>
                  <a:tcPr marL="54762" marR="54762" marT="27382" marB="2738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b="0" dirty="0">
                          <a:solidFill>
                            <a:schemeClr val="bg1"/>
                          </a:solidFill>
                        </a:rPr>
                        <a:t>from</a:t>
                      </a:r>
                      <a:endParaRPr lang="en-US" sz="400" b="0" dirty="0">
                        <a:solidFill>
                          <a:schemeClr val="bg1"/>
                        </a:solidFill>
                        <a:latin typeface="Abadi" panose="020B0604020104020204" pitchFamily="34" charset="0"/>
                      </a:endParaRPr>
                    </a:p>
                  </a:txBody>
                  <a:tcPr marL="54762" marR="54762" marT="27382" marB="27382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b="0" dirty="0">
                          <a:solidFill>
                            <a:schemeClr val="bg1"/>
                          </a:solidFill>
                        </a:rPr>
                        <a:t>to</a:t>
                      </a:r>
                      <a:endParaRPr lang="en-US" sz="400" b="0" dirty="0">
                        <a:solidFill>
                          <a:schemeClr val="bg1"/>
                        </a:solidFill>
                        <a:latin typeface="Abadi" panose="020B0604020104020204" pitchFamily="34" charset="0"/>
                      </a:endParaRPr>
                    </a:p>
                  </a:txBody>
                  <a:tcPr marL="54762" marR="54762" marT="27382" marB="27382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b="0" dirty="0">
                          <a:solidFill>
                            <a:schemeClr val="bg1"/>
                          </a:solidFill>
                        </a:rPr>
                        <a:t>amount</a:t>
                      </a:r>
                      <a:endParaRPr lang="en-US" sz="400" b="0" dirty="0">
                        <a:solidFill>
                          <a:schemeClr val="bg1"/>
                        </a:solidFill>
                        <a:latin typeface="Abadi" panose="020B0604020104020204" pitchFamily="34" charset="0"/>
                      </a:endParaRPr>
                    </a:p>
                  </a:txBody>
                  <a:tcPr marL="54762" marR="54762" marT="27382" marB="27382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6061450"/>
                  </a:ext>
                </a:extLst>
              </a:tr>
            </a:tbl>
          </a:graphicData>
        </a:graphic>
      </p:graphicFrame>
      <p:graphicFrame>
        <p:nvGraphicFramePr>
          <p:cNvPr id="109" name="Table 108">
            <a:extLst>
              <a:ext uri="{FF2B5EF4-FFF2-40B4-BE49-F238E27FC236}">
                <a16:creationId xmlns:a16="http://schemas.microsoft.com/office/drawing/2014/main" id="{B7490981-F68C-4F14-84FC-F6FAD3943D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781810"/>
              </p:ext>
            </p:extLst>
          </p:nvPr>
        </p:nvGraphicFramePr>
        <p:xfrm>
          <a:off x="4502067" y="2366685"/>
          <a:ext cx="1015550" cy="97536"/>
        </p:xfrm>
        <a:graphic>
          <a:graphicData uri="http://schemas.openxmlformats.org/drawingml/2006/table">
            <a:tbl>
              <a:tblPr/>
              <a:tblGrid>
                <a:gridCol w="184868">
                  <a:extLst>
                    <a:ext uri="{9D8B030D-6E8A-4147-A177-3AD203B41FA5}">
                      <a16:colId xmlns:a16="http://schemas.microsoft.com/office/drawing/2014/main" val="3196073436"/>
                    </a:ext>
                  </a:extLst>
                </a:gridCol>
                <a:gridCol w="320156">
                  <a:extLst>
                    <a:ext uri="{9D8B030D-6E8A-4147-A177-3AD203B41FA5}">
                      <a16:colId xmlns:a16="http://schemas.microsoft.com/office/drawing/2014/main" val="2046397748"/>
                    </a:ext>
                  </a:extLst>
                </a:gridCol>
                <a:gridCol w="276654">
                  <a:extLst>
                    <a:ext uri="{9D8B030D-6E8A-4147-A177-3AD203B41FA5}">
                      <a16:colId xmlns:a16="http://schemas.microsoft.com/office/drawing/2014/main" val="2273406638"/>
                    </a:ext>
                  </a:extLst>
                </a:gridCol>
                <a:gridCol w="233872">
                  <a:extLst>
                    <a:ext uri="{9D8B030D-6E8A-4147-A177-3AD203B41FA5}">
                      <a16:colId xmlns:a16="http://schemas.microsoft.com/office/drawing/2014/main" val="3325124574"/>
                    </a:ext>
                  </a:extLst>
                </a:gridCol>
              </a:tblGrid>
              <a:tr h="89400"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1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Alice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Bob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2$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mpd="sng">
                      <a:solidFill>
                        <a:srgbClr val="00FFFF"/>
                      </a:solidFill>
                      <a:prstDash val="soli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021517"/>
                  </a:ext>
                </a:extLst>
              </a:tr>
            </a:tbl>
          </a:graphicData>
        </a:graphic>
      </p:graphicFrame>
      <p:graphicFrame>
        <p:nvGraphicFramePr>
          <p:cNvPr id="110" name="Table 109">
            <a:extLst>
              <a:ext uri="{FF2B5EF4-FFF2-40B4-BE49-F238E27FC236}">
                <a16:creationId xmlns:a16="http://schemas.microsoft.com/office/drawing/2014/main" id="{2BE5E636-AF57-4D05-9FD4-538C22C1EA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4820640"/>
              </p:ext>
            </p:extLst>
          </p:nvPr>
        </p:nvGraphicFramePr>
        <p:xfrm>
          <a:off x="4502067" y="2489204"/>
          <a:ext cx="1015550" cy="97536"/>
        </p:xfrm>
        <a:graphic>
          <a:graphicData uri="http://schemas.openxmlformats.org/drawingml/2006/table">
            <a:tbl>
              <a:tblPr/>
              <a:tblGrid>
                <a:gridCol w="184868">
                  <a:extLst>
                    <a:ext uri="{9D8B030D-6E8A-4147-A177-3AD203B41FA5}">
                      <a16:colId xmlns:a16="http://schemas.microsoft.com/office/drawing/2014/main" val="3196073436"/>
                    </a:ext>
                  </a:extLst>
                </a:gridCol>
                <a:gridCol w="320156">
                  <a:extLst>
                    <a:ext uri="{9D8B030D-6E8A-4147-A177-3AD203B41FA5}">
                      <a16:colId xmlns:a16="http://schemas.microsoft.com/office/drawing/2014/main" val="2046397748"/>
                    </a:ext>
                  </a:extLst>
                </a:gridCol>
                <a:gridCol w="276654">
                  <a:extLst>
                    <a:ext uri="{9D8B030D-6E8A-4147-A177-3AD203B41FA5}">
                      <a16:colId xmlns:a16="http://schemas.microsoft.com/office/drawing/2014/main" val="2273406638"/>
                    </a:ext>
                  </a:extLst>
                </a:gridCol>
                <a:gridCol w="233872">
                  <a:extLst>
                    <a:ext uri="{9D8B030D-6E8A-4147-A177-3AD203B41FA5}">
                      <a16:colId xmlns:a16="http://schemas.microsoft.com/office/drawing/2014/main" val="3325124574"/>
                    </a:ext>
                  </a:extLst>
                </a:gridCol>
              </a:tblGrid>
              <a:tr h="89400"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2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Alice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Dave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5$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mpd="sng">
                      <a:solidFill>
                        <a:srgbClr val="00FFFF"/>
                      </a:solidFill>
                      <a:prstDash val="soli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021517"/>
                  </a:ext>
                </a:extLst>
              </a:tr>
            </a:tbl>
          </a:graphicData>
        </a:graphic>
      </p:graphicFrame>
      <p:graphicFrame>
        <p:nvGraphicFramePr>
          <p:cNvPr id="111" name="Table 110">
            <a:extLst>
              <a:ext uri="{FF2B5EF4-FFF2-40B4-BE49-F238E27FC236}">
                <a16:creationId xmlns:a16="http://schemas.microsoft.com/office/drawing/2014/main" id="{894B8300-9DF7-4B43-BA5C-D096421381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4670538"/>
              </p:ext>
            </p:extLst>
          </p:nvPr>
        </p:nvGraphicFramePr>
        <p:xfrm>
          <a:off x="4504036" y="2613082"/>
          <a:ext cx="1015550" cy="97536"/>
        </p:xfrm>
        <a:graphic>
          <a:graphicData uri="http://schemas.openxmlformats.org/drawingml/2006/table">
            <a:tbl>
              <a:tblPr/>
              <a:tblGrid>
                <a:gridCol w="184868">
                  <a:extLst>
                    <a:ext uri="{9D8B030D-6E8A-4147-A177-3AD203B41FA5}">
                      <a16:colId xmlns:a16="http://schemas.microsoft.com/office/drawing/2014/main" val="3196073436"/>
                    </a:ext>
                  </a:extLst>
                </a:gridCol>
                <a:gridCol w="320156">
                  <a:extLst>
                    <a:ext uri="{9D8B030D-6E8A-4147-A177-3AD203B41FA5}">
                      <a16:colId xmlns:a16="http://schemas.microsoft.com/office/drawing/2014/main" val="2046397748"/>
                    </a:ext>
                  </a:extLst>
                </a:gridCol>
                <a:gridCol w="276654">
                  <a:extLst>
                    <a:ext uri="{9D8B030D-6E8A-4147-A177-3AD203B41FA5}">
                      <a16:colId xmlns:a16="http://schemas.microsoft.com/office/drawing/2014/main" val="2273406638"/>
                    </a:ext>
                  </a:extLst>
                </a:gridCol>
                <a:gridCol w="233872">
                  <a:extLst>
                    <a:ext uri="{9D8B030D-6E8A-4147-A177-3AD203B41FA5}">
                      <a16:colId xmlns:a16="http://schemas.microsoft.com/office/drawing/2014/main" val="3325124574"/>
                    </a:ext>
                  </a:extLst>
                </a:gridCol>
              </a:tblGrid>
              <a:tr h="89400"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3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Dave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Bob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1$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mpd="sng">
                      <a:solidFill>
                        <a:srgbClr val="00FFFF"/>
                      </a:solidFill>
                      <a:prstDash val="soli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021517"/>
                  </a:ext>
                </a:extLst>
              </a:tr>
            </a:tbl>
          </a:graphicData>
        </a:graphic>
      </p:graphicFrame>
      <p:graphicFrame>
        <p:nvGraphicFramePr>
          <p:cNvPr id="112" name="Table 111">
            <a:extLst>
              <a:ext uri="{FF2B5EF4-FFF2-40B4-BE49-F238E27FC236}">
                <a16:creationId xmlns:a16="http://schemas.microsoft.com/office/drawing/2014/main" id="{323E25EB-8839-4C01-B911-6E92AB0EBC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3979077"/>
              </p:ext>
            </p:extLst>
          </p:nvPr>
        </p:nvGraphicFramePr>
        <p:xfrm>
          <a:off x="4502067" y="2735711"/>
          <a:ext cx="1015550" cy="97536"/>
        </p:xfrm>
        <a:graphic>
          <a:graphicData uri="http://schemas.openxmlformats.org/drawingml/2006/table">
            <a:tbl>
              <a:tblPr/>
              <a:tblGrid>
                <a:gridCol w="184868">
                  <a:extLst>
                    <a:ext uri="{9D8B030D-6E8A-4147-A177-3AD203B41FA5}">
                      <a16:colId xmlns:a16="http://schemas.microsoft.com/office/drawing/2014/main" val="3196073436"/>
                    </a:ext>
                  </a:extLst>
                </a:gridCol>
                <a:gridCol w="320156">
                  <a:extLst>
                    <a:ext uri="{9D8B030D-6E8A-4147-A177-3AD203B41FA5}">
                      <a16:colId xmlns:a16="http://schemas.microsoft.com/office/drawing/2014/main" val="2046397748"/>
                    </a:ext>
                  </a:extLst>
                </a:gridCol>
                <a:gridCol w="276654">
                  <a:extLst>
                    <a:ext uri="{9D8B030D-6E8A-4147-A177-3AD203B41FA5}">
                      <a16:colId xmlns:a16="http://schemas.microsoft.com/office/drawing/2014/main" val="2273406638"/>
                    </a:ext>
                  </a:extLst>
                </a:gridCol>
                <a:gridCol w="233872">
                  <a:extLst>
                    <a:ext uri="{9D8B030D-6E8A-4147-A177-3AD203B41FA5}">
                      <a16:colId xmlns:a16="http://schemas.microsoft.com/office/drawing/2014/main" val="3325124574"/>
                    </a:ext>
                  </a:extLst>
                </a:gridCol>
              </a:tblGrid>
              <a:tr h="89400"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4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Charlie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Alice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8$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mpd="sng">
                      <a:solidFill>
                        <a:srgbClr val="00FFFF"/>
                      </a:solidFill>
                      <a:prstDash val="soli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021517"/>
                  </a:ext>
                </a:extLst>
              </a:tr>
            </a:tbl>
          </a:graphicData>
        </a:graphic>
      </p:graphicFrame>
      <p:grpSp>
        <p:nvGrpSpPr>
          <p:cNvPr id="113" name="Group 112">
            <a:extLst>
              <a:ext uri="{FF2B5EF4-FFF2-40B4-BE49-F238E27FC236}">
                <a16:creationId xmlns:a16="http://schemas.microsoft.com/office/drawing/2014/main" id="{46469BA0-B7A2-464C-BB62-165360B70566}"/>
              </a:ext>
            </a:extLst>
          </p:cNvPr>
          <p:cNvGrpSpPr/>
          <p:nvPr/>
        </p:nvGrpSpPr>
        <p:grpSpPr>
          <a:xfrm>
            <a:off x="570020" y="4566315"/>
            <a:ext cx="1196274" cy="819343"/>
            <a:chOff x="3836513" y="3324790"/>
            <a:chExt cx="3359051" cy="2353400"/>
          </a:xfrm>
          <a:noFill/>
        </p:grpSpPr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A39EB3FF-F243-4883-B0F3-C75CE1F15CEB}"/>
                </a:ext>
              </a:extLst>
            </p:cNvPr>
            <p:cNvSpPr/>
            <p:nvPr/>
          </p:nvSpPr>
          <p:spPr>
            <a:xfrm>
              <a:off x="3836513" y="3324790"/>
              <a:ext cx="3359051" cy="2353400"/>
            </a:xfrm>
            <a:prstGeom prst="rect">
              <a:avLst/>
            </a:prstGeom>
            <a:grpFill/>
            <a:ln w="28575">
              <a:solidFill>
                <a:srgbClr val="00FFFF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10EB8344-6CDD-43AB-B296-14FD1664556D}"/>
                </a:ext>
              </a:extLst>
            </p:cNvPr>
            <p:cNvSpPr txBox="1"/>
            <p:nvPr/>
          </p:nvSpPr>
          <p:spPr>
            <a:xfrm>
              <a:off x="4686813" y="3324790"/>
              <a:ext cx="1609520" cy="648225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  <a:latin typeface="Abadi" panose="020B0604020104020204" pitchFamily="34" charset="0"/>
                </a:rPr>
                <a:t>Ledger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964788BE-1F92-4994-908C-EFC7E122916E}"/>
                </a:ext>
              </a:extLst>
            </p:cNvPr>
            <p:cNvCxnSpPr>
              <a:cxnSpLocks/>
            </p:cNvCxnSpPr>
            <p:nvPr/>
          </p:nvCxnSpPr>
          <p:spPr>
            <a:xfrm>
              <a:off x="4005433" y="3918758"/>
              <a:ext cx="2993484" cy="0"/>
            </a:xfrm>
            <a:prstGeom prst="line">
              <a:avLst/>
            </a:prstGeom>
            <a:grpFill/>
            <a:ln w="12700">
              <a:solidFill>
                <a:srgbClr val="00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17" name="Table 41">
            <a:extLst>
              <a:ext uri="{FF2B5EF4-FFF2-40B4-BE49-F238E27FC236}">
                <a16:creationId xmlns:a16="http://schemas.microsoft.com/office/drawing/2014/main" id="{8B0CC2D8-0239-4875-A423-1047460E47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3284573"/>
              </p:ext>
            </p:extLst>
          </p:nvPr>
        </p:nvGraphicFramePr>
        <p:xfrm>
          <a:off x="662284" y="4734682"/>
          <a:ext cx="1055209" cy="176684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40878">
                  <a:extLst>
                    <a:ext uri="{9D8B030D-6E8A-4147-A177-3AD203B41FA5}">
                      <a16:colId xmlns:a16="http://schemas.microsoft.com/office/drawing/2014/main" val="529969344"/>
                    </a:ext>
                  </a:extLst>
                </a:gridCol>
                <a:gridCol w="353752">
                  <a:extLst>
                    <a:ext uri="{9D8B030D-6E8A-4147-A177-3AD203B41FA5}">
                      <a16:colId xmlns:a16="http://schemas.microsoft.com/office/drawing/2014/main" val="4165621018"/>
                    </a:ext>
                  </a:extLst>
                </a:gridCol>
                <a:gridCol w="304566">
                  <a:extLst>
                    <a:ext uri="{9D8B030D-6E8A-4147-A177-3AD203B41FA5}">
                      <a16:colId xmlns:a16="http://schemas.microsoft.com/office/drawing/2014/main" val="2028900302"/>
                    </a:ext>
                  </a:extLst>
                </a:gridCol>
                <a:gridCol w="256013">
                  <a:extLst>
                    <a:ext uri="{9D8B030D-6E8A-4147-A177-3AD203B41FA5}">
                      <a16:colId xmlns:a16="http://schemas.microsoft.com/office/drawing/2014/main" val="1762467311"/>
                    </a:ext>
                  </a:extLst>
                </a:gridCol>
              </a:tblGrid>
              <a:tr h="106070">
                <a:tc>
                  <a:txBody>
                    <a:bodyPr/>
                    <a:lstStyle/>
                    <a:p>
                      <a:pPr algn="l"/>
                      <a:r>
                        <a:rPr lang="en-US" sz="400" b="0" dirty="0">
                          <a:solidFill>
                            <a:schemeClr val="bg1"/>
                          </a:solidFill>
                        </a:rPr>
                        <a:t>#</a:t>
                      </a:r>
                      <a:endParaRPr lang="en-US" sz="400" b="0" dirty="0">
                        <a:solidFill>
                          <a:schemeClr val="bg1"/>
                        </a:solidFill>
                        <a:latin typeface="Abadi" panose="020B0604020104020204" pitchFamily="34" charset="0"/>
                      </a:endParaRPr>
                    </a:p>
                  </a:txBody>
                  <a:tcPr marL="54762" marR="54762" marT="27382" marB="2738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b="0" dirty="0">
                          <a:solidFill>
                            <a:schemeClr val="bg1"/>
                          </a:solidFill>
                        </a:rPr>
                        <a:t>from</a:t>
                      </a:r>
                      <a:endParaRPr lang="en-US" sz="400" b="0" dirty="0">
                        <a:solidFill>
                          <a:schemeClr val="bg1"/>
                        </a:solidFill>
                        <a:latin typeface="Abadi" panose="020B0604020104020204" pitchFamily="34" charset="0"/>
                      </a:endParaRPr>
                    </a:p>
                  </a:txBody>
                  <a:tcPr marL="54762" marR="54762" marT="27382" marB="27382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b="0" dirty="0">
                          <a:solidFill>
                            <a:schemeClr val="bg1"/>
                          </a:solidFill>
                        </a:rPr>
                        <a:t>to</a:t>
                      </a:r>
                      <a:endParaRPr lang="en-US" sz="400" b="0" dirty="0">
                        <a:solidFill>
                          <a:schemeClr val="bg1"/>
                        </a:solidFill>
                        <a:latin typeface="Abadi" panose="020B0604020104020204" pitchFamily="34" charset="0"/>
                      </a:endParaRPr>
                    </a:p>
                  </a:txBody>
                  <a:tcPr marL="54762" marR="54762" marT="27382" marB="27382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b="0" dirty="0">
                          <a:solidFill>
                            <a:schemeClr val="bg1"/>
                          </a:solidFill>
                        </a:rPr>
                        <a:t>amount</a:t>
                      </a:r>
                      <a:endParaRPr lang="en-US" sz="400" b="0" dirty="0">
                        <a:solidFill>
                          <a:schemeClr val="bg1"/>
                        </a:solidFill>
                        <a:latin typeface="Abadi" panose="020B0604020104020204" pitchFamily="34" charset="0"/>
                      </a:endParaRPr>
                    </a:p>
                  </a:txBody>
                  <a:tcPr marL="54762" marR="54762" marT="27382" marB="27382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6061450"/>
                  </a:ext>
                </a:extLst>
              </a:tr>
            </a:tbl>
          </a:graphicData>
        </a:graphic>
      </p:graphicFrame>
      <p:graphicFrame>
        <p:nvGraphicFramePr>
          <p:cNvPr id="118" name="Table 117">
            <a:extLst>
              <a:ext uri="{FF2B5EF4-FFF2-40B4-BE49-F238E27FC236}">
                <a16:creationId xmlns:a16="http://schemas.microsoft.com/office/drawing/2014/main" id="{23184660-671B-4DAB-975A-99EA3F35D5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4558992"/>
              </p:ext>
            </p:extLst>
          </p:nvPr>
        </p:nvGraphicFramePr>
        <p:xfrm>
          <a:off x="671826" y="4856827"/>
          <a:ext cx="1015550" cy="97536"/>
        </p:xfrm>
        <a:graphic>
          <a:graphicData uri="http://schemas.openxmlformats.org/drawingml/2006/table">
            <a:tbl>
              <a:tblPr/>
              <a:tblGrid>
                <a:gridCol w="184868">
                  <a:extLst>
                    <a:ext uri="{9D8B030D-6E8A-4147-A177-3AD203B41FA5}">
                      <a16:colId xmlns:a16="http://schemas.microsoft.com/office/drawing/2014/main" val="3196073436"/>
                    </a:ext>
                  </a:extLst>
                </a:gridCol>
                <a:gridCol w="320156">
                  <a:extLst>
                    <a:ext uri="{9D8B030D-6E8A-4147-A177-3AD203B41FA5}">
                      <a16:colId xmlns:a16="http://schemas.microsoft.com/office/drawing/2014/main" val="2046397748"/>
                    </a:ext>
                  </a:extLst>
                </a:gridCol>
                <a:gridCol w="276654">
                  <a:extLst>
                    <a:ext uri="{9D8B030D-6E8A-4147-A177-3AD203B41FA5}">
                      <a16:colId xmlns:a16="http://schemas.microsoft.com/office/drawing/2014/main" val="2273406638"/>
                    </a:ext>
                  </a:extLst>
                </a:gridCol>
                <a:gridCol w="233872">
                  <a:extLst>
                    <a:ext uri="{9D8B030D-6E8A-4147-A177-3AD203B41FA5}">
                      <a16:colId xmlns:a16="http://schemas.microsoft.com/office/drawing/2014/main" val="3325124574"/>
                    </a:ext>
                  </a:extLst>
                </a:gridCol>
              </a:tblGrid>
              <a:tr h="89400"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1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Alice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Bob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2$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mpd="sng">
                      <a:solidFill>
                        <a:srgbClr val="00FFFF"/>
                      </a:solidFill>
                      <a:prstDash val="soli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021517"/>
                  </a:ext>
                </a:extLst>
              </a:tr>
            </a:tbl>
          </a:graphicData>
        </a:graphic>
      </p:graphicFrame>
      <p:graphicFrame>
        <p:nvGraphicFramePr>
          <p:cNvPr id="119" name="Table 118">
            <a:extLst>
              <a:ext uri="{FF2B5EF4-FFF2-40B4-BE49-F238E27FC236}">
                <a16:creationId xmlns:a16="http://schemas.microsoft.com/office/drawing/2014/main" id="{3EFFEDBF-2D3B-464A-93DA-2B0F405A5D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5645568"/>
              </p:ext>
            </p:extLst>
          </p:nvPr>
        </p:nvGraphicFramePr>
        <p:xfrm>
          <a:off x="671826" y="4979346"/>
          <a:ext cx="1015550" cy="97536"/>
        </p:xfrm>
        <a:graphic>
          <a:graphicData uri="http://schemas.openxmlformats.org/drawingml/2006/table">
            <a:tbl>
              <a:tblPr/>
              <a:tblGrid>
                <a:gridCol w="184868">
                  <a:extLst>
                    <a:ext uri="{9D8B030D-6E8A-4147-A177-3AD203B41FA5}">
                      <a16:colId xmlns:a16="http://schemas.microsoft.com/office/drawing/2014/main" val="3196073436"/>
                    </a:ext>
                  </a:extLst>
                </a:gridCol>
                <a:gridCol w="320156">
                  <a:extLst>
                    <a:ext uri="{9D8B030D-6E8A-4147-A177-3AD203B41FA5}">
                      <a16:colId xmlns:a16="http://schemas.microsoft.com/office/drawing/2014/main" val="2046397748"/>
                    </a:ext>
                  </a:extLst>
                </a:gridCol>
                <a:gridCol w="276654">
                  <a:extLst>
                    <a:ext uri="{9D8B030D-6E8A-4147-A177-3AD203B41FA5}">
                      <a16:colId xmlns:a16="http://schemas.microsoft.com/office/drawing/2014/main" val="2273406638"/>
                    </a:ext>
                  </a:extLst>
                </a:gridCol>
                <a:gridCol w="233872">
                  <a:extLst>
                    <a:ext uri="{9D8B030D-6E8A-4147-A177-3AD203B41FA5}">
                      <a16:colId xmlns:a16="http://schemas.microsoft.com/office/drawing/2014/main" val="3325124574"/>
                    </a:ext>
                  </a:extLst>
                </a:gridCol>
              </a:tblGrid>
              <a:tr h="89400"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2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Alice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Dave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5$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mpd="sng">
                      <a:solidFill>
                        <a:srgbClr val="00FFFF"/>
                      </a:solidFill>
                      <a:prstDash val="soli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021517"/>
                  </a:ext>
                </a:extLst>
              </a:tr>
            </a:tbl>
          </a:graphicData>
        </a:graphic>
      </p:graphicFrame>
      <p:graphicFrame>
        <p:nvGraphicFramePr>
          <p:cNvPr id="120" name="Table 119">
            <a:extLst>
              <a:ext uri="{FF2B5EF4-FFF2-40B4-BE49-F238E27FC236}">
                <a16:creationId xmlns:a16="http://schemas.microsoft.com/office/drawing/2014/main" id="{41016283-E865-44E2-B4A2-BC63DE35D9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2919858"/>
              </p:ext>
            </p:extLst>
          </p:nvPr>
        </p:nvGraphicFramePr>
        <p:xfrm>
          <a:off x="673795" y="5103224"/>
          <a:ext cx="1015550" cy="97536"/>
        </p:xfrm>
        <a:graphic>
          <a:graphicData uri="http://schemas.openxmlformats.org/drawingml/2006/table">
            <a:tbl>
              <a:tblPr/>
              <a:tblGrid>
                <a:gridCol w="184868">
                  <a:extLst>
                    <a:ext uri="{9D8B030D-6E8A-4147-A177-3AD203B41FA5}">
                      <a16:colId xmlns:a16="http://schemas.microsoft.com/office/drawing/2014/main" val="3196073436"/>
                    </a:ext>
                  </a:extLst>
                </a:gridCol>
                <a:gridCol w="320156">
                  <a:extLst>
                    <a:ext uri="{9D8B030D-6E8A-4147-A177-3AD203B41FA5}">
                      <a16:colId xmlns:a16="http://schemas.microsoft.com/office/drawing/2014/main" val="2046397748"/>
                    </a:ext>
                  </a:extLst>
                </a:gridCol>
                <a:gridCol w="276654">
                  <a:extLst>
                    <a:ext uri="{9D8B030D-6E8A-4147-A177-3AD203B41FA5}">
                      <a16:colId xmlns:a16="http://schemas.microsoft.com/office/drawing/2014/main" val="2273406638"/>
                    </a:ext>
                  </a:extLst>
                </a:gridCol>
                <a:gridCol w="233872">
                  <a:extLst>
                    <a:ext uri="{9D8B030D-6E8A-4147-A177-3AD203B41FA5}">
                      <a16:colId xmlns:a16="http://schemas.microsoft.com/office/drawing/2014/main" val="3325124574"/>
                    </a:ext>
                  </a:extLst>
                </a:gridCol>
              </a:tblGrid>
              <a:tr h="89400"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3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Dave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Bob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1$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mpd="sng">
                      <a:solidFill>
                        <a:srgbClr val="00FFFF"/>
                      </a:solidFill>
                      <a:prstDash val="soli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021517"/>
                  </a:ext>
                </a:extLst>
              </a:tr>
            </a:tbl>
          </a:graphicData>
        </a:graphic>
      </p:graphicFrame>
      <p:graphicFrame>
        <p:nvGraphicFramePr>
          <p:cNvPr id="121" name="Table 120">
            <a:extLst>
              <a:ext uri="{FF2B5EF4-FFF2-40B4-BE49-F238E27FC236}">
                <a16:creationId xmlns:a16="http://schemas.microsoft.com/office/drawing/2014/main" id="{13D85794-BF80-477F-8C17-951A4ED1FD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4381384"/>
              </p:ext>
            </p:extLst>
          </p:nvPr>
        </p:nvGraphicFramePr>
        <p:xfrm>
          <a:off x="671826" y="5225853"/>
          <a:ext cx="1015550" cy="97536"/>
        </p:xfrm>
        <a:graphic>
          <a:graphicData uri="http://schemas.openxmlformats.org/drawingml/2006/table">
            <a:tbl>
              <a:tblPr/>
              <a:tblGrid>
                <a:gridCol w="184868">
                  <a:extLst>
                    <a:ext uri="{9D8B030D-6E8A-4147-A177-3AD203B41FA5}">
                      <a16:colId xmlns:a16="http://schemas.microsoft.com/office/drawing/2014/main" val="3196073436"/>
                    </a:ext>
                  </a:extLst>
                </a:gridCol>
                <a:gridCol w="320156">
                  <a:extLst>
                    <a:ext uri="{9D8B030D-6E8A-4147-A177-3AD203B41FA5}">
                      <a16:colId xmlns:a16="http://schemas.microsoft.com/office/drawing/2014/main" val="2046397748"/>
                    </a:ext>
                  </a:extLst>
                </a:gridCol>
                <a:gridCol w="276654">
                  <a:extLst>
                    <a:ext uri="{9D8B030D-6E8A-4147-A177-3AD203B41FA5}">
                      <a16:colId xmlns:a16="http://schemas.microsoft.com/office/drawing/2014/main" val="2273406638"/>
                    </a:ext>
                  </a:extLst>
                </a:gridCol>
                <a:gridCol w="233872">
                  <a:extLst>
                    <a:ext uri="{9D8B030D-6E8A-4147-A177-3AD203B41FA5}">
                      <a16:colId xmlns:a16="http://schemas.microsoft.com/office/drawing/2014/main" val="3325124574"/>
                    </a:ext>
                  </a:extLst>
                </a:gridCol>
              </a:tblGrid>
              <a:tr h="89400"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4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Charlie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Alice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8$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mpd="sng">
                      <a:solidFill>
                        <a:srgbClr val="00FFFF"/>
                      </a:solidFill>
                      <a:prstDash val="soli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021517"/>
                  </a:ext>
                </a:extLst>
              </a:tr>
            </a:tbl>
          </a:graphicData>
        </a:graphic>
      </p:graphicFrame>
      <p:grpSp>
        <p:nvGrpSpPr>
          <p:cNvPr id="122" name="Group 121">
            <a:extLst>
              <a:ext uri="{FF2B5EF4-FFF2-40B4-BE49-F238E27FC236}">
                <a16:creationId xmlns:a16="http://schemas.microsoft.com/office/drawing/2014/main" id="{A127BD4C-4219-44FC-B4CD-C34419BAE238}"/>
              </a:ext>
            </a:extLst>
          </p:cNvPr>
          <p:cNvGrpSpPr/>
          <p:nvPr/>
        </p:nvGrpSpPr>
        <p:grpSpPr>
          <a:xfrm>
            <a:off x="4400261" y="4562687"/>
            <a:ext cx="1196274" cy="819343"/>
            <a:chOff x="3836513" y="3324790"/>
            <a:chExt cx="3359051" cy="2353400"/>
          </a:xfrm>
          <a:noFill/>
        </p:grpSpPr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9FBA02C0-B717-4BA7-8BD7-6F1B9A692DBE}"/>
                </a:ext>
              </a:extLst>
            </p:cNvPr>
            <p:cNvSpPr/>
            <p:nvPr/>
          </p:nvSpPr>
          <p:spPr>
            <a:xfrm>
              <a:off x="3836513" y="3324790"/>
              <a:ext cx="3359051" cy="2353400"/>
            </a:xfrm>
            <a:prstGeom prst="rect">
              <a:avLst/>
            </a:prstGeom>
            <a:grpFill/>
            <a:ln w="28575">
              <a:solidFill>
                <a:srgbClr val="00FFFF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BB9A3C00-288C-4AD4-A864-65F8C19A15E2}"/>
                </a:ext>
              </a:extLst>
            </p:cNvPr>
            <p:cNvSpPr txBox="1"/>
            <p:nvPr/>
          </p:nvSpPr>
          <p:spPr>
            <a:xfrm>
              <a:off x="4686813" y="3324790"/>
              <a:ext cx="1609520" cy="648225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  <a:latin typeface="Abadi" panose="020B0604020104020204" pitchFamily="34" charset="0"/>
                </a:rPr>
                <a:t>Ledger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F0DCF353-26C7-4063-9EDE-EA09EB7EBD84}"/>
                </a:ext>
              </a:extLst>
            </p:cNvPr>
            <p:cNvCxnSpPr>
              <a:cxnSpLocks/>
            </p:cNvCxnSpPr>
            <p:nvPr/>
          </p:nvCxnSpPr>
          <p:spPr>
            <a:xfrm>
              <a:off x="4005433" y="3918758"/>
              <a:ext cx="2993484" cy="0"/>
            </a:xfrm>
            <a:prstGeom prst="line">
              <a:avLst/>
            </a:prstGeom>
            <a:grpFill/>
            <a:ln w="12700">
              <a:solidFill>
                <a:srgbClr val="00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26" name="Table 41">
            <a:extLst>
              <a:ext uri="{FF2B5EF4-FFF2-40B4-BE49-F238E27FC236}">
                <a16:creationId xmlns:a16="http://schemas.microsoft.com/office/drawing/2014/main" id="{4F64EACB-040A-4985-8741-C7EC405C3C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9868155"/>
              </p:ext>
            </p:extLst>
          </p:nvPr>
        </p:nvGraphicFramePr>
        <p:xfrm>
          <a:off x="4492525" y="4731054"/>
          <a:ext cx="1055209" cy="176684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40878">
                  <a:extLst>
                    <a:ext uri="{9D8B030D-6E8A-4147-A177-3AD203B41FA5}">
                      <a16:colId xmlns:a16="http://schemas.microsoft.com/office/drawing/2014/main" val="529969344"/>
                    </a:ext>
                  </a:extLst>
                </a:gridCol>
                <a:gridCol w="353752">
                  <a:extLst>
                    <a:ext uri="{9D8B030D-6E8A-4147-A177-3AD203B41FA5}">
                      <a16:colId xmlns:a16="http://schemas.microsoft.com/office/drawing/2014/main" val="4165621018"/>
                    </a:ext>
                  </a:extLst>
                </a:gridCol>
                <a:gridCol w="304566">
                  <a:extLst>
                    <a:ext uri="{9D8B030D-6E8A-4147-A177-3AD203B41FA5}">
                      <a16:colId xmlns:a16="http://schemas.microsoft.com/office/drawing/2014/main" val="2028900302"/>
                    </a:ext>
                  </a:extLst>
                </a:gridCol>
                <a:gridCol w="256013">
                  <a:extLst>
                    <a:ext uri="{9D8B030D-6E8A-4147-A177-3AD203B41FA5}">
                      <a16:colId xmlns:a16="http://schemas.microsoft.com/office/drawing/2014/main" val="1762467311"/>
                    </a:ext>
                  </a:extLst>
                </a:gridCol>
              </a:tblGrid>
              <a:tr h="106070">
                <a:tc>
                  <a:txBody>
                    <a:bodyPr/>
                    <a:lstStyle/>
                    <a:p>
                      <a:pPr algn="l"/>
                      <a:r>
                        <a:rPr lang="en-US" sz="400" b="0" dirty="0">
                          <a:solidFill>
                            <a:schemeClr val="bg1"/>
                          </a:solidFill>
                        </a:rPr>
                        <a:t>#</a:t>
                      </a:r>
                      <a:endParaRPr lang="en-US" sz="400" b="0" dirty="0">
                        <a:solidFill>
                          <a:schemeClr val="bg1"/>
                        </a:solidFill>
                        <a:latin typeface="Abadi" panose="020B0604020104020204" pitchFamily="34" charset="0"/>
                      </a:endParaRPr>
                    </a:p>
                  </a:txBody>
                  <a:tcPr marL="54762" marR="54762" marT="27382" marB="2738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b="0" dirty="0">
                          <a:solidFill>
                            <a:schemeClr val="bg1"/>
                          </a:solidFill>
                        </a:rPr>
                        <a:t>from</a:t>
                      </a:r>
                      <a:endParaRPr lang="en-US" sz="400" b="0" dirty="0">
                        <a:solidFill>
                          <a:schemeClr val="bg1"/>
                        </a:solidFill>
                        <a:latin typeface="Abadi" panose="020B0604020104020204" pitchFamily="34" charset="0"/>
                      </a:endParaRPr>
                    </a:p>
                  </a:txBody>
                  <a:tcPr marL="54762" marR="54762" marT="27382" marB="27382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b="0" dirty="0">
                          <a:solidFill>
                            <a:schemeClr val="bg1"/>
                          </a:solidFill>
                        </a:rPr>
                        <a:t>to</a:t>
                      </a:r>
                      <a:endParaRPr lang="en-US" sz="400" b="0" dirty="0">
                        <a:solidFill>
                          <a:schemeClr val="bg1"/>
                        </a:solidFill>
                        <a:latin typeface="Abadi" panose="020B0604020104020204" pitchFamily="34" charset="0"/>
                      </a:endParaRPr>
                    </a:p>
                  </a:txBody>
                  <a:tcPr marL="54762" marR="54762" marT="27382" marB="27382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b="0" dirty="0">
                          <a:solidFill>
                            <a:schemeClr val="bg1"/>
                          </a:solidFill>
                        </a:rPr>
                        <a:t>amount</a:t>
                      </a:r>
                      <a:endParaRPr lang="en-US" sz="400" b="0" dirty="0">
                        <a:solidFill>
                          <a:schemeClr val="bg1"/>
                        </a:solidFill>
                        <a:latin typeface="Abadi" panose="020B0604020104020204" pitchFamily="34" charset="0"/>
                      </a:endParaRPr>
                    </a:p>
                  </a:txBody>
                  <a:tcPr marL="54762" marR="54762" marT="27382" marB="27382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6061450"/>
                  </a:ext>
                </a:extLst>
              </a:tr>
            </a:tbl>
          </a:graphicData>
        </a:graphic>
      </p:graphicFrame>
      <p:graphicFrame>
        <p:nvGraphicFramePr>
          <p:cNvPr id="127" name="Table 126">
            <a:extLst>
              <a:ext uri="{FF2B5EF4-FFF2-40B4-BE49-F238E27FC236}">
                <a16:creationId xmlns:a16="http://schemas.microsoft.com/office/drawing/2014/main" id="{B5B88820-2D30-4DFC-8711-78B88A78C9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9237831"/>
              </p:ext>
            </p:extLst>
          </p:nvPr>
        </p:nvGraphicFramePr>
        <p:xfrm>
          <a:off x="4502067" y="4853199"/>
          <a:ext cx="1015550" cy="97536"/>
        </p:xfrm>
        <a:graphic>
          <a:graphicData uri="http://schemas.openxmlformats.org/drawingml/2006/table">
            <a:tbl>
              <a:tblPr/>
              <a:tblGrid>
                <a:gridCol w="184868">
                  <a:extLst>
                    <a:ext uri="{9D8B030D-6E8A-4147-A177-3AD203B41FA5}">
                      <a16:colId xmlns:a16="http://schemas.microsoft.com/office/drawing/2014/main" val="3196073436"/>
                    </a:ext>
                  </a:extLst>
                </a:gridCol>
                <a:gridCol w="320156">
                  <a:extLst>
                    <a:ext uri="{9D8B030D-6E8A-4147-A177-3AD203B41FA5}">
                      <a16:colId xmlns:a16="http://schemas.microsoft.com/office/drawing/2014/main" val="2046397748"/>
                    </a:ext>
                  </a:extLst>
                </a:gridCol>
                <a:gridCol w="276654">
                  <a:extLst>
                    <a:ext uri="{9D8B030D-6E8A-4147-A177-3AD203B41FA5}">
                      <a16:colId xmlns:a16="http://schemas.microsoft.com/office/drawing/2014/main" val="2273406638"/>
                    </a:ext>
                  </a:extLst>
                </a:gridCol>
                <a:gridCol w="233872">
                  <a:extLst>
                    <a:ext uri="{9D8B030D-6E8A-4147-A177-3AD203B41FA5}">
                      <a16:colId xmlns:a16="http://schemas.microsoft.com/office/drawing/2014/main" val="3325124574"/>
                    </a:ext>
                  </a:extLst>
                </a:gridCol>
              </a:tblGrid>
              <a:tr h="89400"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1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Alice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Bob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2$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mpd="sng">
                      <a:solidFill>
                        <a:srgbClr val="00FFFF"/>
                      </a:solidFill>
                      <a:prstDash val="soli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021517"/>
                  </a:ext>
                </a:extLst>
              </a:tr>
            </a:tbl>
          </a:graphicData>
        </a:graphic>
      </p:graphicFrame>
      <p:graphicFrame>
        <p:nvGraphicFramePr>
          <p:cNvPr id="128" name="Table 127">
            <a:extLst>
              <a:ext uri="{FF2B5EF4-FFF2-40B4-BE49-F238E27FC236}">
                <a16:creationId xmlns:a16="http://schemas.microsoft.com/office/drawing/2014/main" id="{7FD687A9-63E2-4E7D-B6B6-C224F29E6E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7348550"/>
              </p:ext>
            </p:extLst>
          </p:nvPr>
        </p:nvGraphicFramePr>
        <p:xfrm>
          <a:off x="4502067" y="4975718"/>
          <a:ext cx="1015550" cy="97536"/>
        </p:xfrm>
        <a:graphic>
          <a:graphicData uri="http://schemas.openxmlformats.org/drawingml/2006/table">
            <a:tbl>
              <a:tblPr/>
              <a:tblGrid>
                <a:gridCol w="184868">
                  <a:extLst>
                    <a:ext uri="{9D8B030D-6E8A-4147-A177-3AD203B41FA5}">
                      <a16:colId xmlns:a16="http://schemas.microsoft.com/office/drawing/2014/main" val="3196073436"/>
                    </a:ext>
                  </a:extLst>
                </a:gridCol>
                <a:gridCol w="320156">
                  <a:extLst>
                    <a:ext uri="{9D8B030D-6E8A-4147-A177-3AD203B41FA5}">
                      <a16:colId xmlns:a16="http://schemas.microsoft.com/office/drawing/2014/main" val="2046397748"/>
                    </a:ext>
                  </a:extLst>
                </a:gridCol>
                <a:gridCol w="276654">
                  <a:extLst>
                    <a:ext uri="{9D8B030D-6E8A-4147-A177-3AD203B41FA5}">
                      <a16:colId xmlns:a16="http://schemas.microsoft.com/office/drawing/2014/main" val="2273406638"/>
                    </a:ext>
                  </a:extLst>
                </a:gridCol>
                <a:gridCol w="233872">
                  <a:extLst>
                    <a:ext uri="{9D8B030D-6E8A-4147-A177-3AD203B41FA5}">
                      <a16:colId xmlns:a16="http://schemas.microsoft.com/office/drawing/2014/main" val="3325124574"/>
                    </a:ext>
                  </a:extLst>
                </a:gridCol>
              </a:tblGrid>
              <a:tr h="89400"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2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Alice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Dave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5$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mpd="sng">
                      <a:solidFill>
                        <a:srgbClr val="00FFFF"/>
                      </a:solidFill>
                      <a:prstDash val="soli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021517"/>
                  </a:ext>
                </a:extLst>
              </a:tr>
            </a:tbl>
          </a:graphicData>
        </a:graphic>
      </p:graphicFrame>
      <p:graphicFrame>
        <p:nvGraphicFramePr>
          <p:cNvPr id="129" name="Table 128">
            <a:extLst>
              <a:ext uri="{FF2B5EF4-FFF2-40B4-BE49-F238E27FC236}">
                <a16:creationId xmlns:a16="http://schemas.microsoft.com/office/drawing/2014/main" id="{38C2A7D4-DF2B-40DB-9016-0438F7004A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1612148"/>
              </p:ext>
            </p:extLst>
          </p:nvPr>
        </p:nvGraphicFramePr>
        <p:xfrm>
          <a:off x="4504036" y="5099596"/>
          <a:ext cx="1015550" cy="97536"/>
        </p:xfrm>
        <a:graphic>
          <a:graphicData uri="http://schemas.openxmlformats.org/drawingml/2006/table">
            <a:tbl>
              <a:tblPr/>
              <a:tblGrid>
                <a:gridCol w="184868">
                  <a:extLst>
                    <a:ext uri="{9D8B030D-6E8A-4147-A177-3AD203B41FA5}">
                      <a16:colId xmlns:a16="http://schemas.microsoft.com/office/drawing/2014/main" val="3196073436"/>
                    </a:ext>
                  </a:extLst>
                </a:gridCol>
                <a:gridCol w="320156">
                  <a:extLst>
                    <a:ext uri="{9D8B030D-6E8A-4147-A177-3AD203B41FA5}">
                      <a16:colId xmlns:a16="http://schemas.microsoft.com/office/drawing/2014/main" val="2046397748"/>
                    </a:ext>
                  </a:extLst>
                </a:gridCol>
                <a:gridCol w="276654">
                  <a:extLst>
                    <a:ext uri="{9D8B030D-6E8A-4147-A177-3AD203B41FA5}">
                      <a16:colId xmlns:a16="http://schemas.microsoft.com/office/drawing/2014/main" val="2273406638"/>
                    </a:ext>
                  </a:extLst>
                </a:gridCol>
                <a:gridCol w="233872">
                  <a:extLst>
                    <a:ext uri="{9D8B030D-6E8A-4147-A177-3AD203B41FA5}">
                      <a16:colId xmlns:a16="http://schemas.microsoft.com/office/drawing/2014/main" val="3325124574"/>
                    </a:ext>
                  </a:extLst>
                </a:gridCol>
              </a:tblGrid>
              <a:tr h="89400"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3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Dave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Bob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1$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mpd="sng">
                      <a:solidFill>
                        <a:srgbClr val="00FFFF"/>
                      </a:solidFill>
                      <a:prstDash val="soli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021517"/>
                  </a:ext>
                </a:extLst>
              </a:tr>
            </a:tbl>
          </a:graphicData>
        </a:graphic>
      </p:graphicFrame>
      <p:graphicFrame>
        <p:nvGraphicFramePr>
          <p:cNvPr id="130" name="Table 129">
            <a:extLst>
              <a:ext uri="{FF2B5EF4-FFF2-40B4-BE49-F238E27FC236}">
                <a16:creationId xmlns:a16="http://schemas.microsoft.com/office/drawing/2014/main" id="{FBAF0979-CD4C-4A7A-BC2A-8748D13AD0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8239288"/>
              </p:ext>
            </p:extLst>
          </p:nvPr>
        </p:nvGraphicFramePr>
        <p:xfrm>
          <a:off x="4502067" y="5222225"/>
          <a:ext cx="1015550" cy="97536"/>
        </p:xfrm>
        <a:graphic>
          <a:graphicData uri="http://schemas.openxmlformats.org/drawingml/2006/table">
            <a:tbl>
              <a:tblPr/>
              <a:tblGrid>
                <a:gridCol w="184868">
                  <a:extLst>
                    <a:ext uri="{9D8B030D-6E8A-4147-A177-3AD203B41FA5}">
                      <a16:colId xmlns:a16="http://schemas.microsoft.com/office/drawing/2014/main" val="3196073436"/>
                    </a:ext>
                  </a:extLst>
                </a:gridCol>
                <a:gridCol w="320156">
                  <a:extLst>
                    <a:ext uri="{9D8B030D-6E8A-4147-A177-3AD203B41FA5}">
                      <a16:colId xmlns:a16="http://schemas.microsoft.com/office/drawing/2014/main" val="2046397748"/>
                    </a:ext>
                  </a:extLst>
                </a:gridCol>
                <a:gridCol w="276654">
                  <a:extLst>
                    <a:ext uri="{9D8B030D-6E8A-4147-A177-3AD203B41FA5}">
                      <a16:colId xmlns:a16="http://schemas.microsoft.com/office/drawing/2014/main" val="2273406638"/>
                    </a:ext>
                  </a:extLst>
                </a:gridCol>
                <a:gridCol w="233872">
                  <a:extLst>
                    <a:ext uri="{9D8B030D-6E8A-4147-A177-3AD203B41FA5}">
                      <a16:colId xmlns:a16="http://schemas.microsoft.com/office/drawing/2014/main" val="3325124574"/>
                    </a:ext>
                  </a:extLst>
                </a:gridCol>
              </a:tblGrid>
              <a:tr h="89400"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4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Charlie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Alice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8$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mpd="sng">
                      <a:solidFill>
                        <a:srgbClr val="00FFFF"/>
                      </a:solidFill>
                      <a:prstDash val="soli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021517"/>
                  </a:ext>
                </a:extLst>
              </a:tr>
            </a:tbl>
          </a:graphicData>
        </a:graphic>
      </p:graphicFrame>
      <p:grpSp>
        <p:nvGrpSpPr>
          <p:cNvPr id="20" name="Group 19">
            <a:extLst>
              <a:ext uri="{FF2B5EF4-FFF2-40B4-BE49-F238E27FC236}">
                <a16:creationId xmlns:a16="http://schemas.microsoft.com/office/drawing/2014/main" id="{7ACAF5A3-35DF-474E-BC83-F0D8BDD8FBA4}"/>
              </a:ext>
            </a:extLst>
          </p:cNvPr>
          <p:cNvGrpSpPr/>
          <p:nvPr/>
        </p:nvGrpSpPr>
        <p:grpSpPr>
          <a:xfrm>
            <a:off x="-118502" y="6080281"/>
            <a:ext cx="5394790" cy="495634"/>
            <a:chOff x="117375" y="6037002"/>
            <a:chExt cx="5394790" cy="495634"/>
          </a:xfrm>
        </p:grpSpPr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9E3C8604-B7CF-400E-B53E-8D7AB54BE9BF}"/>
                </a:ext>
              </a:extLst>
            </p:cNvPr>
            <p:cNvSpPr/>
            <p:nvPr/>
          </p:nvSpPr>
          <p:spPr>
            <a:xfrm>
              <a:off x="714853" y="6037002"/>
              <a:ext cx="594241" cy="495634"/>
            </a:xfrm>
            <a:prstGeom prst="rect">
              <a:avLst/>
            </a:prstGeom>
            <a:noFill/>
            <a:ln w="28575">
              <a:solidFill>
                <a:srgbClr val="00FFFF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  <a:latin typeface="Abadi" panose="020B0604020104020204" pitchFamily="34" charset="0"/>
              </a:endParaRPr>
            </a:p>
          </p:txBody>
        </p:sp>
        <p:cxnSp>
          <p:nvCxnSpPr>
            <p:cNvPr id="137" name="Straight Arrow Connector 136">
              <a:extLst>
                <a:ext uri="{FF2B5EF4-FFF2-40B4-BE49-F238E27FC236}">
                  <a16:creationId xmlns:a16="http://schemas.microsoft.com/office/drawing/2014/main" id="{E022C8F0-D8A2-4695-8BFD-60CF5AF7EE79}"/>
                </a:ext>
              </a:extLst>
            </p:cNvPr>
            <p:cNvCxnSpPr>
              <a:cxnSpLocks/>
              <a:endCxn id="131" idx="1"/>
            </p:cNvCxnSpPr>
            <p:nvPr/>
          </p:nvCxnSpPr>
          <p:spPr>
            <a:xfrm>
              <a:off x="117375" y="6284819"/>
              <a:ext cx="597478" cy="0"/>
            </a:xfrm>
            <a:prstGeom prst="straightConnector1">
              <a:avLst/>
            </a:prstGeom>
            <a:ln w="38100">
              <a:solidFill>
                <a:srgbClr val="00FFFF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BF7DE61D-6506-42BE-B86B-ABC15B247094}"/>
                </a:ext>
              </a:extLst>
            </p:cNvPr>
            <p:cNvSpPr/>
            <p:nvPr/>
          </p:nvSpPr>
          <p:spPr>
            <a:xfrm>
              <a:off x="1926373" y="6037002"/>
              <a:ext cx="594241" cy="495634"/>
            </a:xfrm>
            <a:prstGeom prst="rect">
              <a:avLst/>
            </a:prstGeom>
            <a:noFill/>
            <a:ln w="28575">
              <a:solidFill>
                <a:srgbClr val="00FFFF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  <a:latin typeface="Abadi" panose="020B0604020104020204" pitchFamily="34" charset="0"/>
              </a:endParaRPr>
            </a:p>
          </p:txBody>
        </p:sp>
        <p:cxnSp>
          <p:nvCxnSpPr>
            <p:cNvPr id="139" name="Straight Arrow Connector 138">
              <a:extLst>
                <a:ext uri="{FF2B5EF4-FFF2-40B4-BE49-F238E27FC236}">
                  <a16:creationId xmlns:a16="http://schemas.microsoft.com/office/drawing/2014/main" id="{7E09289E-DB68-4F18-B5EF-3FEAD482B163}"/>
                </a:ext>
              </a:extLst>
            </p:cNvPr>
            <p:cNvCxnSpPr>
              <a:cxnSpLocks/>
              <a:stCxn id="131" idx="3"/>
              <a:endCxn id="138" idx="1"/>
            </p:cNvCxnSpPr>
            <p:nvPr/>
          </p:nvCxnSpPr>
          <p:spPr>
            <a:xfrm>
              <a:off x="1309094" y="6284819"/>
              <a:ext cx="617279" cy="0"/>
            </a:xfrm>
            <a:prstGeom prst="straightConnector1">
              <a:avLst/>
            </a:prstGeom>
            <a:ln w="38100">
              <a:solidFill>
                <a:srgbClr val="00FFFF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A00C1267-494D-4C8B-ACDE-6B21F2B5BDB0}"/>
                </a:ext>
              </a:extLst>
            </p:cNvPr>
            <p:cNvSpPr/>
            <p:nvPr/>
          </p:nvSpPr>
          <p:spPr>
            <a:xfrm>
              <a:off x="3108926" y="6037002"/>
              <a:ext cx="594241" cy="495634"/>
            </a:xfrm>
            <a:prstGeom prst="rect">
              <a:avLst/>
            </a:prstGeom>
            <a:noFill/>
            <a:ln w="28575">
              <a:solidFill>
                <a:srgbClr val="00FFFF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  <a:latin typeface="Abadi" panose="020B0604020104020204" pitchFamily="34" charset="0"/>
              </a:endParaRPr>
            </a:p>
          </p:txBody>
        </p:sp>
        <p:cxnSp>
          <p:nvCxnSpPr>
            <p:cNvPr id="141" name="Straight Arrow Connector 140">
              <a:extLst>
                <a:ext uri="{FF2B5EF4-FFF2-40B4-BE49-F238E27FC236}">
                  <a16:creationId xmlns:a16="http://schemas.microsoft.com/office/drawing/2014/main" id="{CE9DFB7B-F6DC-41A1-85DD-C4ADB6D00CC4}"/>
                </a:ext>
              </a:extLst>
            </p:cNvPr>
            <p:cNvCxnSpPr>
              <a:cxnSpLocks/>
              <a:stCxn id="138" idx="3"/>
              <a:endCxn id="140" idx="1"/>
            </p:cNvCxnSpPr>
            <p:nvPr/>
          </p:nvCxnSpPr>
          <p:spPr>
            <a:xfrm>
              <a:off x="2520614" y="6284819"/>
              <a:ext cx="588312" cy="0"/>
            </a:xfrm>
            <a:prstGeom prst="straightConnector1">
              <a:avLst/>
            </a:prstGeom>
            <a:ln w="38100">
              <a:solidFill>
                <a:srgbClr val="00FFFF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BA549854-2583-4F68-9FA5-0C35BD7E4F17}"/>
                </a:ext>
              </a:extLst>
            </p:cNvPr>
            <p:cNvSpPr/>
            <p:nvPr/>
          </p:nvSpPr>
          <p:spPr>
            <a:xfrm>
              <a:off x="4320446" y="6037002"/>
              <a:ext cx="594241" cy="495634"/>
            </a:xfrm>
            <a:prstGeom prst="rect">
              <a:avLst/>
            </a:prstGeom>
            <a:noFill/>
            <a:ln w="28575">
              <a:solidFill>
                <a:srgbClr val="00FFFF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  <a:latin typeface="Abadi" panose="020B0604020104020204" pitchFamily="34" charset="0"/>
              </a:endParaRPr>
            </a:p>
          </p:txBody>
        </p:sp>
        <p:cxnSp>
          <p:nvCxnSpPr>
            <p:cNvPr id="143" name="Straight Arrow Connector 142">
              <a:extLst>
                <a:ext uri="{FF2B5EF4-FFF2-40B4-BE49-F238E27FC236}">
                  <a16:creationId xmlns:a16="http://schemas.microsoft.com/office/drawing/2014/main" id="{5CAFD702-255B-4BC2-AE34-90C570549CDD}"/>
                </a:ext>
              </a:extLst>
            </p:cNvPr>
            <p:cNvCxnSpPr>
              <a:cxnSpLocks/>
              <a:stCxn id="140" idx="3"/>
              <a:endCxn id="142" idx="1"/>
            </p:cNvCxnSpPr>
            <p:nvPr/>
          </p:nvCxnSpPr>
          <p:spPr>
            <a:xfrm>
              <a:off x="3703167" y="6284819"/>
              <a:ext cx="617279" cy="0"/>
            </a:xfrm>
            <a:prstGeom prst="straightConnector1">
              <a:avLst/>
            </a:prstGeom>
            <a:ln w="38100">
              <a:solidFill>
                <a:srgbClr val="00FFFF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Arrow Connector 143">
              <a:extLst>
                <a:ext uri="{FF2B5EF4-FFF2-40B4-BE49-F238E27FC236}">
                  <a16:creationId xmlns:a16="http://schemas.microsoft.com/office/drawing/2014/main" id="{EB0A6AE5-FD3F-4042-936E-06D7EC3C5FA6}"/>
                </a:ext>
              </a:extLst>
            </p:cNvPr>
            <p:cNvCxnSpPr>
              <a:cxnSpLocks/>
              <a:stCxn id="142" idx="3"/>
            </p:cNvCxnSpPr>
            <p:nvPr/>
          </p:nvCxnSpPr>
          <p:spPr>
            <a:xfrm>
              <a:off x="4914687" y="6284819"/>
              <a:ext cx="597478" cy="0"/>
            </a:xfrm>
            <a:prstGeom prst="straightConnector1">
              <a:avLst/>
            </a:prstGeom>
            <a:ln w="38100">
              <a:solidFill>
                <a:srgbClr val="00FFFF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98150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C2723-1A9A-4F0C-9EBA-A414EA578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2263"/>
            <a:ext cx="10515600" cy="870744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badi" panose="020B0604020104020204" pitchFamily="34" charset="0"/>
              </a:rPr>
              <a:t>Life of a Smart Contract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FEA0B9E-7645-4F9E-8F6F-DEA57C17ED21}"/>
              </a:ext>
            </a:extLst>
          </p:cNvPr>
          <p:cNvGrpSpPr/>
          <p:nvPr/>
        </p:nvGrpSpPr>
        <p:grpSpPr>
          <a:xfrm>
            <a:off x="1568341" y="5350657"/>
            <a:ext cx="1086785" cy="973792"/>
            <a:chOff x="294807" y="5350657"/>
            <a:chExt cx="1086785" cy="97379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B02F029-DA62-408E-BEF9-F2ACE528BCAB}"/>
                </a:ext>
              </a:extLst>
            </p:cNvPr>
            <p:cNvSpPr txBox="1"/>
            <p:nvPr/>
          </p:nvSpPr>
          <p:spPr>
            <a:xfrm>
              <a:off x="294807" y="5924339"/>
              <a:ext cx="108678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Abadi" panose="020B0604020104020204" pitchFamily="34" charset="0"/>
                </a:rPr>
                <a:t>nyc97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pic>
          <p:nvPicPr>
            <p:cNvPr id="9" name="Graphic 8" descr="User outline">
              <a:extLst>
                <a:ext uri="{FF2B5EF4-FFF2-40B4-BE49-F238E27FC236}">
                  <a16:creationId xmlns:a16="http://schemas.microsoft.com/office/drawing/2014/main" id="{CBE7AB39-4A23-462A-8BC7-BA3C5DC2AC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95430" y="5350657"/>
              <a:ext cx="697706" cy="697706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97E94C8D-1293-4247-88DB-D56C055DD8E5}"/>
              </a:ext>
            </a:extLst>
          </p:cNvPr>
          <p:cNvGrpSpPr/>
          <p:nvPr/>
        </p:nvGrpSpPr>
        <p:grpSpPr>
          <a:xfrm>
            <a:off x="3769935" y="5343230"/>
            <a:ext cx="1086785" cy="973792"/>
            <a:chOff x="294807" y="5350657"/>
            <a:chExt cx="1086785" cy="97379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C31DF51-D083-410D-AE3F-41834F4F1970}"/>
                </a:ext>
              </a:extLst>
            </p:cNvPr>
            <p:cNvSpPr txBox="1"/>
            <p:nvPr/>
          </p:nvSpPr>
          <p:spPr>
            <a:xfrm>
              <a:off x="294807" y="5924339"/>
              <a:ext cx="108678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Abadi" panose="020B0604020104020204" pitchFamily="34" charset="0"/>
                </a:rPr>
                <a:t>5_rs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pic>
          <p:nvPicPr>
            <p:cNvPr id="12" name="Graphic 11" descr="User outline">
              <a:extLst>
                <a:ext uri="{FF2B5EF4-FFF2-40B4-BE49-F238E27FC236}">
                  <a16:creationId xmlns:a16="http://schemas.microsoft.com/office/drawing/2014/main" id="{BDD41A2A-0E3D-424E-A71D-B62946F07F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95430" y="5350657"/>
              <a:ext cx="697706" cy="697706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6A18469-7FC9-46A7-AA4C-FA42F99F22E7}"/>
              </a:ext>
            </a:extLst>
          </p:cNvPr>
          <p:cNvGrpSpPr/>
          <p:nvPr/>
        </p:nvGrpSpPr>
        <p:grpSpPr>
          <a:xfrm>
            <a:off x="4948054" y="5343230"/>
            <a:ext cx="1086785" cy="973792"/>
            <a:chOff x="294807" y="5350657"/>
            <a:chExt cx="1086785" cy="973792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D12D287-C195-454D-9B71-A483FAAFCFD6}"/>
                </a:ext>
              </a:extLst>
            </p:cNvPr>
            <p:cNvSpPr txBox="1"/>
            <p:nvPr/>
          </p:nvSpPr>
          <p:spPr>
            <a:xfrm>
              <a:off x="294807" y="5924339"/>
              <a:ext cx="108678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Abadi" panose="020B0604020104020204" pitchFamily="34" charset="0"/>
                </a:rPr>
                <a:t>fox00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pic>
          <p:nvPicPr>
            <p:cNvPr id="15" name="Graphic 14" descr="User outline">
              <a:extLst>
                <a:ext uri="{FF2B5EF4-FFF2-40B4-BE49-F238E27FC236}">
                  <a16:creationId xmlns:a16="http://schemas.microsoft.com/office/drawing/2014/main" id="{F8380342-7DCB-4E33-B80F-B947C454A6E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95430" y="5350657"/>
              <a:ext cx="697706" cy="697706"/>
            </a:xfrm>
            <a:prstGeom prst="rect">
              <a:avLst/>
            </a:prstGeom>
          </p:spPr>
        </p:pic>
      </p:grpSp>
      <p:pic>
        <p:nvPicPr>
          <p:cNvPr id="16" name="Graphic 15" descr="Earth globe: Americas with solid fill">
            <a:extLst>
              <a:ext uri="{FF2B5EF4-FFF2-40B4-BE49-F238E27FC236}">
                <a16:creationId xmlns:a16="http://schemas.microsoft.com/office/drawing/2014/main" id="{E5DC7BCC-7187-4345-B387-34A82019FF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31290" y="1235870"/>
            <a:ext cx="3912997" cy="3912997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0BAD3F37-8428-4536-91FE-EBA6059BC01D}"/>
              </a:ext>
            </a:extLst>
          </p:cNvPr>
          <p:cNvGrpSpPr/>
          <p:nvPr/>
        </p:nvGrpSpPr>
        <p:grpSpPr>
          <a:xfrm>
            <a:off x="7145958" y="5360131"/>
            <a:ext cx="1086785" cy="973792"/>
            <a:chOff x="294807" y="5350657"/>
            <a:chExt cx="1086785" cy="973792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6130F4A-7DCF-44D1-93F7-C401FFFDC8ED}"/>
                </a:ext>
              </a:extLst>
            </p:cNvPr>
            <p:cNvSpPr txBox="1"/>
            <p:nvPr/>
          </p:nvSpPr>
          <p:spPr>
            <a:xfrm>
              <a:off x="294807" y="5924339"/>
              <a:ext cx="108678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Abadi" panose="020B0604020104020204" pitchFamily="34" charset="0"/>
                </a:rPr>
                <a:t>112_r9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pic>
          <p:nvPicPr>
            <p:cNvPr id="19" name="Graphic 18" descr="User outline">
              <a:extLst>
                <a:ext uri="{FF2B5EF4-FFF2-40B4-BE49-F238E27FC236}">
                  <a16:creationId xmlns:a16="http://schemas.microsoft.com/office/drawing/2014/main" id="{C666B7CC-DB76-4CAD-B1C1-ADC6C0F5F9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95430" y="5350657"/>
              <a:ext cx="697706" cy="697706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DAA98FA-2C36-41AA-BE53-C23B7CF2F5B5}"/>
              </a:ext>
            </a:extLst>
          </p:cNvPr>
          <p:cNvGrpSpPr/>
          <p:nvPr/>
        </p:nvGrpSpPr>
        <p:grpSpPr>
          <a:xfrm>
            <a:off x="9423029" y="5352704"/>
            <a:ext cx="1086785" cy="973792"/>
            <a:chOff x="294807" y="5350657"/>
            <a:chExt cx="1086785" cy="97379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D81C8C8-6AD9-4F6B-980C-78D02499A4F5}"/>
                </a:ext>
              </a:extLst>
            </p:cNvPr>
            <p:cNvSpPr txBox="1"/>
            <p:nvPr/>
          </p:nvSpPr>
          <p:spPr>
            <a:xfrm>
              <a:off x="294807" y="5924339"/>
              <a:ext cx="108678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 err="1">
                  <a:solidFill>
                    <a:schemeClr val="bg1"/>
                  </a:solidFill>
                  <a:latin typeface="Abadi" panose="020B0604020104020204" pitchFamily="34" charset="0"/>
                </a:rPr>
                <a:t>ojs_t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pic>
          <p:nvPicPr>
            <p:cNvPr id="22" name="Graphic 21" descr="User outline">
              <a:extLst>
                <a:ext uri="{FF2B5EF4-FFF2-40B4-BE49-F238E27FC236}">
                  <a16:creationId xmlns:a16="http://schemas.microsoft.com/office/drawing/2014/main" id="{71458B03-4C0F-4A26-A82E-45F78F2CD9B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95430" y="5350657"/>
              <a:ext cx="697706" cy="697706"/>
            </a:xfrm>
            <a:prstGeom prst="rect">
              <a:avLst/>
            </a:prstGeom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40B21F6-C812-48C7-B69E-AC7EC13206BE}"/>
              </a:ext>
            </a:extLst>
          </p:cNvPr>
          <p:cNvGrpSpPr/>
          <p:nvPr/>
        </p:nvGrpSpPr>
        <p:grpSpPr>
          <a:xfrm>
            <a:off x="10525671" y="5352704"/>
            <a:ext cx="1086785" cy="973792"/>
            <a:chOff x="294807" y="5350657"/>
            <a:chExt cx="1086785" cy="97379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6D18CFF-9B24-4D17-A142-A8E04C6B2213}"/>
                </a:ext>
              </a:extLst>
            </p:cNvPr>
            <p:cNvSpPr txBox="1"/>
            <p:nvPr/>
          </p:nvSpPr>
          <p:spPr>
            <a:xfrm>
              <a:off x="294807" y="5924339"/>
              <a:ext cx="108678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 err="1">
                  <a:solidFill>
                    <a:schemeClr val="bg1"/>
                  </a:solidFill>
                  <a:latin typeface="Abadi" panose="020B0604020104020204" pitchFamily="34" charset="0"/>
                </a:rPr>
                <a:t>chstxy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pic>
          <p:nvPicPr>
            <p:cNvPr id="25" name="Graphic 24" descr="User outline">
              <a:extLst>
                <a:ext uri="{FF2B5EF4-FFF2-40B4-BE49-F238E27FC236}">
                  <a16:creationId xmlns:a16="http://schemas.microsoft.com/office/drawing/2014/main" id="{5E98CDD6-E9B9-45D1-A903-3C44682AB5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95430" y="5350657"/>
              <a:ext cx="697706" cy="697706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DDD9070-2B97-4539-A966-A9D7A9913291}"/>
              </a:ext>
            </a:extLst>
          </p:cNvPr>
          <p:cNvGrpSpPr/>
          <p:nvPr/>
        </p:nvGrpSpPr>
        <p:grpSpPr>
          <a:xfrm>
            <a:off x="390222" y="5350657"/>
            <a:ext cx="1086785" cy="973792"/>
            <a:chOff x="294807" y="5350657"/>
            <a:chExt cx="1086785" cy="973792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5B26DC1-DDBB-4838-BABF-D545222DD608}"/>
                </a:ext>
              </a:extLst>
            </p:cNvPr>
            <p:cNvSpPr txBox="1"/>
            <p:nvPr/>
          </p:nvSpPr>
          <p:spPr>
            <a:xfrm>
              <a:off x="294807" y="5924339"/>
              <a:ext cx="108678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 err="1">
                  <a:solidFill>
                    <a:schemeClr val="bg1"/>
                  </a:solidFill>
                  <a:latin typeface="Abadi" panose="020B0604020104020204" pitchFamily="34" charset="0"/>
                </a:rPr>
                <a:t>satoshi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pic>
          <p:nvPicPr>
            <p:cNvPr id="28" name="Graphic 27" descr="User outline">
              <a:extLst>
                <a:ext uri="{FF2B5EF4-FFF2-40B4-BE49-F238E27FC236}">
                  <a16:creationId xmlns:a16="http://schemas.microsoft.com/office/drawing/2014/main" id="{1FBD4D2A-77B8-4E31-8232-9311B81D026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95430" y="5350657"/>
              <a:ext cx="697706" cy="697706"/>
            </a:xfrm>
            <a:prstGeom prst="rect">
              <a:avLst/>
            </a:prstGeom>
          </p:spPr>
        </p:pic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037DD90-0FCE-41C2-A21C-447C5BE84F01}"/>
              </a:ext>
            </a:extLst>
          </p:cNvPr>
          <p:cNvGrpSpPr/>
          <p:nvPr/>
        </p:nvGrpSpPr>
        <p:grpSpPr>
          <a:xfrm>
            <a:off x="6043316" y="5337195"/>
            <a:ext cx="1086785" cy="979827"/>
            <a:chOff x="6043316" y="5337195"/>
            <a:chExt cx="1086785" cy="979827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20B70D4-91F6-4207-A0E1-734228D5D976}"/>
                </a:ext>
              </a:extLst>
            </p:cNvPr>
            <p:cNvSpPr txBox="1"/>
            <p:nvPr/>
          </p:nvSpPr>
          <p:spPr>
            <a:xfrm>
              <a:off x="6043316" y="5916912"/>
              <a:ext cx="108678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Abadi" panose="020B0604020104020204" pitchFamily="34" charset="0"/>
                </a:rPr>
                <a:t>gov89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pic>
          <p:nvPicPr>
            <p:cNvPr id="34" name="Graphic 33" descr="User outline">
              <a:extLst>
                <a:ext uri="{FF2B5EF4-FFF2-40B4-BE49-F238E27FC236}">
                  <a16:creationId xmlns:a16="http://schemas.microsoft.com/office/drawing/2014/main" id="{49638E9B-2085-4CCF-A20F-FA594CF27B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227033" y="5337195"/>
              <a:ext cx="697706" cy="697706"/>
            </a:xfrm>
            <a:prstGeom prst="rect">
              <a:avLst/>
            </a:prstGeom>
          </p:spPr>
        </p:pic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14A3876-9955-46E0-AF9E-DFB0008E88B4}"/>
              </a:ext>
            </a:extLst>
          </p:cNvPr>
          <p:cNvGrpSpPr/>
          <p:nvPr/>
        </p:nvGrpSpPr>
        <p:grpSpPr>
          <a:xfrm>
            <a:off x="8324077" y="5337195"/>
            <a:ext cx="1086785" cy="996728"/>
            <a:chOff x="8324077" y="5337195"/>
            <a:chExt cx="1086785" cy="996728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B93E3B1-FF07-4397-95C6-ECD5FFBD1F30}"/>
                </a:ext>
              </a:extLst>
            </p:cNvPr>
            <p:cNvSpPr txBox="1"/>
            <p:nvPr/>
          </p:nvSpPr>
          <p:spPr>
            <a:xfrm>
              <a:off x="8324077" y="5933813"/>
              <a:ext cx="108678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Abadi" panose="020B0604020104020204" pitchFamily="34" charset="0"/>
                </a:rPr>
                <a:t>17yyr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pic>
          <p:nvPicPr>
            <p:cNvPr id="37" name="Graphic 36" descr="User outline">
              <a:extLst>
                <a:ext uri="{FF2B5EF4-FFF2-40B4-BE49-F238E27FC236}">
                  <a16:creationId xmlns:a16="http://schemas.microsoft.com/office/drawing/2014/main" id="{9F06C6B5-5F7B-4B66-BB47-EA84C8B2085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547201" y="5337195"/>
              <a:ext cx="697706" cy="697706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5FF20D08-C1C6-4433-8412-B263650611C8}"/>
              </a:ext>
            </a:extLst>
          </p:cNvPr>
          <p:cNvGrpSpPr/>
          <p:nvPr/>
        </p:nvGrpSpPr>
        <p:grpSpPr>
          <a:xfrm>
            <a:off x="2667293" y="5350657"/>
            <a:ext cx="1086785" cy="966365"/>
            <a:chOff x="2667293" y="5350657"/>
            <a:chExt cx="1086785" cy="966365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FE1E8CA-82C3-4903-BB01-6713EB673D5B}"/>
                </a:ext>
              </a:extLst>
            </p:cNvPr>
            <p:cNvSpPr txBox="1"/>
            <p:nvPr/>
          </p:nvSpPr>
          <p:spPr>
            <a:xfrm>
              <a:off x="2667293" y="5916912"/>
              <a:ext cx="108678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Abadi" panose="020B0604020104020204" pitchFamily="34" charset="0"/>
                </a:rPr>
                <a:t>xm835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pic>
          <p:nvPicPr>
            <p:cNvPr id="40" name="Graphic 39" descr="User outline">
              <a:extLst>
                <a:ext uri="{FF2B5EF4-FFF2-40B4-BE49-F238E27FC236}">
                  <a16:creationId xmlns:a16="http://schemas.microsoft.com/office/drawing/2014/main" id="{98D9E148-ABD2-47BC-B088-D0CA32F337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842321" y="5350657"/>
              <a:ext cx="697706" cy="6977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4476283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C2723-1A9A-4F0C-9EBA-A414EA578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70744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badi" panose="020B0604020104020204" pitchFamily="34" charset="0"/>
              </a:rPr>
              <a:t>Life of a Smart Contract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3548796-A75C-4F53-8714-FAA2BAD5C53C}"/>
              </a:ext>
            </a:extLst>
          </p:cNvPr>
          <p:cNvGrpSpPr/>
          <p:nvPr/>
        </p:nvGrpSpPr>
        <p:grpSpPr>
          <a:xfrm>
            <a:off x="1568341" y="5350657"/>
            <a:ext cx="1086785" cy="973792"/>
            <a:chOff x="294807" y="5350657"/>
            <a:chExt cx="1086785" cy="973792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1983A53-0CE5-4E43-8F86-DC61E6290E6D}"/>
                </a:ext>
              </a:extLst>
            </p:cNvPr>
            <p:cNvSpPr txBox="1"/>
            <p:nvPr/>
          </p:nvSpPr>
          <p:spPr>
            <a:xfrm>
              <a:off x="294807" y="5924339"/>
              <a:ext cx="108678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Abadi" panose="020B0604020104020204" pitchFamily="34" charset="0"/>
                </a:rPr>
                <a:t>nyc97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pic>
          <p:nvPicPr>
            <p:cNvPr id="37" name="Graphic 36" descr="User outline">
              <a:extLst>
                <a:ext uri="{FF2B5EF4-FFF2-40B4-BE49-F238E27FC236}">
                  <a16:creationId xmlns:a16="http://schemas.microsoft.com/office/drawing/2014/main" id="{B9C3CF1A-3382-469A-B487-94EDADC6B8E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95430" y="5350657"/>
              <a:ext cx="697706" cy="697706"/>
            </a:xfrm>
            <a:prstGeom prst="rect">
              <a:avLst/>
            </a:prstGeom>
          </p:spPr>
        </p:pic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D144EF43-989E-4CE6-8AE9-B2161A87AE18}"/>
              </a:ext>
            </a:extLst>
          </p:cNvPr>
          <p:cNvGrpSpPr/>
          <p:nvPr/>
        </p:nvGrpSpPr>
        <p:grpSpPr>
          <a:xfrm>
            <a:off x="3769935" y="5343230"/>
            <a:ext cx="1086785" cy="973792"/>
            <a:chOff x="294807" y="5350657"/>
            <a:chExt cx="1086785" cy="973792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D40BAD2A-71A1-4042-9994-CC149B0ED4F3}"/>
                </a:ext>
              </a:extLst>
            </p:cNvPr>
            <p:cNvSpPr txBox="1"/>
            <p:nvPr/>
          </p:nvSpPr>
          <p:spPr>
            <a:xfrm>
              <a:off x="294807" y="5924339"/>
              <a:ext cx="108678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Abadi" panose="020B0604020104020204" pitchFamily="34" charset="0"/>
                </a:rPr>
                <a:t>5_rs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pic>
          <p:nvPicPr>
            <p:cNvPr id="46" name="Graphic 45" descr="User outline">
              <a:extLst>
                <a:ext uri="{FF2B5EF4-FFF2-40B4-BE49-F238E27FC236}">
                  <a16:creationId xmlns:a16="http://schemas.microsoft.com/office/drawing/2014/main" id="{FEE11BFB-7779-463F-9C8D-2270F20ECF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95430" y="5350657"/>
              <a:ext cx="697706" cy="697706"/>
            </a:xfrm>
            <a:prstGeom prst="rect">
              <a:avLst/>
            </a:prstGeom>
          </p:spPr>
        </p:pic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B9C6EBFF-6398-44FC-B0C5-1C5DD98DD141}"/>
              </a:ext>
            </a:extLst>
          </p:cNvPr>
          <p:cNvGrpSpPr/>
          <p:nvPr/>
        </p:nvGrpSpPr>
        <p:grpSpPr>
          <a:xfrm>
            <a:off x="4948054" y="5343230"/>
            <a:ext cx="1086785" cy="973792"/>
            <a:chOff x="294807" y="5350657"/>
            <a:chExt cx="1086785" cy="973792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A2A7023A-149F-4A99-980F-7EE2711B58BC}"/>
                </a:ext>
              </a:extLst>
            </p:cNvPr>
            <p:cNvSpPr txBox="1"/>
            <p:nvPr/>
          </p:nvSpPr>
          <p:spPr>
            <a:xfrm>
              <a:off x="294807" y="5924339"/>
              <a:ext cx="108678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Abadi" panose="020B0604020104020204" pitchFamily="34" charset="0"/>
                </a:rPr>
                <a:t>fox00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pic>
          <p:nvPicPr>
            <p:cNvPr id="49" name="Graphic 48" descr="User outline">
              <a:extLst>
                <a:ext uri="{FF2B5EF4-FFF2-40B4-BE49-F238E27FC236}">
                  <a16:creationId xmlns:a16="http://schemas.microsoft.com/office/drawing/2014/main" id="{3421A170-A068-48A1-8BA8-D8971CD3EC5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95430" y="5350657"/>
              <a:ext cx="697706" cy="697706"/>
            </a:xfrm>
            <a:prstGeom prst="rect">
              <a:avLst/>
            </a:prstGeom>
          </p:spPr>
        </p:pic>
      </p:grpSp>
      <p:pic>
        <p:nvPicPr>
          <p:cNvPr id="53" name="Graphic 52" descr="Earth globe: Americas with solid fill">
            <a:extLst>
              <a:ext uri="{FF2B5EF4-FFF2-40B4-BE49-F238E27FC236}">
                <a16:creationId xmlns:a16="http://schemas.microsoft.com/office/drawing/2014/main" id="{A07646CC-6E50-4834-8D26-B14687620E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31290" y="1235870"/>
            <a:ext cx="3912997" cy="3912997"/>
          </a:xfrm>
          <a:prstGeom prst="rect">
            <a:avLst/>
          </a:prstGeom>
        </p:spPr>
      </p:pic>
      <p:grpSp>
        <p:nvGrpSpPr>
          <p:cNvPr id="54" name="Group 53">
            <a:extLst>
              <a:ext uri="{FF2B5EF4-FFF2-40B4-BE49-F238E27FC236}">
                <a16:creationId xmlns:a16="http://schemas.microsoft.com/office/drawing/2014/main" id="{B2C8C733-8E4D-4399-962C-3B0D5BABBD46}"/>
              </a:ext>
            </a:extLst>
          </p:cNvPr>
          <p:cNvGrpSpPr/>
          <p:nvPr/>
        </p:nvGrpSpPr>
        <p:grpSpPr>
          <a:xfrm>
            <a:off x="7145958" y="5360131"/>
            <a:ext cx="1086785" cy="973792"/>
            <a:chOff x="294807" y="5350657"/>
            <a:chExt cx="1086785" cy="973792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7C4B21E5-F52A-4A56-AE5A-5E8DF30EBF56}"/>
                </a:ext>
              </a:extLst>
            </p:cNvPr>
            <p:cNvSpPr txBox="1"/>
            <p:nvPr/>
          </p:nvSpPr>
          <p:spPr>
            <a:xfrm>
              <a:off x="294807" y="5924339"/>
              <a:ext cx="108678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Abadi" panose="020B0604020104020204" pitchFamily="34" charset="0"/>
                </a:rPr>
                <a:t>112_r9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pic>
          <p:nvPicPr>
            <p:cNvPr id="56" name="Graphic 55" descr="User outline">
              <a:extLst>
                <a:ext uri="{FF2B5EF4-FFF2-40B4-BE49-F238E27FC236}">
                  <a16:creationId xmlns:a16="http://schemas.microsoft.com/office/drawing/2014/main" id="{8C63523B-C558-42B5-A3B8-32DDE92312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95430" y="5350657"/>
              <a:ext cx="697706" cy="697706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5A053117-E894-45C5-B8EA-8FF27A389C59}"/>
              </a:ext>
            </a:extLst>
          </p:cNvPr>
          <p:cNvGrpSpPr/>
          <p:nvPr/>
        </p:nvGrpSpPr>
        <p:grpSpPr>
          <a:xfrm>
            <a:off x="9423029" y="5352704"/>
            <a:ext cx="1086785" cy="973792"/>
            <a:chOff x="294807" y="5350657"/>
            <a:chExt cx="1086785" cy="973792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38F377EE-8525-48EA-822A-803D63FEB2D4}"/>
                </a:ext>
              </a:extLst>
            </p:cNvPr>
            <p:cNvSpPr txBox="1"/>
            <p:nvPr/>
          </p:nvSpPr>
          <p:spPr>
            <a:xfrm>
              <a:off x="294807" y="5924339"/>
              <a:ext cx="108678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 err="1">
                  <a:solidFill>
                    <a:schemeClr val="bg1"/>
                  </a:solidFill>
                  <a:latin typeface="Abadi" panose="020B0604020104020204" pitchFamily="34" charset="0"/>
                </a:rPr>
                <a:t>ojs_t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pic>
          <p:nvPicPr>
            <p:cNvPr id="62" name="Graphic 61" descr="User outline">
              <a:extLst>
                <a:ext uri="{FF2B5EF4-FFF2-40B4-BE49-F238E27FC236}">
                  <a16:creationId xmlns:a16="http://schemas.microsoft.com/office/drawing/2014/main" id="{92D9DF86-9492-4F4A-982A-B005DAC506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95430" y="5350657"/>
              <a:ext cx="697706" cy="697706"/>
            </a:xfrm>
            <a:prstGeom prst="rect">
              <a:avLst/>
            </a:prstGeom>
          </p:spPr>
        </p:pic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8842B4AC-3B84-446E-A5B6-5B8617BC2365}"/>
              </a:ext>
            </a:extLst>
          </p:cNvPr>
          <p:cNvGrpSpPr/>
          <p:nvPr/>
        </p:nvGrpSpPr>
        <p:grpSpPr>
          <a:xfrm>
            <a:off x="10525671" y="5352704"/>
            <a:ext cx="1086785" cy="973792"/>
            <a:chOff x="294807" y="5350657"/>
            <a:chExt cx="1086785" cy="973792"/>
          </a:xfrm>
        </p:grpSpPr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04BA7872-0E26-47E8-A567-93008219ED3F}"/>
                </a:ext>
              </a:extLst>
            </p:cNvPr>
            <p:cNvSpPr txBox="1"/>
            <p:nvPr/>
          </p:nvSpPr>
          <p:spPr>
            <a:xfrm>
              <a:off x="294807" y="5924339"/>
              <a:ext cx="108678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 err="1">
                  <a:solidFill>
                    <a:schemeClr val="bg1"/>
                  </a:solidFill>
                  <a:latin typeface="Abadi" panose="020B0604020104020204" pitchFamily="34" charset="0"/>
                </a:rPr>
                <a:t>chstxy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pic>
          <p:nvPicPr>
            <p:cNvPr id="65" name="Graphic 64" descr="User outline">
              <a:extLst>
                <a:ext uri="{FF2B5EF4-FFF2-40B4-BE49-F238E27FC236}">
                  <a16:creationId xmlns:a16="http://schemas.microsoft.com/office/drawing/2014/main" id="{5D655E89-886D-409E-9D97-FD9090A9635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95430" y="5350657"/>
              <a:ext cx="697706" cy="697706"/>
            </a:xfrm>
            <a:prstGeom prst="rect">
              <a:avLst/>
            </a:prstGeom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EDD64BFB-8708-4E53-B1C1-29F07742C0DB}"/>
              </a:ext>
            </a:extLst>
          </p:cNvPr>
          <p:cNvGrpSpPr/>
          <p:nvPr/>
        </p:nvGrpSpPr>
        <p:grpSpPr>
          <a:xfrm>
            <a:off x="390222" y="5350657"/>
            <a:ext cx="1086785" cy="973792"/>
            <a:chOff x="294807" y="5350657"/>
            <a:chExt cx="1086785" cy="973792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62E1FE26-AC05-4166-B6BD-3FDFE135C43E}"/>
                </a:ext>
              </a:extLst>
            </p:cNvPr>
            <p:cNvSpPr txBox="1"/>
            <p:nvPr/>
          </p:nvSpPr>
          <p:spPr>
            <a:xfrm>
              <a:off x="294807" y="5924339"/>
              <a:ext cx="108678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 err="1">
                  <a:solidFill>
                    <a:schemeClr val="bg1"/>
                  </a:solidFill>
                  <a:latin typeface="Abadi" panose="020B0604020104020204" pitchFamily="34" charset="0"/>
                </a:rPr>
                <a:t>satoshi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pic>
          <p:nvPicPr>
            <p:cNvPr id="66" name="Graphic 65" descr="User outline">
              <a:extLst>
                <a:ext uri="{FF2B5EF4-FFF2-40B4-BE49-F238E27FC236}">
                  <a16:creationId xmlns:a16="http://schemas.microsoft.com/office/drawing/2014/main" id="{2F662C97-7B72-4145-B53B-9A3C40048C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95430" y="5350657"/>
              <a:ext cx="697706" cy="697706"/>
            </a:xfrm>
            <a:prstGeom prst="rect">
              <a:avLst/>
            </a:prstGeom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3322AA64-85E7-4C3D-A4A2-B72F60CF7707}"/>
              </a:ext>
            </a:extLst>
          </p:cNvPr>
          <p:cNvGrpSpPr/>
          <p:nvPr/>
        </p:nvGrpSpPr>
        <p:grpSpPr>
          <a:xfrm>
            <a:off x="2667293" y="5148867"/>
            <a:ext cx="1196893" cy="1168155"/>
            <a:chOff x="2667293" y="5148867"/>
            <a:chExt cx="1196893" cy="1168155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1FB9F20C-39B1-403D-817D-2D8424815192}"/>
                </a:ext>
              </a:extLst>
            </p:cNvPr>
            <p:cNvSpPr txBox="1"/>
            <p:nvPr/>
          </p:nvSpPr>
          <p:spPr>
            <a:xfrm>
              <a:off x="2667293" y="5916912"/>
              <a:ext cx="108678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Abadi" panose="020B0604020104020204" pitchFamily="34" charset="0"/>
                </a:rPr>
                <a:t>xm835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pic>
          <p:nvPicPr>
            <p:cNvPr id="71" name="Graphic 70" descr="Marketing outline">
              <a:extLst>
                <a:ext uri="{FF2B5EF4-FFF2-40B4-BE49-F238E27FC236}">
                  <a16:creationId xmlns:a16="http://schemas.microsoft.com/office/drawing/2014/main" id="{876AF717-D3B5-43AA-B6E3-A112679239B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949786" y="5148867"/>
              <a:ext cx="914400" cy="914400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BEADED75-A15F-4A4D-BCA4-2A3B32A25EA9}"/>
              </a:ext>
            </a:extLst>
          </p:cNvPr>
          <p:cNvGrpSpPr/>
          <p:nvPr/>
        </p:nvGrpSpPr>
        <p:grpSpPr>
          <a:xfrm>
            <a:off x="6043316" y="5337195"/>
            <a:ext cx="1086785" cy="979827"/>
            <a:chOff x="6043316" y="5337195"/>
            <a:chExt cx="1086785" cy="979827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7BC7D080-51D5-4115-98DF-E440FFAB0593}"/>
                </a:ext>
              </a:extLst>
            </p:cNvPr>
            <p:cNvSpPr txBox="1"/>
            <p:nvPr/>
          </p:nvSpPr>
          <p:spPr>
            <a:xfrm>
              <a:off x="6043316" y="5916912"/>
              <a:ext cx="108678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Abadi" panose="020B0604020104020204" pitchFamily="34" charset="0"/>
                </a:rPr>
                <a:t>gov89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pic>
          <p:nvPicPr>
            <p:cNvPr id="88" name="Graphic 87" descr="User outline">
              <a:extLst>
                <a:ext uri="{FF2B5EF4-FFF2-40B4-BE49-F238E27FC236}">
                  <a16:creationId xmlns:a16="http://schemas.microsoft.com/office/drawing/2014/main" id="{7DDCFACA-3D78-4602-8092-C3A86E3960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227033" y="5337195"/>
              <a:ext cx="697706" cy="697706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982A85A3-CF64-44BC-9E95-5455E113F939}"/>
              </a:ext>
            </a:extLst>
          </p:cNvPr>
          <p:cNvGrpSpPr/>
          <p:nvPr/>
        </p:nvGrpSpPr>
        <p:grpSpPr>
          <a:xfrm>
            <a:off x="8324077" y="5337195"/>
            <a:ext cx="1086785" cy="996728"/>
            <a:chOff x="8324077" y="5337195"/>
            <a:chExt cx="1086785" cy="996728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0A0DCCC8-12EE-40F8-8409-AEB6F30F9B73}"/>
                </a:ext>
              </a:extLst>
            </p:cNvPr>
            <p:cNvSpPr txBox="1"/>
            <p:nvPr/>
          </p:nvSpPr>
          <p:spPr>
            <a:xfrm>
              <a:off x="8324077" y="5933813"/>
              <a:ext cx="108678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Abadi" panose="020B0604020104020204" pitchFamily="34" charset="0"/>
                </a:rPr>
                <a:t>17yyr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pic>
          <p:nvPicPr>
            <p:cNvPr id="89" name="Graphic 88" descr="User outline">
              <a:extLst>
                <a:ext uri="{FF2B5EF4-FFF2-40B4-BE49-F238E27FC236}">
                  <a16:creationId xmlns:a16="http://schemas.microsoft.com/office/drawing/2014/main" id="{977BF5DE-934A-4D14-89EB-93682E5A299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547201" y="5337195"/>
              <a:ext cx="697706" cy="697706"/>
            </a:xfrm>
            <a:prstGeom prst="rect">
              <a:avLst/>
            </a:prstGeom>
          </p:spPr>
        </p:pic>
      </p:grpSp>
      <p:sp>
        <p:nvSpPr>
          <p:cNvPr id="92" name="TextBox 91">
            <a:extLst>
              <a:ext uri="{FF2B5EF4-FFF2-40B4-BE49-F238E27FC236}">
                <a16:creationId xmlns:a16="http://schemas.microsoft.com/office/drawing/2014/main" id="{958AF72C-6B9B-468F-8786-D75287E05005}"/>
              </a:ext>
            </a:extLst>
          </p:cNvPr>
          <p:cNvSpPr txBox="1"/>
          <p:nvPr/>
        </p:nvSpPr>
        <p:spPr>
          <a:xfrm>
            <a:off x="838198" y="1320939"/>
            <a:ext cx="802271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Abadi" panose="020B0604020104020204" pitchFamily="34" charset="0"/>
              </a:rPr>
              <a:t>1. A smart contract is deployed: its </a:t>
            </a:r>
            <a:r>
              <a:rPr lang="en-US" sz="2000" dirty="0">
                <a:solidFill>
                  <a:srgbClr val="00FF99"/>
                </a:solidFill>
                <a:latin typeface="Abadi" panose="020B0604020104020204" pitchFamily="34" charset="0"/>
              </a:rPr>
              <a:t>code</a:t>
            </a:r>
            <a:r>
              <a:rPr lang="en-US" sz="2000" dirty="0">
                <a:solidFill>
                  <a:schemeClr val="bg1"/>
                </a:solidFill>
                <a:latin typeface="Abadi" panose="020B0604020104020204" pitchFamily="34" charset="0"/>
              </a:rPr>
              <a:t> is written on the blockchain. 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E1DA155D-2354-4A4B-8EF2-8DFB22C4DA4D}"/>
              </a:ext>
            </a:extLst>
          </p:cNvPr>
          <p:cNvSpPr txBox="1"/>
          <p:nvPr/>
        </p:nvSpPr>
        <p:spPr>
          <a:xfrm>
            <a:off x="2402447" y="4807145"/>
            <a:ext cx="21960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FF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  <a:r>
              <a:rPr lang="en-US" sz="1800" b="1" dirty="0">
                <a:solidFill>
                  <a:srgbClr val="00FF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ew Election()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ADAD049B-F460-4146-B3F5-F0CE813CF2D2}"/>
              </a:ext>
            </a:extLst>
          </p:cNvPr>
          <p:cNvGrpSpPr/>
          <p:nvPr/>
        </p:nvGrpSpPr>
        <p:grpSpPr>
          <a:xfrm>
            <a:off x="594281" y="2300789"/>
            <a:ext cx="2376057" cy="2350669"/>
            <a:chOff x="594281" y="2437269"/>
            <a:chExt cx="2376057" cy="2350669"/>
          </a:xfrm>
        </p:grpSpPr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BA9C97D9-7F25-4E22-A3E2-F71679D1076B}"/>
                </a:ext>
              </a:extLst>
            </p:cNvPr>
            <p:cNvGrpSpPr/>
            <p:nvPr/>
          </p:nvGrpSpPr>
          <p:grpSpPr>
            <a:xfrm>
              <a:off x="594281" y="2437269"/>
              <a:ext cx="2376057" cy="2091868"/>
              <a:chOff x="594281" y="2437269"/>
              <a:chExt cx="2376057" cy="2091868"/>
            </a:xfrm>
          </p:grpSpPr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E6F93811-72AE-4203-8E63-B84A4FA5AAB2}"/>
                  </a:ext>
                </a:extLst>
              </p:cNvPr>
              <p:cNvSpPr/>
              <p:nvPr/>
            </p:nvSpPr>
            <p:spPr>
              <a:xfrm>
                <a:off x="970954" y="2437269"/>
                <a:ext cx="1898728" cy="2091868"/>
              </a:xfrm>
              <a:prstGeom prst="rect">
                <a:avLst/>
              </a:prstGeom>
              <a:noFill/>
              <a:ln w="28575">
                <a:solidFill>
                  <a:srgbClr val="00FFFF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  <a:latin typeface="Abadi" panose="020B0604020104020204" pitchFamily="34" charset="0"/>
                </a:endParaRPr>
              </a:p>
            </p:txBody>
          </p:sp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74AB324F-EB0A-462C-A262-E8D04ABFC042}"/>
                  </a:ext>
                </a:extLst>
              </p:cNvPr>
              <p:cNvSpPr txBox="1"/>
              <p:nvPr/>
            </p:nvSpPr>
            <p:spPr>
              <a:xfrm>
                <a:off x="1296027" y="2441875"/>
                <a:ext cx="135909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  <a:latin typeface="Abadi" panose="020B0604020104020204" pitchFamily="34" charset="0"/>
                  </a:rPr>
                  <a:t>Block #792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102" name="Straight Connector 101">
                <a:extLst>
                  <a:ext uri="{FF2B5EF4-FFF2-40B4-BE49-F238E27FC236}">
                    <a16:creationId xmlns:a16="http://schemas.microsoft.com/office/drawing/2014/main" id="{71A3B2D2-F579-47FC-91D9-7FA624CF746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2361" y="2824400"/>
                <a:ext cx="1722644" cy="0"/>
              </a:xfrm>
              <a:prstGeom prst="line">
                <a:avLst/>
              </a:prstGeom>
              <a:ln w="28575">
                <a:solidFill>
                  <a:srgbClr val="00FF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Arrow Connector 102">
                <a:extLst>
                  <a:ext uri="{FF2B5EF4-FFF2-40B4-BE49-F238E27FC236}">
                    <a16:creationId xmlns:a16="http://schemas.microsoft.com/office/drawing/2014/main" id="{BDE9EF6F-E377-463D-9EFD-199DA2ACD81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4281" y="3124448"/>
                <a:ext cx="397989" cy="0"/>
              </a:xfrm>
              <a:prstGeom prst="straightConnector1">
                <a:avLst/>
              </a:prstGeom>
              <a:ln w="38100">
                <a:solidFill>
                  <a:srgbClr val="00FFFF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5A427BB8-6105-48FC-89CF-B09776920136}"/>
                  </a:ext>
                </a:extLst>
              </p:cNvPr>
              <p:cNvSpPr txBox="1"/>
              <p:nvPr/>
            </p:nvSpPr>
            <p:spPr>
              <a:xfrm>
                <a:off x="875561" y="3384199"/>
                <a:ext cx="2093380" cy="1061829"/>
              </a:xfrm>
              <a:prstGeom prst="rect">
                <a:avLst/>
              </a:prstGeom>
              <a:solidFill>
                <a:schemeClr val="tx1"/>
              </a:solidFill>
              <a:ln w="12700">
                <a:solidFill>
                  <a:srgbClr val="00FF99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900" dirty="0">
                    <a:solidFill>
                      <a:srgbClr val="00FF99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Elections {</a:t>
                </a:r>
              </a:p>
              <a:p>
                <a:r>
                  <a:rPr lang="en-US" sz="900" dirty="0">
                    <a:solidFill>
                      <a:srgbClr val="00FF99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 public </a:t>
                </a:r>
                <a:r>
                  <a:rPr lang="en-US" sz="900" dirty="0" err="1">
                    <a:solidFill>
                      <a:srgbClr val="00FF99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vote_count</a:t>
                </a:r>
                <a:r>
                  <a:rPr lang="en-US" sz="900" dirty="0">
                    <a:solidFill>
                      <a:srgbClr val="00FF99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;</a:t>
                </a:r>
              </a:p>
              <a:p>
                <a:endParaRPr lang="en-US" sz="900" dirty="0">
                  <a:solidFill>
                    <a:srgbClr val="00FF99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r>
                  <a:rPr lang="en-US" sz="900" dirty="0">
                    <a:solidFill>
                      <a:srgbClr val="00FF99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 public Vote(candidate) {</a:t>
                </a:r>
              </a:p>
              <a:p>
                <a:r>
                  <a:rPr lang="en-US" sz="900" dirty="0">
                    <a:solidFill>
                      <a:srgbClr val="00FF99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   ...</a:t>
                </a:r>
              </a:p>
              <a:p>
                <a:r>
                  <a:rPr lang="en-US" sz="900" dirty="0">
                    <a:solidFill>
                      <a:srgbClr val="00FF99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 }</a:t>
                </a:r>
              </a:p>
              <a:p>
                <a:r>
                  <a:rPr lang="en-US" sz="900" dirty="0">
                    <a:solidFill>
                      <a:srgbClr val="00FF99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}</a:t>
                </a:r>
              </a:p>
            </p:txBody>
          </p:sp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FA496613-41FB-4929-9476-EDFC7528A1AF}"/>
                  </a:ext>
                </a:extLst>
              </p:cNvPr>
              <p:cNvSpPr txBox="1"/>
              <p:nvPr/>
            </p:nvSpPr>
            <p:spPr>
              <a:xfrm>
                <a:off x="875561" y="3070957"/>
                <a:ext cx="2094777" cy="276999"/>
              </a:xfrm>
              <a:prstGeom prst="rect">
                <a:avLst/>
              </a:prstGeom>
              <a:solidFill>
                <a:schemeClr val="tx1"/>
              </a:solidFill>
              <a:ln w="12700">
                <a:solidFill>
                  <a:srgbClr val="00FF99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 dirty="0">
                    <a:solidFill>
                      <a:srgbClr val="00FF99"/>
                    </a:solidFill>
                    <a:latin typeface="Abadi" panose="020B0604020104020204" pitchFamily="34" charset="0"/>
                    <a:cs typeface="Courier New" panose="02070309020205020404" pitchFamily="49" charset="0"/>
                  </a:rPr>
                  <a:t>Contract #403</a:t>
                </a:r>
                <a:endParaRPr lang="en-US" sz="900" b="1" dirty="0">
                  <a:solidFill>
                    <a:srgbClr val="00FF99"/>
                  </a:solidFill>
                  <a:latin typeface="Abadi" panose="020B0604020104020204" pitchFamily="34" charset="0"/>
                  <a:cs typeface="Courier New" panose="02070309020205020404" pitchFamily="49" charset="0"/>
                </a:endParaRPr>
              </a:p>
            </p:txBody>
          </p:sp>
        </p:grp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E69EFD4B-066B-441C-AB25-0282EAE10939}"/>
                </a:ext>
              </a:extLst>
            </p:cNvPr>
            <p:cNvSpPr txBox="1"/>
            <p:nvPr/>
          </p:nvSpPr>
          <p:spPr>
            <a:xfrm>
              <a:off x="866294" y="4510939"/>
              <a:ext cx="2094777" cy="276999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rgbClr val="00FF99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 err="1">
                  <a:solidFill>
                    <a:srgbClr val="00FF99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vote_count</a:t>
              </a:r>
              <a:r>
                <a:rPr lang="en-US" sz="1200" b="1" dirty="0">
                  <a:solidFill>
                    <a:srgbClr val="00FF99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={}</a:t>
              </a:r>
              <a:endParaRPr lang="en-US" sz="900" b="1" dirty="0">
                <a:solidFill>
                  <a:srgbClr val="00FF99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25681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C2723-1A9A-4F0C-9EBA-A414EA578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70744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badi" panose="020B0604020104020204" pitchFamily="34" charset="0"/>
              </a:rPr>
              <a:t>Life of a Smart Contract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3548796-A75C-4F53-8714-FAA2BAD5C53C}"/>
              </a:ext>
            </a:extLst>
          </p:cNvPr>
          <p:cNvGrpSpPr/>
          <p:nvPr/>
        </p:nvGrpSpPr>
        <p:grpSpPr>
          <a:xfrm>
            <a:off x="1568341" y="5350657"/>
            <a:ext cx="1086785" cy="973792"/>
            <a:chOff x="294807" y="5350657"/>
            <a:chExt cx="1086785" cy="973792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1983A53-0CE5-4E43-8F86-DC61E6290E6D}"/>
                </a:ext>
              </a:extLst>
            </p:cNvPr>
            <p:cNvSpPr txBox="1"/>
            <p:nvPr/>
          </p:nvSpPr>
          <p:spPr>
            <a:xfrm>
              <a:off x="294807" y="5924339"/>
              <a:ext cx="108678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Abadi" panose="020B0604020104020204" pitchFamily="34" charset="0"/>
                </a:rPr>
                <a:t>nyc97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pic>
          <p:nvPicPr>
            <p:cNvPr id="37" name="Graphic 36" descr="User outline">
              <a:extLst>
                <a:ext uri="{FF2B5EF4-FFF2-40B4-BE49-F238E27FC236}">
                  <a16:creationId xmlns:a16="http://schemas.microsoft.com/office/drawing/2014/main" id="{B9C3CF1A-3382-469A-B487-94EDADC6B8E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95430" y="5350657"/>
              <a:ext cx="697706" cy="697706"/>
            </a:xfrm>
            <a:prstGeom prst="rect">
              <a:avLst/>
            </a:prstGeom>
          </p:spPr>
        </p:pic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D144EF43-989E-4CE6-8AE9-B2161A87AE18}"/>
              </a:ext>
            </a:extLst>
          </p:cNvPr>
          <p:cNvGrpSpPr/>
          <p:nvPr/>
        </p:nvGrpSpPr>
        <p:grpSpPr>
          <a:xfrm>
            <a:off x="3769935" y="5343230"/>
            <a:ext cx="1086785" cy="973792"/>
            <a:chOff x="294807" y="5350657"/>
            <a:chExt cx="1086785" cy="973792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D40BAD2A-71A1-4042-9994-CC149B0ED4F3}"/>
                </a:ext>
              </a:extLst>
            </p:cNvPr>
            <p:cNvSpPr txBox="1"/>
            <p:nvPr/>
          </p:nvSpPr>
          <p:spPr>
            <a:xfrm>
              <a:off x="294807" y="5924339"/>
              <a:ext cx="108678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Abadi" panose="020B0604020104020204" pitchFamily="34" charset="0"/>
                </a:rPr>
                <a:t>5_rs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pic>
          <p:nvPicPr>
            <p:cNvPr id="46" name="Graphic 45" descr="User outline">
              <a:extLst>
                <a:ext uri="{FF2B5EF4-FFF2-40B4-BE49-F238E27FC236}">
                  <a16:creationId xmlns:a16="http://schemas.microsoft.com/office/drawing/2014/main" id="{FEE11BFB-7779-463F-9C8D-2270F20ECF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95430" y="5350657"/>
              <a:ext cx="697706" cy="697706"/>
            </a:xfrm>
            <a:prstGeom prst="rect">
              <a:avLst/>
            </a:prstGeom>
          </p:spPr>
        </p:pic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B9C6EBFF-6398-44FC-B0C5-1C5DD98DD141}"/>
              </a:ext>
            </a:extLst>
          </p:cNvPr>
          <p:cNvGrpSpPr/>
          <p:nvPr/>
        </p:nvGrpSpPr>
        <p:grpSpPr>
          <a:xfrm>
            <a:off x="4948054" y="5343230"/>
            <a:ext cx="1086785" cy="973792"/>
            <a:chOff x="294807" y="5350657"/>
            <a:chExt cx="1086785" cy="973792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A2A7023A-149F-4A99-980F-7EE2711B58BC}"/>
                </a:ext>
              </a:extLst>
            </p:cNvPr>
            <p:cNvSpPr txBox="1"/>
            <p:nvPr/>
          </p:nvSpPr>
          <p:spPr>
            <a:xfrm>
              <a:off x="294807" y="5924339"/>
              <a:ext cx="108678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Abadi" panose="020B0604020104020204" pitchFamily="34" charset="0"/>
                </a:rPr>
                <a:t>fox00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pic>
          <p:nvPicPr>
            <p:cNvPr id="49" name="Graphic 48" descr="User outline">
              <a:extLst>
                <a:ext uri="{FF2B5EF4-FFF2-40B4-BE49-F238E27FC236}">
                  <a16:creationId xmlns:a16="http://schemas.microsoft.com/office/drawing/2014/main" id="{3421A170-A068-48A1-8BA8-D8971CD3EC5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95430" y="5350657"/>
              <a:ext cx="697706" cy="697706"/>
            </a:xfrm>
            <a:prstGeom prst="rect">
              <a:avLst/>
            </a:prstGeom>
          </p:spPr>
        </p:pic>
      </p:grpSp>
      <p:pic>
        <p:nvPicPr>
          <p:cNvPr id="53" name="Graphic 52" descr="Earth globe: Americas with solid fill">
            <a:extLst>
              <a:ext uri="{FF2B5EF4-FFF2-40B4-BE49-F238E27FC236}">
                <a16:creationId xmlns:a16="http://schemas.microsoft.com/office/drawing/2014/main" id="{A07646CC-6E50-4834-8D26-B14687620E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31290" y="1235870"/>
            <a:ext cx="3912997" cy="39129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5A053117-E894-45C5-B8EA-8FF27A389C59}"/>
              </a:ext>
            </a:extLst>
          </p:cNvPr>
          <p:cNvGrpSpPr/>
          <p:nvPr/>
        </p:nvGrpSpPr>
        <p:grpSpPr>
          <a:xfrm>
            <a:off x="9423029" y="5352704"/>
            <a:ext cx="1086785" cy="973792"/>
            <a:chOff x="294807" y="5350657"/>
            <a:chExt cx="1086785" cy="973792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38F377EE-8525-48EA-822A-803D63FEB2D4}"/>
                </a:ext>
              </a:extLst>
            </p:cNvPr>
            <p:cNvSpPr txBox="1"/>
            <p:nvPr/>
          </p:nvSpPr>
          <p:spPr>
            <a:xfrm>
              <a:off x="294807" y="5924339"/>
              <a:ext cx="108678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 err="1">
                  <a:solidFill>
                    <a:schemeClr val="bg1"/>
                  </a:solidFill>
                  <a:latin typeface="Abadi" panose="020B0604020104020204" pitchFamily="34" charset="0"/>
                </a:rPr>
                <a:t>ojs_t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pic>
          <p:nvPicPr>
            <p:cNvPr id="62" name="Graphic 61" descr="User outline">
              <a:extLst>
                <a:ext uri="{FF2B5EF4-FFF2-40B4-BE49-F238E27FC236}">
                  <a16:creationId xmlns:a16="http://schemas.microsoft.com/office/drawing/2014/main" id="{92D9DF86-9492-4F4A-982A-B005DAC506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95430" y="5350657"/>
              <a:ext cx="697706" cy="697706"/>
            </a:xfrm>
            <a:prstGeom prst="rect">
              <a:avLst/>
            </a:prstGeom>
          </p:spPr>
        </p:pic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8842B4AC-3B84-446E-A5B6-5B8617BC2365}"/>
              </a:ext>
            </a:extLst>
          </p:cNvPr>
          <p:cNvGrpSpPr/>
          <p:nvPr/>
        </p:nvGrpSpPr>
        <p:grpSpPr>
          <a:xfrm>
            <a:off x="10525671" y="5352704"/>
            <a:ext cx="1086785" cy="973792"/>
            <a:chOff x="294807" y="5350657"/>
            <a:chExt cx="1086785" cy="973792"/>
          </a:xfrm>
        </p:grpSpPr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04BA7872-0E26-47E8-A567-93008219ED3F}"/>
                </a:ext>
              </a:extLst>
            </p:cNvPr>
            <p:cNvSpPr txBox="1"/>
            <p:nvPr/>
          </p:nvSpPr>
          <p:spPr>
            <a:xfrm>
              <a:off x="294807" y="5924339"/>
              <a:ext cx="108678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 err="1">
                  <a:solidFill>
                    <a:schemeClr val="bg1"/>
                  </a:solidFill>
                  <a:latin typeface="Abadi" panose="020B0604020104020204" pitchFamily="34" charset="0"/>
                </a:rPr>
                <a:t>chstxy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pic>
          <p:nvPicPr>
            <p:cNvPr id="65" name="Graphic 64" descr="User outline">
              <a:extLst>
                <a:ext uri="{FF2B5EF4-FFF2-40B4-BE49-F238E27FC236}">
                  <a16:creationId xmlns:a16="http://schemas.microsoft.com/office/drawing/2014/main" id="{5D655E89-886D-409E-9D97-FD9090A9635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95430" y="5350657"/>
              <a:ext cx="697706" cy="697706"/>
            </a:xfrm>
            <a:prstGeom prst="rect">
              <a:avLst/>
            </a:prstGeom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EDD64BFB-8708-4E53-B1C1-29F07742C0DB}"/>
              </a:ext>
            </a:extLst>
          </p:cNvPr>
          <p:cNvGrpSpPr/>
          <p:nvPr/>
        </p:nvGrpSpPr>
        <p:grpSpPr>
          <a:xfrm>
            <a:off x="390222" y="5350657"/>
            <a:ext cx="1086785" cy="973792"/>
            <a:chOff x="294807" y="5350657"/>
            <a:chExt cx="1086785" cy="973792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62E1FE26-AC05-4166-B6BD-3FDFE135C43E}"/>
                </a:ext>
              </a:extLst>
            </p:cNvPr>
            <p:cNvSpPr txBox="1"/>
            <p:nvPr/>
          </p:nvSpPr>
          <p:spPr>
            <a:xfrm>
              <a:off x="294807" y="5924339"/>
              <a:ext cx="108678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 err="1">
                  <a:solidFill>
                    <a:schemeClr val="bg1"/>
                  </a:solidFill>
                  <a:latin typeface="Abadi" panose="020B0604020104020204" pitchFamily="34" charset="0"/>
                </a:rPr>
                <a:t>satoshi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pic>
          <p:nvPicPr>
            <p:cNvPr id="66" name="Graphic 65" descr="User outline">
              <a:extLst>
                <a:ext uri="{FF2B5EF4-FFF2-40B4-BE49-F238E27FC236}">
                  <a16:creationId xmlns:a16="http://schemas.microsoft.com/office/drawing/2014/main" id="{2F662C97-7B72-4145-B53B-9A3C40048C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95430" y="5350657"/>
              <a:ext cx="697706" cy="697706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BEADED75-A15F-4A4D-BCA4-2A3B32A25EA9}"/>
              </a:ext>
            </a:extLst>
          </p:cNvPr>
          <p:cNvGrpSpPr/>
          <p:nvPr/>
        </p:nvGrpSpPr>
        <p:grpSpPr>
          <a:xfrm>
            <a:off x="6043316" y="5337195"/>
            <a:ext cx="1086785" cy="979827"/>
            <a:chOff x="6043316" y="5337195"/>
            <a:chExt cx="1086785" cy="979827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7BC7D080-51D5-4115-98DF-E440FFAB0593}"/>
                </a:ext>
              </a:extLst>
            </p:cNvPr>
            <p:cNvSpPr txBox="1"/>
            <p:nvPr/>
          </p:nvSpPr>
          <p:spPr>
            <a:xfrm>
              <a:off x="6043316" y="5916912"/>
              <a:ext cx="108678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Abadi" panose="020B0604020104020204" pitchFamily="34" charset="0"/>
                </a:rPr>
                <a:t>gov89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pic>
          <p:nvPicPr>
            <p:cNvPr id="88" name="Graphic 87" descr="User outline">
              <a:extLst>
                <a:ext uri="{FF2B5EF4-FFF2-40B4-BE49-F238E27FC236}">
                  <a16:creationId xmlns:a16="http://schemas.microsoft.com/office/drawing/2014/main" id="{7DDCFACA-3D78-4602-8092-C3A86E3960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227033" y="5337195"/>
              <a:ext cx="697706" cy="697706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982A85A3-CF64-44BC-9E95-5455E113F939}"/>
              </a:ext>
            </a:extLst>
          </p:cNvPr>
          <p:cNvGrpSpPr/>
          <p:nvPr/>
        </p:nvGrpSpPr>
        <p:grpSpPr>
          <a:xfrm>
            <a:off x="8324077" y="5337195"/>
            <a:ext cx="1086785" cy="996728"/>
            <a:chOff x="8324077" y="5337195"/>
            <a:chExt cx="1086785" cy="996728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0A0DCCC8-12EE-40F8-8409-AEB6F30F9B73}"/>
                </a:ext>
              </a:extLst>
            </p:cNvPr>
            <p:cNvSpPr txBox="1"/>
            <p:nvPr/>
          </p:nvSpPr>
          <p:spPr>
            <a:xfrm>
              <a:off x="8324077" y="5933813"/>
              <a:ext cx="108678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Abadi" panose="020B0604020104020204" pitchFamily="34" charset="0"/>
                </a:rPr>
                <a:t>17yyr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pic>
          <p:nvPicPr>
            <p:cNvPr id="89" name="Graphic 88" descr="User outline">
              <a:extLst>
                <a:ext uri="{FF2B5EF4-FFF2-40B4-BE49-F238E27FC236}">
                  <a16:creationId xmlns:a16="http://schemas.microsoft.com/office/drawing/2014/main" id="{977BF5DE-934A-4D14-89EB-93682E5A299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547201" y="5337195"/>
              <a:ext cx="697706" cy="697706"/>
            </a:xfrm>
            <a:prstGeom prst="rect">
              <a:avLst/>
            </a:prstGeom>
          </p:spPr>
        </p:pic>
      </p:grpSp>
      <p:sp>
        <p:nvSpPr>
          <p:cNvPr id="92" name="TextBox 91">
            <a:extLst>
              <a:ext uri="{FF2B5EF4-FFF2-40B4-BE49-F238E27FC236}">
                <a16:creationId xmlns:a16="http://schemas.microsoft.com/office/drawing/2014/main" id="{958AF72C-6B9B-468F-8786-D75287E05005}"/>
              </a:ext>
            </a:extLst>
          </p:cNvPr>
          <p:cNvSpPr txBox="1"/>
          <p:nvPr/>
        </p:nvSpPr>
        <p:spPr>
          <a:xfrm>
            <a:off x="838198" y="1320939"/>
            <a:ext cx="802271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Abadi" panose="020B0604020104020204" pitchFamily="34" charset="0"/>
              </a:rPr>
              <a:t>2. Any user can interact with the contract by </a:t>
            </a:r>
            <a:r>
              <a:rPr lang="en-US" sz="2000" dirty="0">
                <a:solidFill>
                  <a:srgbClr val="00FF99"/>
                </a:solidFill>
                <a:latin typeface="Abadi" panose="020B0604020104020204" pitchFamily="34" charset="0"/>
              </a:rPr>
              <a:t>calling its functions 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Abadi" panose="020B0604020104020204" pitchFamily="34" charset="0"/>
              </a:rPr>
              <a:t>(a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latin typeface="Abadi" panose="020B0604020104020204" pitchFamily="34" charset="0"/>
              </a:rPr>
              <a:t>txn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Abadi" panose="020B0604020104020204" pitchFamily="34" charset="0"/>
              </a:rPr>
              <a:t>)</a:t>
            </a:r>
            <a:r>
              <a:rPr lang="en-US" sz="2000" dirty="0">
                <a:solidFill>
                  <a:schemeClr val="bg1"/>
                </a:solidFill>
                <a:latin typeface="Abadi" panose="020B0604020104020204" pitchFamily="34" charset="0"/>
              </a:rPr>
              <a:t>. 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457E36F8-8C96-4012-A419-9D4E08440530}"/>
              </a:ext>
            </a:extLst>
          </p:cNvPr>
          <p:cNvGrpSpPr/>
          <p:nvPr/>
        </p:nvGrpSpPr>
        <p:grpSpPr>
          <a:xfrm>
            <a:off x="7141219" y="5182455"/>
            <a:ext cx="1196893" cy="1168155"/>
            <a:chOff x="2667293" y="5148867"/>
            <a:chExt cx="1196893" cy="1168155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26509A9A-2758-421A-B7E8-2DFC57B61133}"/>
                </a:ext>
              </a:extLst>
            </p:cNvPr>
            <p:cNvSpPr txBox="1"/>
            <p:nvPr/>
          </p:nvSpPr>
          <p:spPr>
            <a:xfrm>
              <a:off x="2667293" y="5916912"/>
              <a:ext cx="108678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Abadi" panose="020B0604020104020204" pitchFamily="34" charset="0"/>
                </a:rPr>
                <a:t>112_r9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pic>
          <p:nvPicPr>
            <p:cNvPr id="57" name="Graphic 56" descr="Marketing outline">
              <a:extLst>
                <a:ext uri="{FF2B5EF4-FFF2-40B4-BE49-F238E27FC236}">
                  <a16:creationId xmlns:a16="http://schemas.microsoft.com/office/drawing/2014/main" id="{8B5BB0D1-EB99-431E-A453-75C739E7563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949786" y="5148867"/>
              <a:ext cx="914400" cy="914400"/>
            </a:xfrm>
            <a:prstGeom prst="rect">
              <a:avLst/>
            </a:prstGeom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ED18EF10-BC55-44E6-9D9A-EA328E302FD3}"/>
              </a:ext>
            </a:extLst>
          </p:cNvPr>
          <p:cNvGrpSpPr/>
          <p:nvPr/>
        </p:nvGrpSpPr>
        <p:grpSpPr>
          <a:xfrm>
            <a:off x="2667293" y="5350657"/>
            <a:ext cx="1086785" cy="966365"/>
            <a:chOff x="2667293" y="5350657"/>
            <a:chExt cx="1086785" cy="966365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1FB9F20C-39B1-403D-817D-2D8424815192}"/>
                </a:ext>
              </a:extLst>
            </p:cNvPr>
            <p:cNvSpPr txBox="1"/>
            <p:nvPr/>
          </p:nvSpPr>
          <p:spPr>
            <a:xfrm>
              <a:off x="2667293" y="5916912"/>
              <a:ext cx="108678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Abadi" panose="020B0604020104020204" pitchFamily="34" charset="0"/>
                </a:rPr>
                <a:t>xm835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pic>
          <p:nvPicPr>
            <p:cNvPr id="59" name="Graphic 58" descr="User outline">
              <a:extLst>
                <a:ext uri="{FF2B5EF4-FFF2-40B4-BE49-F238E27FC236}">
                  <a16:creationId xmlns:a16="http://schemas.microsoft.com/office/drawing/2014/main" id="{FD5F7342-D0DB-4951-8B0C-28D9CC9D056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842321" y="5350657"/>
              <a:ext cx="697706" cy="697706"/>
            </a:xfrm>
            <a:prstGeom prst="rect">
              <a:avLst/>
            </a:prstGeom>
          </p:spPr>
        </p:pic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431ACE0C-5F8A-40AF-B3F2-CC3A292542ED}"/>
              </a:ext>
            </a:extLst>
          </p:cNvPr>
          <p:cNvSpPr txBox="1"/>
          <p:nvPr/>
        </p:nvSpPr>
        <p:spPr>
          <a:xfrm>
            <a:off x="6782873" y="4829900"/>
            <a:ext cx="21960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00FF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#403.Vote(17)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322FD22-6690-4E06-97D0-76B37A062515}"/>
              </a:ext>
            </a:extLst>
          </p:cNvPr>
          <p:cNvGrpSpPr/>
          <p:nvPr/>
        </p:nvGrpSpPr>
        <p:grpSpPr>
          <a:xfrm>
            <a:off x="594281" y="2300789"/>
            <a:ext cx="2376057" cy="2350669"/>
            <a:chOff x="594281" y="2437269"/>
            <a:chExt cx="2376057" cy="2350669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D2E1945C-C68A-4E13-B5F7-6DB8DDA96A3E}"/>
                </a:ext>
              </a:extLst>
            </p:cNvPr>
            <p:cNvGrpSpPr/>
            <p:nvPr/>
          </p:nvGrpSpPr>
          <p:grpSpPr>
            <a:xfrm>
              <a:off x="594281" y="2437269"/>
              <a:ext cx="2376057" cy="2091868"/>
              <a:chOff x="594281" y="2437269"/>
              <a:chExt cx="2376057" cy="2091868"/>
            </a:xfrm>
          </p:grpSpPr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3D18C7E5-D576-4EFD-9278-2DC61DF9F433}"/>
                  </a:ext>
                </a:extLst>
              </p:cNvPr>
              <p:cNvSpPr/>
              <p:nvPr/>
            </p:nvSpPr>
            <p:spPr>
              <a:xfrm>
                <a:off x="970954" y="2437269"/>
                <a:ext cx="1898728" cy="2091868"/>
              </a:xfrm>
              <a:prstGeom prst="rect">
                <a:avLst/>
              </a:prstGeom>
              <a:noFill/>
              <a:ln w="28575">
                <a:solidFill>
                  <a:srgbClr val="00FFFF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  <a:latin typeface="Abadi" panose="020B0604020104020204" pitchFamily="34" charset="0"/>
                </a:endParaRPr>
              </a:p>
            </p:txBody>
          </p:sp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3F2AFE2A-2BFE-4EE7-9739-351F48FE5766}"/>
                  </a:ext>
                </a:extLst>
              </p:cNvPr>
              <p:cNvSpPr txBox="1"/>
              <p:nvPr/>
            </p:nvSpPr>
            <p:spPr>
              <a:xfrm>
                <a:off x="1296027" y="2441875"/>
                <a:ext cx="135909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  <a:latin typeface="Abadi" panose="020B0604020104020204" pitchFamily="34" charset="0"/>
                  </a:rPr>
                  <a:t>Block #792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id="{2440686F-BA7F-4E5F-9168-15A38B83ED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2361" y="2824400"/>
                <a:ext cx="1722644" cy="0"/>
              </a:xfrm>
              <a:prstGeom prst="line">
                <a:avLst/>
              </a:prstGeom>
              <a:ln w="28575">
                <a:solidFill>
                  <a:srgbClr val="00FF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Arrow Connector 85">
                <a:extLst>
                  <a:ext uri="{FF2B5EF4-FFF2-40B4-BE49-F238E27FC236}">
                    <a16:creationId xmlns:a16="http://schemas.microsoft.com/office/drawing/2014/main" id="{AFEDD4E3-07C0-46AF-B0E2-5A44703DA61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4281" y="3124448"/>
                <a:ext cx="397989" cy="0"/>
              </a:xfrm>
              <a:prstGeom prst="straightConnector1">
                <a:avLst/>
              </a:prstGeom>
              <a:ln w="38100">
                <a:solidFill>
                  <a:srgbClr val="00FFFF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9681FF53-1153-4D0F-8AE0-DD6CC990CF89}"/>
                  </a:ext>
                </a:extLst>
              </p:cNvPr>
              <p:cNvSpPr txBox="1"/>
              <p:nvPr/>
            </p:nvSpPr>
            <p:spPr>
              <a:xfrm>
                <a:off x="875561" y="3384199"/>
                <a:ext cx="2093380" cy="1061829"/>
              </a:xfrm>
              <a:prstGeom prst="rect">
                <a:avLst/>
              </a:prstGeom>
              <a:solidFill>
                <a:schemeClr val="tx1"/>
              </a:solidFill>
              <a:ln w="12700">
                <a:solidFill>
                  <a:srgbClr val="00FF99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900" dirty="0">
                    <a:solidFill>
                      <a:srgbClr val="00FF99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Elections {</a:t>
                </a:r>
              </a:p>
              <a:p>
                <a:r>
                  <a:rPr lang="en-US" sz="900" dirty="0">
                    <a:solidFill>
                      <a:srgbClr val="00FF99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 public </a:t>
                </a:r>
                <a:r>
                  <a:rPr lang="en-US" sz="900" dirty="0" err="1">
                    <a:solidFill>
                      <a:srgbClr val="00FF99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vote_count</a:t>
                </a:r>
                <a:r>
                  <a:rPr lang="en-US" sz="900" dirty="0">
                    <a:solidFill>
                      <a:srgbClr val="00FF99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;</a:t>
                </a:r>
              </a:p>
              <a:p>
                <a:endParaRPr lang="en-US" sz="900" dirty="0">
                  <a:solidFill>
                    <a:srgbClr val="00FF99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r>
                  <a:rPr lang="en-US" sz="900" dirty="0">
                    <a:solidFill>
                      <a:srgbClr val="00FF99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 public Vote(candidate) {</a:t>
                </a:r>
              </a:p>
              <a:p>
                <a:r>
                  <a:rPr lang="en-US" sz="900" dirty="0">
                    <a:solidFill>
                      <a:srgbClr val="00FF99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   ...</a:t>
                </a:r>
              </a:p>
              <a:p>
                <a:r>
                  <a:rPr lang="en-US" sz="900" dirty="0">
                    <a:solidFill>
                      <a:srgbClr val="00FF99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 }</a:t>
                </a:r>
              </a:p>
              <a:p>
                <a:r>
                  <a:rPr lang="en-US" sz="900" dirty="0">
                    <a:solidFill>
                      <a:srgbClr val="00FF99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}</a:t>
                </a:r>
              </a:p>
            </p:txBody>
          </p: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20618715-5A16-4A82-8841-B23D64FE9683}"/>
                  </a:ext>
                </a:extLst>
              </p:cNvPr>
              <p:cNvSpPr txBox="1"/>
              <p:nvPr/>
            </p:nvSpPr>
            <p:spPr>
              <a:xfrm>
                <a:off x="875561" y="3070957"/>
                <a:ext cx="2094777" cy="276999"/>
              </a:xfrm>
              <a:prstGeom prst="rect">
                <a:avLst/>
              </a:prstGeom>
              <a:solidFill>
                <a:schemeClr val="tx1"/>
              </a:solidFill>
              <a:ln w="12700">
                <a:solidFill>
                  <a:srgbClr val="00FF99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 dirty="0">
                    <a:solidFill>
                      <a:srgbClr val="00FF99"/>
                    </a:solidFill>
                    <a:latin typeface="Abadi" panose="020B0604020104020204" pitchFamily="34" charset="0"/>
                    <a:cs typeface="Courier New" panose="02070309020205020404" pitchFamily="49" charset="0"/>
                  </a:rPr>
                  <a:t>Contract #403</a:t>
                </a:r>
                <a:endParaRPr lang="en-US" sz="900" b="1" dirty="0">
                  <a:solidFill>
                    <a:srgbClr val="00FF99"/>
                  </a:solidFill>
                  <a:latin typeface="Abadi" panose="020B0604020104020204" pitchFamily="34" charset="0"/>
                  <a:cs typeface="Courier New" panose="02070309020205020404" pitchFamily="49" charset="0"/>
                </a:endParaRPr>
              </a:p>
            </p:txBody>
          </p:sp>
        </p:grp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344E86B2-20E0-43CD-9432-6A3371EC5166}"/>
                </a:ext>
              </a:extLst>
            </p:cNvPr>
            <p:cNvSpPr txBox="1"/>
            <p:nvPr/>
          </p:nvSpPr>
          <p:spPr>
            <a:xfrm>
              <a:off x="866294" y="4510939"/>
              <a:ext cx="2094777" cy="276999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rgbClr val="00FF99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 err="1">
                  <a:solidFill>
                    <a:srgbClr val="00FF99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vote_count</a:t>
              </a:r>
              <a:r>
                <a:rPr lang="en-US" sz="1200" b="1" dirty="0">
                  <a:solidFill>
                    <a:srgbClr val="00FF99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={}</a:t>
              </a:r>
              <a:endParaRPr lang="en-US" sz="900" b="1" dirty="0">
                <a:solidFill>
                  <a:srgbClr val="00FF99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4106765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C2723-1A9A-4F0C-9EBA-A414EA578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70744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badi" panose="020B0604020104020204" pitchFamily="34" charset="0"/>
              </a:rPr>
              <a:t>Life of a Smart Contract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3548796-A75C-4F53-8714-FAA2BAD5C53C}"/>
              </a:ext>
            </a:extLst>
          </p:cNvPr>
          <p:cNvGrpSpPr/>
          <p:nvPr/>
        </p:nvGrpSpPr>
        <p:grpSpPr>
          <a:xfrm>
            <a:off x="1568341" y="5350657"/>
            <a:ext cx="1086785" cy="973792"/>
            <a:chOff x="294807" y="5350657"/>
            <a:chExt cx="1086785" cy="973792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1983A53-0CE5-4E43-8F86-DC61E6290E6D}"/>
                </a:ext>
              </a:extLst>
            </p:cNvPr>
            <p:cNvSpPr txBox="1"/>
            <p:nvPr/>
          </p:nvSpPr>
          <p:spPr>
            <a:xfrm>
              <a:off x="294807" y="5924339"/>
              <a:ext cx="108678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Abadi" panose="020B0604020104020204" pitchFamily="34" charset="0"/>
                </a:rPr>
                <a:t>nyc97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pic>
          <p:nvPicPr>
            <p:cNvPr id="37" name="Graphic 36" descr="User outline">
              <a:extLst>
                <a:ext uri="{FF2B5EF4-FFF2-40B4-BE49-F238E27FC236}">
                  <a16:creationId xmlns:a16="http://schemas.microsoft.com/office/drawing/2014/main" id="{B9C3CF1A-3382-469A-B487-94EDADC6B8E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95430" y="5350657"/>
              <a:ext cx="697706" cy="697706"/>
            </a:xfrm>
            <a:prstGeom prst="rect">
              <a:avLst/>
            </a:prstGeom>
          </p:spPr>
        </p:pic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D144EF43-989E-4CE6-8AE9-B2161A87AE18}"/>
              </a:ext>
            </a:extLst>
          </p:cNvPr>
          <p:cNvGrpSpPr/>
          <p:nvPr/>
        </p:nvGrpSpPr>
        <p:grpSpPr>
          <a:xfrm>
            <a:off x="3769935" y="5343230"/>
            <a:ext cx="1086785" cy="973792"/>
            <a:chOff x="294807" y="5350657"/>
            <a:chExt cx="1086785" cy="973792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D40BAD2A-71A1-4042-9994-CC149B0ED4F3}"/>
                </a:ext>
              </a:extLst>
            </p:cNvPr>
            <p:cNvSpPr txBox="1"/>
            <p:nvPr/>
          </p:nvSpPr>
          <p:spPr>
            <a:xfrm>
              <a:off x="294807" y="5924339"/>
              <a:ext cx="108678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Abadi" panose="020B0604020104020204" pitchFamily="34" charset="0"/>
                </a:rPr>
                <a:t>5_rs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pic>
          <p:nvPicPr>
            <p:cNvPr id="46" name="Graphic 45" descr="User outline">
              <a:extLst>
                <a:ext uri="{FF2B5EF4-FFF2-40B4-BE49-F238E27FC236}">
                  <a16:creationId xmlns:a16="http://schemas.microsoft.com/office/drawing/2014/main" id="{FEE11BFB-7779-463F-9C8D-2270F20ECF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95430" y="5350657"/>
              <a:ext cx="697706" cy="697706"/>
            </a:xfrm>
            <a:prstGeom prst="rect">
              <a:avLst/>
            </a:prstGeom>
          </p:spPr>
        </p:pic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B9C6EBFF-6398-44FC-B0C5-1C5DD98DD141}"/>
              </a:ext>
            </a:extLst>
          </p:cNvPr>
          <p:cNvGrpSpPr/>
          <p:nvPr/>
        </p:nvGrpSpPr>
        <p:grpSpPr>
          <a:xfrm>
            <a:off x="4948054" y="5343230"/>
            <a:ext cx="1086785" cy="973792"/>
            <a:chOff x="294807" y="5350657"/>
            <a:chExt cx="1086785" cy="973792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A2A7023A-149F-4A99-980F-7EE2711B58BC}"/>
                </a:ext>
              </a:extLst>
            </p:cNvPr>
            <p:cNvSpPr txBox="1"/>
            <p:nvPr/>
          </p:nvSpPr>
          <p:spPr>
            <a:xfrm>
              <a:off x="294807" y="5924339"/>
              <a:ext cx="108678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Abadi" panose="020B0604020104020204" pitchFamily="34" charset="0"/>
                </a:rPr>
                <a:t>fox00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pic>
          <p:nvPicPr>
            <p:cNvPr id="49" name="Graphic 48" descr="User outline">
              <a:extLst>
                <a:ext uri="{FF2B5EF4-FFF2-40B4-BE49-F238E27FC236}">
                  <a16:creationId xmlns:a16="http://schemas.microsoft.com/office/drawing/2014/main" id="{3421A170-A068-48A1-8BA8-D8971CD3EC5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95430" y="5350657"/>
              <a:ext cx="697706" cy="697706"/>
            </a:xfrm>
            <a:prstGeom prst="rect">
              <a:avLst/>
            </a:prstGeom>
          </p:spPr>
        </p:pic>
      </p:grpSp>
      <p:pic>
        <p:nvPicPr>
          <p:cNvPr id="53" name="Graphic 52" descr="Earth globe: Americas with solid fill">
            <a:extLst>
              <a:ext uri="{FF2B5EF4-FFF2-40B4-BE49-F238E27FC236}">
                <a16:creationId xmlns:a16="http://schemas.microsoft.com/office/drawing/2014/main" id="{A07646CC-6E50-4834-8D26-B14687620E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31290" y="1235870"/>
            <a:ext cx="3912997" cy="39129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5A053117-E894-45C5-B8EA-8FF27A389C59}"/>
              </a:ext>
            </a:extLst>
          </p:cNvPr>
          <p:cNvGrpSpPr/>
          <p:nvPr/>
        </p:nvGrpSpPr>
        <p:grpSpPr>
          <a:xfrm>
            <a:off x="9423029" y="5352704"/>
            <a:ext cx="1086785" cy="973792"/>
            <a:chOff x="294807" y="5350657"/>
            <a:chExt cx="1086785" cy="973792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38F377EE-8525-48EA-822A-803D63FEB2D4}"/>
                </a:ext>
              </a:extLst>
            </p:cNvPr>
            <p:cNvSpPr txBox="1"/>
            <p:nvPr/>
          </p:nvSpPr>
          <p:spPr>
            <a:xfrm>
              <a:off x="294807" y="5924339"/>
              <a:ext cx="108678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 err="1">
                  <a:solidFill>
                    <a:schemeClr val="bg1"/>
                  </a:solidFill>
                  <a:latin typeface="Abadi" panose="020B0604020104020204" pitchFamily="34" charset="0"/>
                </a:rPr>
                <a:t>ojs_t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pic>
          <p:nvPicPr>
            <p:cNvPr id="62" name="Graphic 61" descr="User outline">
              <a:extLst>
                <a:ext uri="{FF2B5EF4-FFF2-40B4-BE49-F238E27FC236}">
                  <a16:creationId xmlns:a16="http://schemas.microsoft.com/office/drawing/2014/main" id="{92D9DF86-9492-4F4A-982A-B005DAC506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95430" y="5350657"/>
              <a:ext cx="697706" cy="697706"/>
            </a:xfrm>
            <a:prstGeom prst="rect">
              <a:avLst/>
            </a:prstGeom>
          </p:spPr>
        </p:pic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8842B4AC-3B84-446E-A5B6-5B8617BC2365}"/>
              </a:ext>
            </a:extLst>
          </p:cNvPr>
          <p:cNvGrpSpPr/>
          <p:nvPr/>
        </p:nvGrpSpPr>
        <p:grpSpPr>
          <a:xfrm>
            <a:off x="10525671" y="5352704"/>
            <a:ext cx="1086785" cy="973792"/>
            <a:chOff x="294807" y="5350657"/>
            <a:chExt cx="1086785" cy="973792"/>
          </a:xfrm>
        </p:grpSpPr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04BA7872-0E26-47E8-A567-93008219ED3F}"/>
                </a:ext>
              </a:extLst>
            </p:cNvPr>
            <p:cNvSpPr txBox="1"/>
            <p:nvPr/>
          </p:nvSpPr>
          <p:spPr>
            <a:xfrm>
              <a:off x="294807" y="5924339"/>
              <a:ext cx="108678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 err="1">
                  <a:solidFill>
                    <a:schemeClr val="bg1"/>
                  </a:solidFill>
                  <a:latin typeface="Abadi" panose="020B0604020104020204" pitchFamily="34" charset="0"/>
                </a:rPr>
                <a:t>chstxy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pic>
          <p:nvPicPr>
            <p:cNvPr id="65" name="Graphic 64" descr="User outline">
              <a:extLst>
                <a:ext uri="{FF2B5EF4-FFF2-40B4-BE49-F238E27FC236}">
                  <a16:creationId xmlns:a16="http://schemas.microsoft.com/office/drawing/2014/main" id="{5D655E89-886D-409E-9D97-FD9090A9635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95430" y="5350657"/>
              <a:ext cx="697706" cy="697706"/>
            </a:xfrm>
            <a:prstGeom prst="rect">
              <a:avLst/>
            </a:prstGeom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EDD64BFB-8708-4E53-B1C1-29F07742C0DB}"/>
              </a:ext>
            </a:extLst>
          </p:cNvPr>
          <p:cNvGrpSpPr/>
          <p:nvPr/>
        </p:nvGrpSpPr>
        <p:grpSpPr>
          <a:xfrm>
            <a:off x="390222" y="5350657"/>
            <a:ext cx="1086785" cy="973792"/>
            <a:chOff x="294807" y="5350657"/>
            <a:chExt cx="1086785" cy="973792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62E1FE26-AC05-4166-B6BD-3FDFE135C43E}"/>
                </a:ext>
              </a:extLst>
            </p:cNvPr>
            <p:cNvSpPr txBox="1"/>
            <p:nvPr/>
          </p:nvSpPr>
          <p:spPr>
            <a:xfrm>
              <a:off x="294807" y="5924339"/>
              <a:ext cx="108678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 err="1">
                  <a:solidFill>
                    <a:schemeClr val="bg1"/>
                  </a:solidFill>
                  <a:latin typeface="Abadi" panose="020B0604020104020204" pitchFamily="34" charset="0"/>
                </a:rPr>
                <a:t>satoshi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pic>
          <p:nvPicPr>
            <p:cNvPr id="66" name="Graphic 65" descr="User outline">
              <a:extLst>
                <a:ext uri="{FF2B5EF4-FFF2-40B4-BE49-F238E27FC236}">
                  <a16:creationId xmlns:a16="http://schemas.microsoft.com/office/drawing/2014/main" id="{2F662C97-7B72-4145-B53B-9A3C40048C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95430" y="5350657"/>
              <a:ext cx="697706" cy="697706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BEADED75-A15F-4A4D-BCA4-2A3B32A25EA9}"/>
              </a:ext>
            </a:extLst>
          </p:cNvPr>
          <p:cNvGrpSpPr/>
          <p:nvPr/>
        </p:nvGrpSpPr>
        <p:grpSpPr>
          <a:xfrm>
            <a:off x="6043316" y="5337195"/>
            <a:ext cx="1086785" cy="979827"/>
            <a:chOff x="6043316" y="5337195"/>
            <a:chExt cx="1086785" cy="979827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7BC7D080-51D5-4115-98DF-E440FFAB0593}"/>
                </a:ext>
              </a:extLst>
            </p:cNvPr>
            <p:cNvSpPr txBox="1"/>
            <p:nvPr/>
          </p:nvSpPr>
          <p:spPr>
            <a:xfrm>
              <a:off x="6043316" y="5916912"/>
              <a:ext cx="108678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Abadi" panose="020B0604020104020204" pitchFamily="34" charset="0"/>
                </a:rPr>
                <a:t>gov89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pic>
          <p:nvPicPr>
            <p:cNvPr id="88" name="Graphic 87" descr="User outline">
              <a:extLst>
                <a:ext uri="{FF2B5EF4-FFF2-40B4-BE49-F238E27FC236}">
                  <a16:creationId xmlns:a16="http://schemas.microsoft.com/office/drawing/2014/main" id="{7DDCFACA-3D78-4602-8092-C3A86E3960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227033" y="5337195"/>
              <a:ext cx="697706" cy="697706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982A85A3-CF64-44BC-9E95-5455E113F939}"/>
              </a:ext>
            </a:extLst>
          </p:cNvPr>
          <p:cNvGrpSpPr/>
          <p:nvPr/>
        </p:nvGrpSpPr>
        <p:grpSpPr>
          <a:xfrm>
            <a:off x="8324077" y="5337195"/>
            <a:ext cx="1086785" cy="996728"/>
            <a:chOff x="8324077" y="5337195"/>
            <a:chExt cx="1086785" cy="996728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0A0DCCC8-12EE-40F8-8409-AEB6F30F9B73}"/>
                </a:ext>
              </a:extLst>
            </p:cNvPr>
            <p:cNvSpPr txBox="1"/>
            <p:nvPr/>
          </p:nvSpPr>
          <p:spPr>
            <a:xfrm>
              <a:off x="8324077" y="5933813"/>
              <a:ext cx="108678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Abadi" panose="020B0604020104020204" pitchFamily="34" charset="0"/>
                </a:rPr>
                <a:t>17yyr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pic>
          <p:nvPicPr>
            <p:cNvPr id="89" name="Graphic 88" descr="User outline">
              <a:extLst>
                <a:ext uri="{FF2B5EF4-FFF2-40B4-BE49-F238E27FC236}">
                  <a16:creationId xmlns:a16="http://schemas.microsoft.com/office/drawing/2014/main" id="{977BF5DE-934A-4D14-89EB-93682E5A299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547201" y="5337195"/>
              <a:ext cx="697706" cy="697706"/>
            </a:xfrm>
            <a:prstGeom prst="rect">
              <a:avLst/>
            </a:prstGeom>
          </p:spPr>
        </p:pic>
      </p:grpSp>
      <p:sp>
        <p:nvSpPr>
          <p:cNvPr id="92" name="TextBox 91">
            <a:extLst>
              <a:ext uri="{FF2B5EF4-FFF2-40B4-BE49-F238E27FC236}">
                <a16:creationId xmlns:a16="http://schemas.microsoft.com/office/drawing/2014/main" id="{958AF72C-6B9B-468F-8786-D75287E05005}"/>
              </a:ext>
            </a:extLst>
          </p:cNvPr>
          <p:cNvSpPr txBox="1"/>
          <p:nvPr/>
        </p:nvSpPr>
        <p:spPr>
          <a:xfrm>
            <a:off x="838198" y="1320939"/>
            <a:ext cx="112195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Abadi" panose="020B0604020104020204" pitchFamily="34" charset="0"/>
              </a:rPr>
              <a:t>3. The </a:t>
            </a:r>
            <a:r>
              <a:rPr lang="en-US" sz="2000" dirty="0">
                <a:solidFill>
                  <a:srgbClr val="FFFF00"/>
                </a:solidFill>
                <a:latin typeface="Abadi" panose="020B0604020104020204" pitchFamily="34" charset="0"/>
              </a:rPr>
              <a:t>creator of the next block </a:t>
            </a:r>
            <a:r>
              <a:rPr lang="en-US" sz="2000" dirty="0">
                <a:solidFill>
                  <a:schemeClr val="bg1"/>
                </a:solidFill>
                <a:latin typeface="Abadi" panose="020B0604020104020204" pitchFamily="34" charset="0"/>
              </a:rPr>
              <a:t>executes the function call and </a:t>
            </a:r>
            <a:r>
              <a:rPr lang="en-US" sz="2000" dirty="0">
                <a:solidFill>
                  <a:srgbClr val="00FF99"/>
                </a:solidFill>
                <a:latin typeface="Abadi" panose="020B0604020104020204" pitchFamily="34" charset="0"/>
              </a:rPr>
              <a:t>updates the state </a:t>
            </a:r>
            <a:r>
              <a:rPr lang="en-US" sz="2000" dirty="0">
                <a:solidFill>
                  <a:schemeClr val="bg1"/>
                </a:solidFill>
                <a:latin typeface="Abadi" panose="020B0604020104020204" pitchFamily="34" charset="0"/>
              </a:rPr>
              <a:t>of the contract.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457E36F8-8C96-4012-A419-9D4E08440530}"/>
              </a:ext>
            </a:extLst>
          </p:cNvPr>
          <p:cNvGrpSpPr/>
          <p:nvPr/>
        </p:nvGrpSpPr>
        <p:grpSpPr>
          <a:xfrm>
            <a:off x="7141219" y="5182455"/>
            <a:ext cx="1196893" cy="1168155"/>
            <a:chOff x="2667293" y="5148867"/>
            <a:chExt cx="1196893" cy="1168155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26509A9A-2758-421A-B7E8-2DFC57B61133}"/>
                </a:ext>
              </a:extLst>
            </p:cNvPr>
            <p:cNvSpPr txBox="1"/>
            <p:nvPr/>
          </p:nvSpPr>
          <p:spPr>
            <a:xfrm>
              <a:off x="2667293" y="5916912"/>
              <a:ext cx="108678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Abadi" panose="020B0604020104020204" pitchFamily="34" charset="0"/>
                </a:rPr>
                <a:t>112_r9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pic>
          <p:nvPicPr>
            <p:cNvPr id="57" name="Graphic 56" descr="Marketing outline">
              <a:extLst>
                <a:ext uri="{FF2B5EF4-FFF2-40B4-BE49-F238E27FC236}">
                  <a16:creationId xmlns:a16="http://schemas.microsoft.com/office/drawing/2014/main" id="{8B5BB0D1-EB99-431E-A453-75C739E7563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949786" y="5148867"/>
              <a:ext cx="914400" cy="914400"/>
            </a:xfrm>
            <a:prstGeom prst="rect">
              <a:avLst/>
            </a:prstGeom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ED18EF10-BC55-44E6-9D9A-EA328E302FD3}"/>
              </a:ext>
            </a:extLst>
          </p:cNvPr>
          <p:cNvGrpSpPr/>
          <p:nvPr/>
        </p:nvGrpSpPr>
        <p:grpSpPr>
          <a:xfrm>
            <a:off x="2667293" y="5350657"/>
            <a:ext cx="1086785" cy="966365"/>
            <a:chOff x="2667293" y="5350657"/>
            <a:chExt cx="1086785" cy="966365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1FB9F20C-39B1-403D-817D-2D8424815192}"/>
                </a:ext>
              </a:extLst>
            </p:cNvPr>
            <p:cNvSpPr txBox="1"/>
            <p:nvPr/>
          </p:nvSpPr>
          <p:spPr>
            <a:xfrm>
              <a:off x="2667293" y="5916912"/>
              <a:ext cx="108678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Abadi" panose="020B0604020104020204" pitchFamily="34" charset="0"/>
                </a:rPr>
                <a:t>xm835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pic>
          <p:nvPicPr>
            <p:cNvPr id="59" name="Graphic 58" descr="User outline">
              <a:extLst>
                <a:ext uri="{FF2B5EF4-FFF2-40B4-BE49-F238E27FC236}">
                  <a16:creationId xmlns:a16="http://schemas.microsoft.com/office/drawing/2014/main" id="{FD5F7342-D0DB-4951-8B0C-28D9CC9D056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842321" y="5350657"/>
              <a:ext cx="697706" cy="697706"/>
            </a:xfrm>
            <a:prstGeom prst="rect">
              <a:avLst/>
            </a:prstGeom>
          </p:spPr>
        </p:pic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431ACE0C-5F8A-40AF-B3F2-CC3A292542ED}"/>
              </a:ext>
            </a:extLst>
          </p:cNvPr>
          <p:cNvSpPr txBox="1"/>
          <p:nvPr/>
        </p:nvSpPr>
        <p:spPr>
          <a:xfrm>
            <a:off x="6782873" y="4829900"/>
            <a:ext cx="21960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00FF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#403.Vote(17)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9CE25CD-831C-4960-BB88-D224F8749C9E}"/>
              </a:ext>
            </a:extLst>
          </p:cNvPr>
          <p:cNvGrpSpPr/>
          <p:nvPr/>
        </p:nvGrpSpPr>
        <p:grpSpPr>
          <a:xfrm>
            <a:off x="594281" y="2298949"/>
            <a:ext cx="5252514" cy="2352509"/>
            <a:chOff x="594281" y="2298949"/>
            <a:chExt cx="5252514" cy="2352509"/>
          </a:xfrm>
        </p:grpSpPr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20BB8563-0252-4736-89A5-EBF5A10B4D2C}"/>
                </a:ext>
              </a:extLst>
            </p:cNvPr>
            <p:cNvCxnSpPr>
              <a:cxnSpLocks/>
            </p:cNvCxnSpPr>
            <p:nvPr/>
          </p:nvCxnSpPr>
          <p:spPr>
            <a:xfrm>
              <a:off x="2869682" y="2987968"/>
              <a:ext cx="541490" cy="7140"/>
            </a:xfrm>
            <a:prstGeom prst="straightConnector1">
              <a:avLst/>
            </a:prstGeom>
            <a:ln w="38100">
              <a:solidFill>
                <a:srgbClr val="00FFFF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8AD50A19-1231-42F0-979C-ED408F19D034}"/>
                </a:ext>
              </a:extLst>
            </p:cNvPr>
            <p:cNvSpPr/>
            <p:nvPr/>
          </p:nvSpPr>
          <p:spPr>
            <a:xfrm>
              <a:off x="3406577" y="2298949"/>
              <a:ext cx="1898728" cy="2091868"/>
            </a:xfrm>
            <a:prstGeom prst="rect">
              <a:avLst/>
            </a:prstGeom>
            <a:noFill/>
            <a:ln w="28575">
              <a:solidFill>
                <a:srgbClr val="00FFFF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  <a:latin typeface="Abadi" panose="020B0604020104020204" pitchFamily="34" charset="0"/>
              </a:endParaRP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3DE89250-BA01-46B6-8B98-4D0DEA2926EE}"/>
                </a:ext>
              </a:extLst>
            </p:cNvPr>
            <p:cNvSpPr txBox="1"/>
            <p:nvPr/>
          </p:nvSpPr>
          <p:spPr>
            <a:xfrm>
              <a:off x="3731650" y="2303555"/>
              <a:ext cx="135909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Abadi" panose="020B0604020104020204" pitchFamily="34" charset="0"/>
                </a:rPr>
                <a:t>Block #792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18E57020-7307-412A-B51E-70186E972EE3}"/>
                </a:ext>
              </a:extLst>
            </p:cNvPr>
            <p:cNvCxnSpPr>
              <a:cxnSpLocks/>
            </p:cNvCxnSpPr>
            <p:nvPr/>
          </p:nvCxnSpPr>
          <p:spPr>
            <a:xfrm>
              <a:off x="3487984" y="2686080"/>
              <a:ext cx="1722644" cy="0"/>
            </a:xfrm>
            <a:prstGeom prst="line">
              <a:avLst/>
            </a:prstGeom>
            <a:ln w="28575">
              <a:solidFill>
                <a:srgbClr val="00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522EDC02-16F7-48EE-A77C-6EE97EEAF1F1}"/>
                </a:ext>
              </a:extLst>
            </p:cNvPr>
            <p:cNvCxnSpPr>
              <a:cxnSpLocks/>
            </p:cNvCxnSpPr>
            <p:nvPr/>
          </p:nvCxnSpPr>
          <p:spPr>
            <a:xfrm>
              <a:off x="5305305" y="2986128"/>
              <a:ext cx="541490" cy="7140"/>
            </a:xfrm>
            <a:prstGeom prst="straightConnector1">
              <a:avLst/>
            </a:prstGeom>
            <a:ln w="38100">
              <a:solidFill>
                <a:srgbClr val="00FFFF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6BDE8AD6-70B5-4886-83E8-71D3C3F43650}"/>
                </a:ext>
              </a:extLst>
            </p:cNvPr>
            <p:cNvSpPr txBox="1"/>
            <p:nvPr/>
          </p:nvSpPr>
          <p:spPr>
            <a:xfrm>
              <a:off x="3311184" y="3245879"/>
              <a:ext cx="2093380" cy="461665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rgbClr val="00FF99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rgbClr val="00FF99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112_r9: #403.Vote(17)</a:t>
              </a:r>
              <a:endParaRPr lang="en-US" sz="12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4834F685-76EB-4039-B6B2-8195410D952D}"/>
                </a:ext>
              </a:extLst>
            </p:cNvPr>
            <p:cNvSpPr txBox="1"/>
            <p:nvPr/>
          </p:nvSpPr>
          <p:spPr>
            <a:xfrm>
              <a:off x="3311184" y="2932637"/>
              <a:ext cx="2094777" cy="276999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rgbClr val="00FF99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00FF99"/>
                  </a:solidFill>
                  <a:latin typeface="Abadi" panose="020B0604020104020204" pitchFamily="34" charset="0"/>
                  <a:cs typeface="Courier New" panose="02070309020205020404" pitchFamily="49" charset="0"/>
                </a:rPr>
                <a:t>Contract #403</a:t>
              </a:r>
              <a:endParaRPr lang="en-US" sz="900" b="1" dirty="0">
                <a:solidFill>
                  <a:srgbClr val="00FF99"/>
                </a:solidFill>
                <a:latin typeface="Abadi" panose="020B0604020104020204" pitchFamily="34" charset="0"/>
                <a:cs typeface="Courier New" panose="02070309020205020404" pitchFamily="49" charset="0"/>
              </a:endParaRPr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D19D8103-61D3-4C1F-9631-4E8E7490D628}"/>
                </a:ext>
              </a:extLst>
            </p:cNvPr>
            <p:cNvGrpSpPr/>
            <p:nvPr/>
          </p:nvGrpSpPr>
          <p:grpSpPr>
            <a:xfrm>
              <a:off x="594281" y="2300789"/>
              <a:ext cx="2376057" cy="2350669"/>
              <a:chOff x="594281" y="2300789"/>
              <a:chExt cx="2376057" cy="2350669"/>
            </a:xfrm>
          </p:grpSpPr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3D18C7E5-D576-4EFD-9278-2DC61DF9F433}"/>
                  </a:ext>
                </a:extLst>
              </p:cNvPr>
              <p:cNvSpPr/>
              <p:nvPr/>
            </p:nvSpPr>
            <p:spPr>
              <a:xfrm>
                <a:off x="970954" y="2300789"/>
                <a:ext cx="1898728" cy="2091868"/>
              </a:xfrm>
              <a:prstGeom prst="rect">
                <a:avLst/>
              </a:prstGeom>
              <a:noFill/>
              <a:ln w="28575">
                <a:solidFill>
                  <a:srgbClr val="00FFFF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  <a:latin typeface="Abadi" panose="020B0604020104020204" pitchFamily="34" charset="0"/>
                </a:endParaRPr>
              </a:p>
            </p:txBody>
          </p:sp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3F2AFE2A-2BFE-4EE7-9739-351F48FE5766}"/>
                  </a:ext>
                </a:extLst>
              </p:cNvPr>
              <p:cNvSpPr txBox="1"/>
              <p:nvPr/>
            </p:nvSpPr>
            <p:spPr>
              <a:xfrm>
                <a:off x="1296027" y="2305395"/>
                <a:ext cx="135909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  <a:latin typeface="Abadi" panose="020B0604020104020204" pitchFamily="34" charset="0"/>
                  </a:rPr>
                  <a:t>Block #792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id="{2440686F-BA7F-4E5F-9168-15A38B83ED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2361" y="2687920"/>
                <a:ext cx="1722644" cy="0"/>
              </a:xfrm>
              <a:prstGeom prst="line">
                <a:avLst/>
              </a:prstGeom>
              <a:ln w="28575">
                <a:solidFill>
                  <a:srgbClr val="00FF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Arrow Connector 85">
                <a:extLst>
                  <a:ext uri="{FF2B5EF4-FFF2-40B4-BE49-F238E27FC236}">
                    <a16:creationId xmlns:a16="http://schemas.microsoft.com/office/drawing/2014/main" id="{AFEDD4E3-07C0-46AF-B0E2-5A44703DA61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4281" y="2987968"/>
                <a:ext cx="397989" cy="0"/>
              </a:xfrm>
              <a:prstGeom prst="straightConnector1">
                <a:avLst/>
              </a:prstGeom>
              <a:ln w="38100">
                <a:solidFill>
                  <a:srgbClr val="00FFFF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9681FF53-1153-4D0F-8AE0-DD6CC990CF89}"/>
                  </a:ext>
                </a:extLst>
              </p:cNvPr>
              <p:cNvSpPr txBox="1"/>
              <p:nvPr/>
            </p:nvSpPr>
            <p:spPr>
              <a:xfrm>
                <a:off x="875561" y="3247719"/>
                <a:ext cx="2093380" cy="1061829"/>
              </a:xfrm>
              <a:prstGeom prst="rect">
                <a:avLst/>
              </a:prstGeom>
              <a:solidFill>
                <a:schemeClr val="tx1"/>
              </a:solidFill>
              <a:ln w="12700">
                <a:solidFill>
                  <a:srgbClr val="00FF99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900" dirty="0">
                    <a:solidFill>
                      <a:srgbClr val="00FF99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Elections {</a:t>
                </a:r>
              </a:p>
              <a:p>
                <a:r>
                  <a:rPr lang="en-US" sz="900" dirty="0">
                    <a:solidFill>
                      <a:srgbClr val="00FF99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 public </a:t>
                </a:r>
                <a:r>
                  <a:rPr lang="en-US" sz="900" dirty="0" err="1">
                    <a:solidFill>
                      <a:srgbClr val="00FF99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vote_count</a:t>
                </a:r>
                <a:r>
                  <a:rPr lang="en-US" sz="900" dirty="0">
                    <a:solidFill>
                      <a:srgbClr val="00FF99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;</a:t>
                </a:r>
              </a:p>
              <a:p>
                <a:endParaRPr lang="en-US" sz="900" dirty="0">
                  <a:solidFill>
                    <a:srgbClr val="00FF99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r>
                  <a:rPr lang="en-US" sz="900" dirty="0">
                    <a:solidFill>
                      <a:srgbClr val="00FF99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 public Vote(candidate) {</a:t>
                </a:r>
              </a:p>
              <a:p>
                <a:r>
                  <a:rPr lang="en-US" sz="900" dirty="0">
                    <a:solidFill>
                      <a:srgbClr val="00FF99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   ...</a:t>
                </a:r>
              </a:p>
              <a:p>
                <a:r>
                  <a:rPr lang="en-US" sz="900" dirty="0">
                    <a:solidFill>
                      <a:srgbClr val="00FF99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 }</a:t>
                </a:r>
              </a:p>
              <a:p>
                <a:r>
                  <a:rPr lang="en-US" sz="900" dirty="0">
                    <a:solidFill>
                      <a:srgbClr val="00FF99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}</a:t>
                </a:r>
              </a:p>
            </p:txBody>
          </p: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20618715-5A16-4A82-8841-B23D64FE9683}"/>
                  </a:ext>
                </a:extLst>
              </p:cNvPr>
              <p:cNvSpPr txBox="1"/>
              <p:nvPr/>
            </p:nvSpPr>
            <p:spPr>
              <a:xfrm>
                <a:off x="875561" y="2934477"/>
                <a:ext cx="2094777" cy="276999"/>
              </a:xfrm>
              <a:prstGeom prst="rect">
                <a:avLst/>
              </a:prstGeom>
              <a:solidFill>
                <a:schemeClr val="tx1"/>
              </a:solidFill>
              <a:ln w="12700">
                <a:solidFill>
                  <a:srgbClr val="00FF99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 dirty="0">
                    <a:solidFill>
                      <a:srgbClr val="00FF99"/>
                    </a:solidFill>
                    <a:latin typeface="Abadi" panose="020B0604020104020204" pitchFamily="34" charset="0"/>
                    <a:cs typeface="Courier New" panose="02070309020205020404" pitchFamily="49" charset="0"/>
                  </a:rPr>
                  <a:t>Contract #403</a:t>
                </a:r>
                <a:endParaRPr lang="en-US" sz="900" b="1" dirty="0">
                  <a:solidFill>
                    <a:srgbClr val="00FF99"/>
                  </a:solidFill>
                  <a:latin typeface="Abadi" panose="020B0604020104020204" pitchFamily="34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A11827FB-FDF0-4586-A854-7438A94D4AF4}"/>
                  </a:ext>
                </a:extLst>
              </p:cNvPr>
              <p:cNvSpPr txBox="1"/>
              <p:nvPr/>
            </p:nvSpPr>
            <p:spPr>
              <a:xfrm>
                <a:off x="866294" y="4374459"/>
                <a:ext cx="2094777" cy="276999"/>
              </a:xfrm>
              <a:prstGeom prst="rect">
                <a:avLst/>
              </a:prstGeom>
              <a:solidFill>
                <a:schemeClr val="tx1"/>
              </a:solidFill>
              <a:ln w="12700">
                <a:solidFill>
                  <a:srgbClr val="00FF99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 dirty="0" err="1">
                    <a:solidFill>
                      <a:srgbClr val="00FF99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vote_count</a:t>
                </a:r>
                <a:r>
                  <a:rPr lang="en-US" sz="1200" b="1" dirty="0">
                    <a:solidFill>
                      <a:srgbClr val="00FF99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={}</a:t>
                </a:r>
                <a:endParaRPr lang="en-US" sz="900" b="1" dirty="0">
                  <a:solidFill>
                    <a:srgbClr val="00FF99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p:grp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96D54B07-8658-46F1-BB89-DE5BED3D6EC0}"/>
                </a:ext>
              </a:extLst>
            </p:cNvPr>
            <p:cNvSpPr txBox="1"/>
            <p:nvPr/>
          </p:nvSpPr>
          <p:spPr>
            <a:xfrm>
              <a:off x="3308364" y="3763066"/>
              <a:ext cx="2094777" cy="276999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rgbClr val="00FF99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 err="1">
                  <a:solidFill>
                    <a:srgbClr val="00FF99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vote_count</a:t>
              </a:r>
              <a:r>
                <a:rPr lang="en-US" sz="1200" b="1" dirty="0">
                  <a:solidFill>
                    <a:srgbClr val="00FF99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[17]=1</a:t>
              </a:r>
              <a:endParaRPr lang="en-US" sz="900" b="1" dirty="0">
                <a:solidFill>
                  <a:srgbClr val="00FF99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pic>
        <p:nvPicPr>
          <p:cNvPr id="82" name="Graphic 81" descr="Crown with solid fill">
            <a:extLst>
              <a:ext uri="{FF2B5EF4-FFF2-40B4-BE49-F238E27FC236}">
                <a16:creationId xmlns:a16="http://schemas.microsoft.com/office/drawing/2014/main" id="{7FBB8EEF-9567-48A9-A13A-93E2DB4FCBB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869008" y="5011098"/>
            <a:ext cx="400110" cy="400110"/>
          </a:xfrm>
          <a:prstGeom prst="rect">
            <a:avLst/>
          </a:prstGeom>
        </p:spPr>
      </p:pic>
      <p:pic>
        <p:nvPicPr>
          <p:cNvPr id="83" name="Graphic 82" descr="Server with solid fill">
            <a:extLst>
              <a:ext uri="{FF2B5EF4-FFF2-40B4-BE49-F238E27FC236}">
                <a16:creationId xmlns:a16="http://schemas.microsoft.com/office/drawing/2014/main" id="{F9C780E7-CB04-4916-80B5-81686423595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912838" y="6314734"/>
            <a:ext cx="356280" cy="356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86729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C2723-1A9A-4F0C-9EBA-A414EA578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2263"/>
            <a:ext cx="10515600" cy="870744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badi" panose="020B0604020104020204" pitchFamily="34" charset="0"/>
              </a:rPr>
              <a:t>The Ethereum Blockchain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3F55A71D-EA53-44D7-9020-CF19A9BE443F}"/>
              </a:ext>
            </a:extLst>
          </p:cNvPr>
          <p:cNvSpPr txBox="1"/>
          <p:nvPr/>
        </p:nvSpPr>
        <p:spPr>
          <a:xfrm>
            <a:off x="838200" y="1413304"/>
            <a:ext cx="10327481" cy="26161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u="sng" dirty="0">
                <a:solidFill>
                  <a:schemeClr val="bg1"/>
                </a:solidFill>
                <a:latin typeface="Abadi" panose="020B0604020104020204" pitchFamily="34" charset="0"/>
              </a:rPr>
              <a:t>Model:</a:t>
            </a:r>
          </a:p>
          <a:p>
            <a:pPr marL="457200" indent="-457200">
              <a:buAutoNum type="arabicPeriod"/>
            </a:pPr>
            <a:r>
              <a:rPr lang="en-US" sz="2400" dirty="0">
                <a:solidFill>
                  <a:schemeClr val="bg1"/>
                </a:solidFill>
                <a:latin typeface="Abadi" panose="020B0604020104020204" pitchFamily="34" charset="0"/>
              </a:rPr>
              <a:t>The </a:t>
            </a:r>
            <a:r>
              <a:rPr lang="en-US" sz="2400" dirty="0">
                <a:solidFill>
                  <a:srgbClr val="00FFFF"/>
                </a:solidFill>
                <a:latin typeface="Abadi" panose="020B0604020104020204" pitchFamily="34" charset="0"/>
              </a:rPr>
              <a:t>public state </a:t>
            </a:r>
            <a:r>
              <a:rPr lang="en-US" sz="2400" dirty="0">
                <a:solidFill>
                  <a:schemeClr val="bg1"/>
                </a:solidFill>
                <a:latin typeface="Abadi" panose="020B0604020104020204" pitchFamily="34" charset="0"/>
              </a:rPr>
              <a:t>contains </a:t>
            </a:r>
            <a:r>
              <a:rPr lang="en-US" sz="2400" dirty="0">
                <a:solidFill>
                  <a:srgbClr val="00FF99"/>
                </a:solidFill>
                <a:latin typeface="Abadi" panose="020B0604020104020204" pitchFamily="34" charset="0"/>
              </a:rPr>
              <a:t>smart contracts</a:t>
            </a:r>
            <a:r>
              <a:rPr lang="en-US" sz="2400" dirty="0">
                <a:solidFill>
                  <a:schemeClr val="bg1"/>
                </a:solidFill>
                <a:latin typeface="Abadi" panose="020B0604020104020204" pitchFamily="34" charset="0"/>
              </a:rPr>
              <a:t>.</a:t>
            </a:r>
          </a:p>
          <a:p>
            <a:pPr lvl="1"/>
            <a:r>
              <a:rPr lang="en-US" sz="2400" dirty="0">
                <a:solidFill>
                  <a:schemeClr val="bg1"/>
                </a:solidFill>
                <a:latin typeface="Abadi" panose="020B0604020104020204" pitchFamily="34" charset="0"/>
              </a:rPr>
              <a:t>Each contract has its own public state and its own set of rules.</a:t>
            </a:r>
          </a:p>
          <a:p>
            <a:endParaRPr lang="en-US" sz="2000" dirty="0">
              <a:solidFill>
                <a:schemeClr val="bg1"/>
              </a:solidFill>
              <a:latin typeface="Abadi" panose="020B0604020104020204" pitchFamily="34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Abadi" panose="020B0604020104020204" pitchFamily="34" charset="0"/>
              </a:rPr>
              <a:t>2. Anyone can </a:t>
            </a:r>
            <a:r>
              <a:rPr lang="en-US" sz="2400" dirty="0">
                <a:solidFill>
                  <a:srgbClr val="00FFFF"/>
                </a:solidFill>
                <a:latin typeface="Abadi" panose="020B0604020104020204" pitchFamily="34" charset="0"/>
              </a:rPr>
              <a:t>update the state </a:t>
            </a:r>
            <a:r>
              <a:rPr lang="en-US" sz="2400" dirty="0">
                <a:solidFill>
                  <a:schemeClr val="bg1"/>
                </a:solidFill>
                <a:latin typeface="Abadi" panose="020B0604020104020204" pitchFamily="34" charset="0"/>
              </a:rPr>
              <a:t>as follows:</a:t>
            </a:r>
          </a:p>
          <a:p>
            <a:pPr marL="800100" lvl="1" indent="-342900">
              <a:buFontTx/>
              <a:buChar char="-"/>
            </a:pPr>
            <a:r>
              <a:rPr lang="en-US" sz="2400" dirty="0">
                <a:solidFill>
                  <a:schemeClr val="bg1"/>
                </a:solidFill>
                <a:latin typeface="Abadi" panose="020B0604020104020204" pitchFamily="34" charset="0"/>
              </a:rPr>
              <a:t>Deploy a </a:t>
            </a:r>
            <a:r>
              <a:rPr lang="en-US" sz="2400" dirty="0">
                <a:solidFill>
                  <a:srgbClr val="00FF99"/>
                </a:solidFill>
                <a:latin typeface="Abadi" panose="020B0604020104020204" pitchFamily="34" charset="0"/>
              </a:rPr>
              <a:t>new smart contract </a:t>
            </a:r>
            <a:r>
              <a:rPr lang="en-US" sz="2400" dirty="0">
                <a:solidFill>
                  <a:schemeClr val="bg1"/>
                </a:solidFill>
                <a:latin typeface="Abadi" panose="020B0604020104020204" pitchFamily="34" charset="0"/>
              </a:rPr>
              <a:t>(that implements a DAPP).</a:t>
            </a:r>
          </a:p>
          <a:p>
            <a:pPr marL="800100" lvl="1" indent="-342900">
              <a:buFontTx/>
              <a:buChar char="-"/>
            </a:pPr>
            <a:r>
              <a:rPr lang="en-US" sz="2400" dirty="0">
                <a:solidFill>
                  <a:srgbClr val="00FF99"/>
                </a:solidFill>
                <a:latin typeface="Abadi" panose="020B0604020104020204" pitchFamily="34" charset="0"/>
              </a:rPr>
              <a:t>Update the state</a:t>
            </a:r>
            <a:r>
              <a:rPr lang="en-US" sz="2400" dirty="0">
                <a:solidFill>
                  <a:schemeClr val="bg1"/>
                </a:solidFill>
                <a:latin typeface="Abadi" panose="020B0604020104020204" pitchFamily="34" charset="0"/>
              </a:rPr>
              <a:t> of any smart contract by a function call.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68BE94-B09F-4D11-9AA7-B3B8CC847CDD}"/>
              </a:ext>
            </a:extLst>
          </p:cNvPr>
          <p:cNvSpPr txBox="1"/>
          <p:nvPr/>
        </p:nvSpPr>
        <p:spPr>
          <a:xfrm>
            <a:off x="838200" y="4693926"/>
            <a:ext cx="955595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badi" panose="020B0604020104020204" pitchFamily="34" charset="0"/>
              </a:rPr>
              <a:t>The consensus protocol allows to reach </a:t>
            </a:r>
            <a:r>
              <a:rPr lang="en-US" sz="2400" dirty="0">
                <a:solidFill>
                  <a:srgbClr val="00FFFF"/>
                </a:solidFill>
                <a:latin typeface="Abadi" panose="020B0604020104020204" pitchFamily="34" charset="0"/>
              </a:rPr>
              <a:t>consensus over the state</a:t>
            </a:r>
            <a:r>
              <a:rPr lang="en-US" sz="2400" dirty="0">
                <a:solidFill>
                  <a:schemeClr val="bg1"/>
                </a:solidFill>
                <a:latin typeface="Abadi" panose="020B0604020104020204" pitchFamily="34" charset="0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028BF9-ACA1-4F75-A0D1-DDDD88CC9DFF}"/>
              </a:ext>
            </a:extLst>
          </p:cNvPr>
          <p:cNvSpPr txBox="1"/>
          <p:nvPr/>
        </p:nvSpPr>
        <p:spPr>
          <a:xfrm>
            <a:off x="838200" y="5565808"/>
            <a:ext cx="955595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badi" panose="020B0604020104020204" pitchFamily="34" charset="0"/>
              </a:rPr>
              <a:t>Function calls cost </a:t>
            </a:r>
            <a:r>
              <a:rPr lang="en-US" sz="2400" dirty="0">
                <a:solidFill>
                  <a:srgbClr val="FFFF00"/>
                </a:solidFill>
                <a:latin typeface="Abadi" panose="020B0604020104020204" pitchFamily="34" charset="0"/>
              </a:rPr>
              <a:t>Ether</a:t>
            </a:r>
            <a:r>
              <a:rPr lang="en-US" sz="2400" dirty="0">
                <a:solidFill>
                  <a:schemeClr val="bg1"/>
                </a:solidFill>
                <a:latin typeface="Abadi" panose="020B0604020104020204" pitchFamily="34" charset="0"/>
              </a:rPr>
              <a:t>, which is paid to the </a:t>
            </a:r>
            <a:r>
              <a:rPr lang="en-US" sz="2400" dirty="0">
                <a:solidFill>
                  <a:srgbClr val="FFFF00"/>
                </a:solidFill>
                <a:latin typeface="Abadi" panose="020B0604020104020204" pitchFamily="34" charset="0"/>
              </a:rPr>
              <a:t>block creator</a:t>
            </a:r>
            <a:r>
              <a:rPr lang="en-US" sz="2400" dirty="0">
                <a:solidFill>
                  <a:schemeClr val="bg1"/>
                </a:solidFill>
                <a:latin typeface="Abadi" panose="020B0604020104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46066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pplication&#10;&#10;Description automatically generated">
            <a:extLst>
              <a:ext uri="{FF2B5EF4-FFF2-40B4-BE49-F238E27FC236}">
                <a16:creationId xmlns:a16="http://schemas.microsoft.com/office/drawing/2014/main" id="{999B4F71-9CAF-B2F5-CBDA-C256D166D9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1475" y="-482582"/>
            <a:ext cx="12764871" cy="8469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34214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C2723-1A9A-4F0C-9EBA-A414EA578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9401"/>
            <a:ext cx="10515600" cy="870744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badi" panose="020B0604020104020204" pitchFamily="34" charset="0"/>
              </a:rPr>
              <a:t>NFTs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381EF2-3927-F864-1A24-B9682358B1CB}"/>
              </a:ext>
            </a:extLst>
          </p:cNvPr>
          <p:cNvSpPr txBox="1"/>
          <p:nvPr/>
        </p:nvSpPr>
        <p:spPr>
          <a:xfrm>
            <a:off x="838200" y="1413304"/>
            <a:ext cx="1032748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2400" dirty="0">
                <a:solidFill>
                  <a:schemeClr val="bg1"/>
                </a:solidFill>
                <a:latin typeface="Abadi" panose="020B0604020104020204" pitchFamily="34" charset="0"/>
              </a:rPr>
              <a:t>NFT contracts are simply decentralized apps that implement ownership over digital assets (e.g. digital art presented by media files).</a:t>
            </a:r>
          </a:p>
          <a:p>
            <a:pPr marL="342900" indent="-342900">
              <a:buFontTx/>
              <a:buChar char="-"/>
            </a:pPr>
            <a:endParaRPr lang="en-US" sz="2400" dirty="0">
              <a:solidFill>
                <a:schemeClr val="bg1"/>
              </a:solidFill>
              <a:latin typeface="Abadi" panose="020B0604020104020204" pitchFamily="34" charset="0"/>
            </a:endParaRPr>
          </a:p>
          <a:p>
            <a:pPr marL="342900" indent="-342900">
              <a:buFontTx/>
              <a:buChar char="-"/>
            </a:pPr>
            <a:r>
              <a:rPr lang="en-US" sz="2400" dirty="0">
                <a:solidFill>
                  <a:schemeClr val="bg1"/>
                </a:solidFill>
                <a:latin typeface="Abadi" panose="020B0604020104020204" pitchFamily="34" charset="0"/>
              </a:rPr>
              <a:t>Typically, NFT contracts inherit from the standard </a:t>
            </a:r>
            <a:r>
              <a:rPr lang="en-US" sz="2400" dirty="0">
                <a:solidFill>
                  <a:srgbClr val="7AE6FD"/>
                </a:solidFill>
                <a:latin typeface="Abadi" panose="020B0604020104020204" pitchFamily="34" charset="0"/>
              </a:rPr>
              <a:t>ERC721</a:t>
            </a:r>
            <a:r>
              <a:rPr lang="en-US" sz="2400" dirty="0">
                <a:solidFill>
                  <a:schemeClr val="bg1"/>
                </a:solidFill>
                <a:latin typeface="Abadi" panose="020B0604020104020204" pitchFamily="34" charset="0"/>
              </a:rPr>
              <a:t> contract.</a:t>
            </a:r>
          </a:p>
          <a:p>
            <a:endParaRPr lang="en-US" sz="2400" dirty="0">
              <a:solidFill>
                <a:schemeClr val="bg1"/>
              </a:solidFill>
              <a:latin typeface="Abadi" panose="020B0604020104020204" pitchFamily="34" charset="0"/>
            </a:endParaRPr>
          </a:p>
          <a:p>
            <a:pPr marL="342900" indent="-342900">
              <a:buFontTx/>
              <a:buChar char="-"/>
            </a:pPr>
            <a:r>
              <a:rPr lang="en-US" sz="2400" dirty="0">
                <a:solidFill>
                  <a:schemeClr val="bg1"/>
                </a:solidFill>
                <a:latin typeface="Abadi" panose="020B0604020104020204" pitchFamily="34" charset="0"/>
              </a:rPr>
              <a:t>The basic functionality is implemented by the ERC721 base class:</a:t>
            </a:r>
          </a:p>
          <a:p>
            <a:pPr marL="800100" lvl="1" indent="-342900">
              <a:buFontTx/>
              <a:buChar char="-"/>
            </a:pPr>
            <a:r>
              <a:rPr lang="en-US" sz="2400" dirty="0">
                <a:solidFill>
                  <a:srgbClr val="FFFF00"/>
                </a:solidFill>
                <a:latin typeface="Abadi" panose="020B0604020104020204" pitchFamily="34" charset="0"/>
              </a:rPr>
              <a:t>Minting</a:t>
            </a:r>
            <a:r>
              <a:rPr lang="en-US" sz="2400" dirty="0">
                <a:solidFill>
                  <a:schemeClr val="bg1"/>
                </a:solidFill>
                <a:latin typeface="Abadi" panose="020B0604020104020204" pitchFamily="34" charset="0"/>
              </a:rPr>
              <a:t>: creating a new token with a given id and owner address.</a:t>
            </a:r>
          </a:p>
          <a:p>
            <a:pPr marL="800100" lvl="1" indent="-342900">
              <a:buFontTx/>
              <a:buChar char="-"/>
            </a:pPr>
            <a:r>
              <a:rPr lang="en-US" sz="2400" dirty="0">
                <a:solidFill>
                  <a:srgbClr val="FFFF00"/>
                </a:solidFill>
                <a:latin typeface="Abadi" panose="020B0604020104020204" pitchFamily="34" charset="0"/>
              </a:rPr>
              <a:t>Transfer</a:t>
            </a:r>
            <a:r>
              <a:rPr lang="en-US" sz="2400" dirty="0">
                <a:solidFill>
                  <a:schemeClr val="bg1"/>
                </a:solidFill>
                <a:latin typeface="Abadi" panose="020B0604020104020204" pitchFamily="34" charset="0"/>
              </a:rPr>
              <a:t> ownership from one address to another.</a:t>
            </a:r>
          </a:p>
          <a:p>
            <a:pPr marL="800100" lvl="1" indent="-342900">
              <a:buFontTx/>
              <a:buChar char="-"/>
            </a:pPr>
            <a:r>
              <a:rPr lang="en-US" sz="2400" dirty="0">
                <a:solidFill>
                  <a:srgbClr val="FFFF00"/>
                </a:solidFill>
                <a:latin typeface="Abadi" panose="020B0604020104020204" pitchFamily="34" charset="0"/>
              </a:rPr>
              <a:t>Ownership queries</a:t>
            </a:r>
            <a:r>
              <a:rPr lang="en-US" sz="2400" dirty="0">
                <a:solidFill>
                  <a:schemeClr val="bg1"/>
                </a:solidFill>
                <a:latin typeface="Abadi" panose="020B0604020104020204" pitchFamily="34" charset="0"/>
              </a:rPr>
              <a:t>: who owns token with id 24?</a:t>
            </a:r>
          </a:p>
          <a:p>
            <a:pPr marL="800100" lvl="1" indent="-342900">
              <a:buFontTx/>
              <a:buChar char="-"/>
            </a:pPr>
            <a:r>
              <a:rPr lang="en-US" sz="2400" dirty="0">
                <a:solidFill>
                  <a:srgbClr val="FFFF00"/>
                </a:solidFill>
                <a:latin typeface="Abadi" panose="020B0604020104020204" pitchFamily="34" charset="0"/>
              </a:rPr>
              <a:t>Balance queries</a:t>
            </a:r>
            <a:r>
              <a:rPr lang="en-US" sz="2400" dirty="0">
                <a:solidFill>
                  <a:schemeClr val="bg1"/>
                </a:solidFill>
                <a:latin typeface="Abadi" panose="020B0604020104020204" pitchFamily="34" charset="0"/>
              </a:rPr>
              <a:t>: how many tokens does Alice have?</a:t>
            </a:r>
          </a:p>
        </p:txBody>
      </p:sp>
    </p:spTree>
    <p:extLst>
      <p:ext uri="{BB962C8B-B14F-4D97-AF65-F5344CB8AC3E}">
        <p14:creationId xmlns:p14="http://schemas.microsoft.com/office/powerpoint/2010/main" val="2384115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C2723-1A9A-4F0C-9EBA-A414EA578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9401"/>
            <a:ext cx="10515600" cy="870744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badi" panose="020B0604020104020204" pitchFamily="34" charset="0"/>
              </a:rPr>
              <a:t>Our Plan: Verifiably Random NFTs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BCF50AA-EA9A-EA54-FCC4-2B9D1303FE34}"/>
              </a:ext>
            </a:extLst>
          </p:cNvPr>
          <p:cNvGrpSpPr/>
          <p:nvPr/>
        </p:nvGrpSpPr>
        <p:grpSpPr>
          <a:xfrm>
            <a:off x="925048" y="1228905"/>
            <a:ext cx="10211903" cy="495634"/>
            <a:chOff x="701210" y="1894044"/>
            <a:chExt cx="10211903" cy="495634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17193ED0-F4FD-72C9-DAA4-EEC9D4B29E02}"/>
                </a:ext>
              </a:extLst>
            </p:cNvPr>
            <p:cNvGrpSpPr/>
            <p:nvPr/>
          </p:nvGrpSpPr>
          <p:grpSpPr>
            <a:xfrm>
              <a:off x="701210" y="1894044"/>
              <a:ext cx="5394790" cy="495634"/>
              <a:chOff x="117375" y="6037002"/>
              <a:chExt cx="5394790" cy="495634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628B2FB5-2FB8-8D3E-DBA3-398ABC82F469}"/>
                  </a:ext>
                </a:extLst>
              </p:cNvPr>
              <p:cNvSpPr/>
              <p:nvPr/>
            </p:nvSpPr>
            <p:spPr>
              <a:xfrm>
                <a:off x="714853" y="6037002"/>
                <a:ext cx="594241" cy="495634"/>
              </a:xfrm>
              <a:prstGeom prst="rect">
                <a:avLst/>
              </a:prstGeom>
              <a:noFill/>
              <a:ln w="28575">
                <a:solidFill>
                  <a:srgbClr val="00FFFF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  <a:latin typeface="Abadi" panose="020B0604020104020204" pitchFamily="34" charset="0"/>
                </a:endParaRPr>
              </a:p>
            </p:txBody>
          </p:sp>
          <p:cxnSp>
            <p:nvCxnSpPr>
              <p:cNvPr id="6" name="Straight Arrow Connector 5">
                <a:extLst>
                  <a:ext uri="{FF2B5EF4-FFF2-40B4-BE49-F238E27FC236}">
                    <a16:creationId xmlns:a16="http://schemas.microsoft.com/office/drawing/2014/main" id="{4A494738-9D07-5072-C431-A818BAF08330}"/>
                  </a:ext>
                </a:extLst>
              </p:cNvPr>
              <p:cNvCxnSpPr>
                <a:cxnSpLocks/>
                <a:endCxn id="5" idx="1"/>
              </p:cNvCxnSpPr>
              <p:nvPr/>
            </p:nvCxnSpPr>
            <p:spPr>
              <a:xfrm>
                <a:off x="117375" y="6284819"/>
                <a:ext cx="597478" cy="0"/>
              </a:xfrm>
              <a:prstGeom prst="straightConnector1">
                <a:avLst/>
              </a:prstGeom>
              <a:ln w="38100">
                <a:solidFill>
                  <a:srgbClr val="00FFFF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29F34C7E-FF35-EA94-2065-B852877A6C43}"/>
                  </a:ext>
                </a:extLst>
              </p:cNvPr>
              <p:cNvSpPr/>
              <p:nvPr/>
            </p:nvSpPr>
            <p:spPr>
              <a:xfrm>
                <a:off x="1926373" y="6037002"/>
                <a:ext cx="594241" cy="495634"/>
              </a:xfrm>
              <a:prstGeom prst="rect">
                <a:avLst/>
              </a:prstGeom>
              <a:noFill/>
              <a:ln w="28575">
                <a:solidFill>
                  <a:srgbClr val="00FFFF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  <a:latin typeface="Abadi" panose="020B0604020104020204" pitchFamily="34" charset="0"/>
                </a:endParaRPr>
              </a:p>
            </p:txBody>
          </p:sp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C9C762C3-0BD7-D75C-044B-EDB8EB6BB8B2}"/>
                  </a:ext>
                </a:extLst>
              </p:cNvPr>
              <p:cNvCxnSpPr>
                <a:cxnSpLocks/>
                <a:stCxn id="5" idx="3"/>
                <a:endCxn id="7" idx="1"/>
              </p:cNvCxnSpPr>
              <p:nvPr/>
            </p:nvCxnSpPr>
            <p:spPr>
              <a:xfrm>
                <a:off x="1309094" y="6284819"/>
                <a:ext cx="617279" cy="0"/>
              </a:xfrm>
              <a:prstGeom prst="straightConnector1">
                <a:avLst/>
              </a:prstGeom>
              <a:ln w="38100">
                <a:solidFill>
                  <a:srgbClr val="00FFFF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F5515E9E-0255-759D-07AE-32B4136F9DD7}"/>
                  </a:ext>
                </a:extLst>
              </p:cNvPr>
              <p:cNvSpPr/>
              <p:nvPr/>
            </p:nvSpPr>
            <p:spPr>
              <a:xfrm>
                <a:off x="3108926" y="6037002"/>
                <a:ext cx="594241" cy="495634"/>
              </a:xfrm>
              <a:prstGeom prst="rect">
                <a:avLst/>
              </a:prstGeom>
              <a:noFill/>
              <a:ln w="28575">
                <a:solidFill>
                  <a:srgbClr val="00FFFF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  <a:latin typeface="Abadi" panose="020B0604020104020204" pitchFamily="34" charset="0"/>
                </a:endParaRPr>
              </a:p>
            </p:txBody>
          </p: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DA693DBC-B44F-55FA-F41A-18D64E4B16A3}"/>
                  </a:ext>
                </a:extLst>
              </p:cNvPr>
              <p:cNvCxnSpPr>
                <a:cxnSpLocks/>
                <a:stCxn id="7" idx="3"/>
                <a:endCxn id="9" idx="1"/>
              </p:cNvCxnSpPr>
              <p:nvPr/>
            </p:nvCxnSpPr>
            <p:spPr>
              <a:xfrm>
                <a:off x="2520614" y="6284819"/>
                <a:ext cx="588312" cy="0"/>
              </a:xfrm>
              <a:prstGeom prst="straightConnector1">
                <a:avLst/>
              </a:prstGeom>
              <a:ln w="38100">
                <a:solidFill>
                  <a:srgbClr val="00FFFF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A4158A0F-D66D-8D15-607F-FAF1772BB48F}"/>
                  </a:ext>
                </a:extLst>
              </p:cNvPr>
              <p:cNvSpPr/>
              <p:nvPr/>
            </p:nvSpPr>
            <p:spPr>
              <a:xfrm>
                <a:off x="4320446" y="6037002"/>
                <a:ext cx="594241" cy="495634"/>
              </a:xfrm>
              <a:prstGeom prst="rect">
                <a:avLst/>
              </a:prstGeom>
              <a:noFill/>
              <a:ln w="28575">
                <a:solidFill>
                  <a:srgbClr val="00FFFF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  <a:latin typeface="Abadi" panose="020B0604020104020204" pitchFamily="34" charset="0"/>
                </a:endParaRPr>
              </a:p>
            </p:txBody>
          </p: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BD395776-429F-2660-CCEC-20512926CA56}"/>
                  </a:ext>
                </a:extLst>
              </p:cNvPr>
              <p:cNvCxnSpPr>
                <a:cxnSpLocks/>
                <a:stCxn id="9" idx="3"/>
                <a:endCxn id="11" idx="1"/>
              </p:cNvCxnSpPr>
              <p:nvPr/>
            </p:nvCxnSpPr>
            <p:spPr>
              <a:xfrm>
                <a:off x="3703167" y="6284819"/>
                <a:ext cx="617279" cy="0"/>
              </a:xfrm>
              <a:prstGeom prst="straightConnector1">
                <a:avLst/>
              </a:prstGeom>
              <a:ln w="38100">
                <a:solidFill>
                  <a:srgbClr val="00FFFF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81571274-C4F8-BD36-4D91-63FEDB0BF856}"/>
                  </a:ext>
                </a:extLst>
              </p:cNvPr>
              <p:cNvCxnSpPr>
                <a:cxnSpLocks/>
                <a:stCxn id="11" idx="3"/>
              </p:cNvCxnSpPr>
              <p:nvPr/>
            </p:nvCxnSpPr>
            <p:spPr>
              <a:xfrm>
                <a:off x="4914687" y="6284819"/>
                <a:ext cx="597478" cy="0"/>
              </a:xfrm>
              <a:prstGeom prst="straightConnector1">
                <a:avLst/>
              </a:prstGeom>
              <a:ln w="38100">
                <a:solidFill>
                  <a:srgbClr val="00FFFF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2689CBFC-BE4C-AC69-CF03-567378E48133}"/>
                </a:ext>
              </a:extLst>
            </p:cNvPr>
            <p:cNvGrpSpPr/>
            <p:nvPr/>
          </p:nvGrpSpPr>
          <p:grpSpPr>
            <a:xfrm>
              <a:off x="6115801" y="1894044"/>
              <a:ext cx="4797312" cy="495634"/>
              <a:chOff x="714853" y="6037002"/>
              <a:chExt cx="4797312" cy="495634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2FCB1DE2-25C9-725B-EE8E-91E88A74BA11}"/>
                  </a:ext>
                </a:extLst>
              </p:cNvPr>
              <p:cNvSpPr/>
              <p:nvPr/>
            </p:nvSpPr>
            <p:spPr>
              <a:xfrm>
                <a:off x="714853" y="6037002"/>
                <a:ext cx="594241" cy="495634"/>
              </a:xfrm>
              <a:prstGeom prst="rect">
                <a:avLst/>
              </a:prstGeom>
              <a:noFill/>
              <a:ln w="28575">
                <a:solidFill>
                  <a:srgbClr val="00FFFF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  <a:latin typeface="Abadi" panose="020B0604020104020204" pitchFamily="34" charset="0"/>
                </a:endParaRPr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A73FF69A-FA22-A6BB-C216-3E0E65FABA48}"/>
                  </a:ext>
                </a:extLst>
              </p:cNvPr>
              <p:cNvSpPr/>
              <p:nvPr/>
            </p:nvSpPr>
            <p:spPr>
              <a:xfrm>
                <a:off x="1926373" y="6037002"/>
                <a:ext cx="594241" cy="495634"/>
              </a:xfrm>
              <a:prstGeom prst="rect">
                <a:avLst/>
              </a:prstGeom>
              <a:noFill/>
              <a:ln w="28575">
                <a:solidFill>
                  <a:srgbClr val="00FFFF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  <a:latin typeface="Abadi" panose="020B0604020104020204" pitchFamily="34" charset="0"/>
                </a:endParaRPr>
              </a:p>
            </p:txBody>
          </p: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8585AAF9-4CCD-16BB-F31F-B3666D49D9CC}"/>
                  </a:ext>
                </a:extLst>
              </p:cNvPr>
              <p:cNvCxnSpPr>
                <a:cxnSpLocks/>
                <a:stCxn id="15" idx="3"/>
                <a:endCxn id="17" idx="1"/>
              </p:cNvCxnSpPr>
              <p:nvPr/>
            </p:nvCxnSpPr>
            <p:spPr>
              <a:xfrm>
                <a:off x="1309094" y="6284819"/>
                <a:ext cx="617279" cy="0"/>
              </a:xfrm>
              <a:prstGeom prst="straightConnector1">
                <a:avLst/>
              </a:prstGeom>
              <a:ln w="38100">
                <a:solidFill>
                  <a:srgbClr val="00FFFF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98E11580-E821-15CF-B7AB-7D12005E6410}"/>
                  </a:ext>
                </a:extLst>
              </p:cNvPr>
              <p:cNvSpPr/>
              <p:nvPr/>
            </p:nvSpPr>
            <p:spPr>
              <a:xfrm>
                <a:off x="3108926" y="6037002"/>
                <a:ext cx="594241" cy="495634"/>
              </a:xfrm>
              <a:prstGeom prst="rect">
                <a:avLst/>
              </a:prstGeom>
              <a:noFill/>
              <a:ln w="28575">
                <a:solidFill>
                  <a:srgbClr val="00FFFF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  <a:latin typeface="Abadi" panose="020B0604020104020204" pitchFamily="34" charset="0"/>
                </a:endParaRPr>
              </a:p>
            </p:txBody>
          </p: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AB6E659C-3841-BA7B-E52A-D91FFDE7AB56}"/>
                  </a:ext>
                </a:extLst>
              </p:cNvPr>
              <p:cNvCxnSpPr>
                <a:cxnSpLocks/>
                <a:stCxn id="17" idx="3"/>
                <a:endCxn id="19" idx="1"/>
              </p:cNvCxnSpPr>
              <p:nvPr/>
            </p:nvCxnSpPr>
            <p:spPr>
              <a:xfrm>
                <a:off x="2520614" y="6284819"/>
                <a:ext cx="588312" cy="0"/>
              </a:xfrm>
              <a:prstGeom prst="straightConnector1">
                <a:avLst/>
              </a:prstGeom>
              <a:ln w="38100">
                <a:solidFill>
                  <a:srgbClr val="00FFFF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D41433F6-61E0-12F5-A4D6-6089B9B7CD70}"/>
                  </a:ext>
                </a:extLst>
              </p:cNvPr>
              <p:cNvSpPr/>
              <p:nvPr/>
            </p:nvSpPr>
            <p:spPr>
              <a:xfrm>
                <a:off x="4320446" y="6037002"/>
                <a:ext cx="594241" cy="495634"/>
              </a:xfrm>
              <a:prstGeom prst="rect">
                <a:avLst/>
              </a:prstGeom>
              <a:noFill/>
              <a:ln w="28575">
                <a:solidFill>
                  <a:srgbClr val="00FFFF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  <a:latin typeface="Abadi" panose="020B0604020104020204" pitchFamily="34" charset="0"/>
                </a:endParaRPr>
              </a:p>
            </p:txBody>
          </p:sp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765AD93C-6A47-1DE7-CA90-F6D2F41F5705}"/>
                  </a:ext>
                </a:extLst>
              </p:cNvPr>
              <p:cNvCxnSpPr>
                <a:cxnSpLocks/>
                <a:stCxn id="19" idx="3"/>
                <a:endCxn id="21" idx="1"/>
              </p:cNvCxnSpPr>
              <p:nvPr/>
            </p:nvCxnSpPr>
            <p:spPr>
              <a:xfrm>
                <a:off x="3703167" y="6284819"/>
                <a:ext cx="617279" cy="0"/>
              </a:xfrm>
              <a:prstGeom prst="straightConnector1">
                <a:avLst/>
              </a:prstGeom>
              <a:ln w="38100">
                <a:solidFill>
                  <a:srgbClr val="00FFFF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52604605-DA44-F717-8CB7-04A06904363A}"/>
                  </a:ext>
                </a:extLst>
              </p:cNvPr>
              <p:cNvCxnSpPr>
                <a:cxnSpLocks/>
                <a:stCxn id="21" idx="3"/>
              </p:cNvCxnSpPr>
              <p:nvPr/>
            </p:nvCxnSpPr>
            <p:spPr>
              <a:xfrm>
                <a:off x="4914687" y="6284819"/>
                <a:ext cx="597478" cy="0"/>
              </a:xfrm>
              <a:prstGeom prst="straightConnector1">
                <a:avLst/>
              </a:prstGeom>
              <a:ln w="38100">
                <a:solidFill>
                  <a:srgbClr val="00FFFF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8EC8565B-279A-FA53-F400-D1DD96A33B5F}"/>
              </a:ext>
            </a:extLst>
          </p:cNvPr>
          <p:cNvSpPr txBox="1"/>
          <p:nvPr/>
        </p:nvSpPr>
        <p:spPr>
          <a:xfrm>
            <a:off x="359852" y="3131102"/>
            <a:ext cx="444358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badi" panose="020B0604020104020204" pitchFamily="34" charset="0"/>
              </a:rPr>
              <a:t>1. Deploy</a:t>
            </a:r>
          </a:p>
          <a:p>
            <a:r>
              <a:rPr lang="en-US" sz="2000" dirty="0">
                <a:solidFill>
                  <a:schemeClr val="bg1"/>
                </a:solidFill>
                <a:latin typeface="Abadi" panose="020B0604020104020204" pitchFamily="34" charset="0"/>
              </a:rPr>
              <a:t>The  contract is deployed to Ethereum. Possibly with some metadata attached.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F5AE1F1-9288-1329-FCDE-B53C3C86210F}"/>
              </a:ext>
            </a:extLst>
          </p:cNvPr>
          <p:cNvSpPr txBox="1"/>
          <p:nvPr/>
        </p:nvSpPr>
        <p:spPr>
          <a:xfrm>
            <a:off x="1991925" y="4398948"/>
            <a:ext cx="4443588" cy="16927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badi" panose="020B0604020104020204" pitchFamily="34" charset="0"/>
              </a:rPr>
              <a:t>2. Minting</a:t>
            </a:r>
          </a:p>
          <a:p>
            <a:r>
              <a:rPr lang="en-US" sz="2000" dirty="0">
                <a:solidFill>
                  <a:schemeClr val="bg1"/>
                </a:solidFill>
                <a:latin typeface="Abadi" panose="020B0604020104020204" pitchFamily="34" charset="0"/>
              </a:rPr>
              <a:t>Once the contract is up, we can create new tokens using a mint function.</a:t>
            </a:r>
          </a:p>
          <a:p>
            <a:r>
              <a:rPr lang="en-US" sz="2000" dirty="0">
                <a:solidFill>
                  <a:schemeClr val="bg1"/>
                </a:solidFill>
                <a:latin typeface="Abadi" panose="020B0604020104020204" pitchFamily="34" charset="0"/>
              </a:rPr>
              <a:t>Upon mint, the contract requests randomness from a VRF oracle.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701A9C7-76BB-9881-F0C4-4CB3FC45798F}"/>
              </a:ext>
            </a:extLst>
          </p:cNvPr>
          <p:cNvSpPr/>
          <p:nvPr/>
        </p:nvSpPr>
        <p:spPr>
          <a:xfrm>
            <a:off x="3077897" y="1901641"/>
            <a:ext cx="2034681" cy="1284010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en-US" b="1" u="sng" dirty="0">
                <a:solidFill>
                  <a:schemeClr val="bg1"/>
                </a:solidFill>
                <a:latin typeface="Abadi" panose="020B0604020104020204" pitchFamily="34" charset="0"/>
              </a:rPr>
              <a:t>The NFT Contract</a:t>
            </a:r>
          </a:p>
          <a:p>
            <a:r>
              <a:rPr lang="en-US" b="1" dirty="0">
                <a:solidFill>
                  <a:schemeClr val="bg1"/>
                </a:solidFill>
                <a:latin typeface="Abadi" panose="020B0604020104020204" pitchFamily="34" charset="0"/>
              </a:rPr>
              <a:t> 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54BD64E-6061-FE54-B1AC-A5A2B0465276}"/>
              </a:ext>
            </a:extLst>
          </p:cNvPr>
          <p:cNvSpPr txBox="1"/>
          <p:nvPr/>
        </p:nvSpPr>
        <p:spPr>
          <a:xfrm>
            <a:off x="7551159" y="3131102"/>
            <a:ext cx="444358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badi" panose="020B0604020104020204" pitchFamily="34" charset="0"/>
              </a:rPr>
              <a:t>3. Revealing the Art</a:t>
            </a:r>
          </a:p>
          <a:p>
            <a:r>
              <a:rPr lang="en-US" sz="2000" dirty="0">
                <a:solidFill>
                  <a:schemeClr val="bg1"/>
                </a:solidFill>
                <a:latin typeface="Abadi" panose="020B0604020104020204" pitchFamily="34" charset="0"/>
              </a:rPr>
              <a:t>Once randomness is received 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35D35BE-DC6C-C6FE-2A8C-47543ED0AEB2}"/>
              </a:ext>
            </a:extLst>
          </p:cNvPr>
          <p:cNvSpPr/>
          <p:nvPr/>
        </p:nvSpPr>
        <p:spPr>
          <a:xfrm>
            <a:off x="6379498" y="1839202"/>
            <a:ext cx="1726042" cy="965477"/>
          </a:xfrm>
          <a:prstGeom prst="rect">
            <a:avLst/>
          </a:prstGeom>
          <a:noFill/>
          <a:ln w="28575">
            <a:solidFill>
              <a:srgbClr val="00FF99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en-US" b="1" u="sng" dirty="0">
                <a:solidFill>
                  <a:schemeClr val="bg1"/>
                </a:solidFill>
                <a:latin typeface="Abadi" panose="020B0604020104020204" pitchFamily="34" charset="0"/>
              </a:rPr>
              <a:t>VRF Contract</a:t>
            </a:r>
          </a:p>
          <a:p>
            <a:r>
              <a:rPr lang="en-US" b="1" dirty="0">
                <a:solidFill>
                  <a:schemeClr val="bg1"/>
                </a:solidFill>
                <a:latin typeface="Abadi" panose="020B0604020104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52055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F408892-06AC-4A1A-B896-8897FEAFB4BE}"/>
              </a:ext>
            </a:extLst>
          </p:cNvPr>
          <p:cNvSpPr txBox="1"/>
          <p:nvPr/>
        </p:nvSpPr>
        <p:spPr>
          <a:xfrm>
            <a:off x="1492194" y="2967335"/>
            <a:ext cx="920761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  <a:latin typeface="Abadi" panose="020B0604020104020204" pitchFamily="34" charset="0"/>
              </a:rPr>
              <a:t>Hands-On</a:t>
            </a:r>
            <a:endParaRPr lang="en-US" sz="4400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18001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roup 50">
            <a:extLst>
              <a:ext uri="{FF2B5EF4-FFF2-40B4-BE49-F238E27FC236}">
                <a16:creationId xmlns:a16="http://schemas.microsoft.com/office/drawing/2014/main" id="{F775BB40-B7AD-4F20-A642-89D0AB9369B3}"/>
              </a:ext>
            </a:extLst>
          </p:cNvPr>
          <p:cNvGrpSpPr/>
          <p:nvPr/>
        </p:nvGrpSpPr>
        <p:grpSpPr>
          <a:xfrm>
            <a:off x="6202938" y="1919957"/>
            <a:ext cx="1347776" cy="893913"/>
            <a:chOff x="3836513" y="3324790"/>
            <a:chExt cx="3359051" cy="2353400"/>
          </a:xfrm>
          <a:noFill/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7CB03C27-F341-401F-ADAC-D4ADDED41273}"/>
                </a:ext>
              </a:extLst>
            </p:cNvPr>
            <p:cNvSpPr/>
            <p:nvPr/>
          </p:nvSpPr>
          <p:spPr>
            <a:xfrm>
              <a:off x="3836513" y="3324790"/>
              <a:ext cx="3359051" cy="2353400"/>
            </a:xfrm>
            <a:prstGeom prst="rect">
              <a:avLst/>
            </a:prstGeom>
            <a:grpFill/>
            <a:ln w="28575">
              <a:solidFill>
                <a:srgbClr val="00FFFF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D6AC1B73-73FC-4FEC-A433-8DFF1FCCAE0D}"/>
                </a:ext>
              </a:extLst>
            </p:cNvPr>
            <p:cNvSpPr txBox="1"/>
            <p:nvPr/>
          </p:nvSpPr>
          <p:spPr>
            <a:xfrm>
              <a:off x="4686813" y="3324790"/>
              <a:ext cx="1609520" cy="648225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  <a:latin typeface="Abadi" panose="020B0604020104020204" pitchFamily="34" charset="0"/>
                </a:rPr>
                <a:t>Ledger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FD9D2205-A2F8-43C7-8EC9-4F12D871784B}"/>
                </a:ext>
              </a:extLst>
            </p:cNvPr>
            <p:cNvCxnSpPr>
              <a:cxnSpLocks/>
            </p:cNvCxnSpPr>
            <p:nvPr/>
          </p:nvCxnSpPr>
          <p:spPr>
            <a:xfrm>
              <a:off x="4005433" y="3918758"/>
              <a:ext cx="2993484" cy="0"/>
            </a:xfrm>
            <a:prstGeom prst="line">
              <a:avLst/>
            </a:prstGeom>
            <a:grpFill/>
            <a:ln w="12700">
              <a:solidFill>
                <a:srgbClr val="00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18C2723-1A9A-4F0C-9EBA-A414EA578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70744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badi" panose="020B0604020104020204" pitchFamily="34" charset="0"/>
              </a:rPr>
              <a:t>Decentralized Currency with Friends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1A55619-871E-47C1-AFD6-46B6B09EA089}"/>
              </a:ext>
            </a:extLst>
          </p:cNvPr>
          <p:cNvGrpSpPr/>
          <p:nvPr/>
        </p:nvGrpSpPr>
        <p:grpSpPr>
          <a:xfrm>
            <a:off x="7550606" y="1821752"/>
            <a:ext cx="2768204" cy="2892919"/>
            <a:chOff x="8284068" y="1708248"/>
            <a:chExt cx="2768204" cy="2892919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814004B0-E61C-4A63-9D30-1F90EDDDC58D}"/>
                </a:ext>
              </a:extLst>
            </p:cNvPr>
            <p:cNvGrpSpPr/>
            <p:nvPr/>
          </p:nvGrpSpPr>
          <p:grpSpPr>
            <a:xfrm>
              <a:off x="8284069" y="1708248"/>
              <a:ext cx="951905" cy="972741"/>
              <a:chOff x="7705426" y="1310878"/>
              <a:chExt cx="951905" cy="972741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460BAEE-AC96-4520-88E4-C36634ED6F96}"/>
                  </a:ext>
                </a:extLst>
              </p:cNvPr>
              <p:cNvSpPr txBox="1"/>
              <p:nvPr/>
            </p:nvSpPr>
            <p:spPr>
              <a:xfrm>
                <a:off x="7705426" y="1883509"/>
                <a:ext cx="951905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bg1"/>
                    </a:solidFill>
                    <a:latin typeface="Abadi" panose="020B0604020104020204" pitchFamily="34" charset="0"/>
                  </a:rPr>
                  <a:t>Alice</a:t>
                </a:r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pic>
            <p:nvPicPr>
              <p:cNvPr id="9" name="Graphic 8" descr="User outline">
                <a:extLst>
                  <a:ext uri="{FF2B5EF4-FFF2-40B4-BE49-F238E27FC236}">
                    <a16:creationId xmlns:a16="http://schemas.microsoft.com/office/drawing/2014/main" id="{475AE967-6611-4164-9A3C-B7228DFCBD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7832526" y="1310878"/>
                <a:ext cx="697706" cy="697706"/>
              </a:xfrm>
              <a:prstGeom prst="rect">
                <a:avLst/>
              </a:prstGeom>
            </p:spPr>
          </p:pic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F13F639C-5D83-443F-9E02-8D4F7B5989D5}"/>
                </a:ext>
              </a:extLst>
            </p:cNvPr>
            <p:cNvGrpSpPr/>
            <p:nvPr/>
          </p:nvGrpSpPr>
          <p:grpSpPr>
            <a:xfrm>
              <a:off x="10100367" y="1752865"/>
              <a:ext cx="951905" cy="972741"/>
              <a:chOff x="7705426" y="1310878"/>
              <a:chExt cx="951905" cy="972741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2429D52-A708-4B3C-B172-697E5400F8FD}"/>
                  </a:ext>
                </a:extLst>
              </p:cNvPr>
              <p:cNvSpPr txBox="1"/>
              <p:nvPr/>
            </p:nvSpPr>
            <p:spPr>
              <a:xfrm>
                <a:off x="7705426" y="1883509"/>
                <a:ext cx="951905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bg1"/>
                    </a:solidFill>
                    <a:latin typeface="Abadi" panose="020B0604020104020204" pitchFamily="34" charset="0"/>
                  </a:rPr>
                  <a:t>Bob</a:t>
                </a:r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pic>
            <p:nvPicPr>
              <p:cNvPr id="13" name="Graphic 12" descr="User outline">
                <a:extLst>
                  <a:ext uri="{FF2B5EF4-FFF2-40B4-BE49-F238E27FC236}">
                    <a16:creationId xmlns:a16="http://schemas.microsoft.com/office/drawing/2014/main" id="{54BB5D9E-15C3-4075-8DB9-1F3E3A5542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7832526" y="1310878"/>
                <a:ext cx="697706" cy="697706"/>
              </a:xfrm>
              <a:prstGeom prst="rect">
                <a:avLst/>
              </a:prstGeom>
            </p:spPr>
          </p:pic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BC2067F-244F-4346-89C5-14518186271B}"/>
                </a:ext>
              </a:extLst>
            </p:cNvPr>
            <p:cNvGrpSpPr/>
            <p:nvPr/>
          </p:nvGrpSpPr>
          <p:grpSpPr>
            <a:xfrm>
              <a:off x="8284068" y="3628426"/>
              <a:ext cx="951905" cy="972741"/>
              <a:chOff x="7705426" y="1310878"/>
              <a:chExt cx="951905" cy="972741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9EBA227-9D36-45CC-AE26-915F312EDA20}"/>
                  </a:ext>
                </a:extLst>
              </p:cNvPr>
              <p:cNvSpPr txBox="1"/>
              <p:nvPr/>
            </p:nvSpPr>
            <p:spPr>
              <a:xfrm>
                <a:off x="7705426" y="1883509"/>
                <a:ext cx="951905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bg1"/>
                    </a:solidFill>
                    <a:latin typeface="Abadi" panose="020B0604020104020204" pitchFamily="34" charset="0"/>
                  </a:rPr>
                  <a:t>Charlie</a:t>
                </a:r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pic>
            <p:nvPicPr>
              <p:cNvPr id="16" name="Graphic 15" descr="User outline">
                <a:extLst>
                  <a:ext uri="{FF2B5EF4-FFF2-40B4-BE49-F238E27FC236}">
                    <a16:creationId xmlns:a16="http://schemas.microsoft.com/office/drawing/2014/main" id="{C62B403C-AA25-4BD0-BCB5-7FC3254613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7832526" y="1310878"/>
                <a:ext cx="697706" cy="697706"/>
              </a:xfrm>
              <a:prstGeom prst="rect">
                <a:avLst/>
              </a:prstGeom>
            </p:spPr>
          </p:pic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C94C1504-9FD1-475B-A5CC-29E8C968C9FA}"/>
                </a:ext>
              </a:extLst>
            </p:cNvPr>
            <p:cNvGrpSpPr/>
            <p:nvPr/>
          </p:nvGrpSpPr>
          <p:grpSpPr>
            <a:xfrm>
              <a:off x="10100367" y="3628426"/>
              <a:ext cx="951905" cy="972741"/>
              <a:chOff x="7705426" y="1310878"/>
              <a:chExt cx="951905" cy="972741"/>
            </a:xfrm>
          </p:grpSpPr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EA9C063-3352-4151-A7EF-6D68850FEDBC}"/>
                  </a:ext>
                </a:extLst>
              </p:cNvPr>
              <p:cNvSpPr txBox="1"/>
              <p:nvPr/>
            </p:nvSpPr>
            <p:spPr>
              <a:xfrm>
                <a:off x="7705426" y="1883509"/>
                <a:ext cx="951905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bg1"/>
                    </a:solidFill>
                    <a:latin typeface="Abadi" panose="020B0604020104020204" pitchFamily="34" charset="0"/>
                  </a:rPr>
                  <a:t>Dave</a:t>
                </a:r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pic>
            <p:nvPicPr>
              <p:cNvPr id="19" name="Graphic 18" descr="User outline">
                <a:extLst>
                  <a:ext uri="{FF2B5EF4-FFF2-40B4-BE49-F238E27FC236}">
                    <a16:creationId xmlns:a16="http://schemas.microsoft.com/office/drawing/2014/main" id="{93920126-0405-413A-A059-A531A735D3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7832526" y="1310878"/>
                <a:ext cx="697706" cy="697706"/>
              </a:xfrm>
              <a:prstGeom prst="rect">
                <a:avLst/>
              </a:prstGeom>
            </p:spPr>
          </p:pic>
        </p:grp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37B6F1C1-2BBA-42D5-9E06-90B09D7D52B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35973" y="2821423"/>
              <a:ext cx="864394" cy="864394"/>
            </a:xfrm>
            <a:prstGeom prst="straightConnector1">
              <a:avLst/>
            </a:prstGeom>
            <a:ln w="19050">
              <a:solidFill>
                <a:srgbClr val="CCCCFF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37E8980A-DA69-4178-9D64-C18131A4862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235973" y="2821423"/>
              <a:ext cx="864394" cy="864394"/>
            </a:xfrm>
            <a:prstGeom prst="straightConnector1">
              <a:avLst/>
            </a:prstGeom>
            <a:ln w="19050">
              <a:solidFill>
                <a:srgbClr val="CCCCFF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00EC208B-2EFE-4D18-B700-1280C612A7B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172423" y="2450571"/>
              <a:ext cx="991493" cy="0"/>
            </a:xfrm>
            <a:prstGeom prst="straightConnector1">
              <a:avLst/>
            </a:prstGeom>
            <a:ln w="19050">
              <a:solidFill>
                <a:srgbClr val="CCCCFF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49CE02D2-CF8F-4ACB-A0B3-E669B135FBB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172423" y="4060296"/>
              <a:ext cx="991493" cy="0"/>
            </a:xfrm>
            <a:prstGeom prst="straightConnector1">
              <a:avLst/>
            </a:prstGeom>
            <a:ln w="19050">
              <a:solidFill>
                <a:srgbClr val="CCCCFF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5401582E-3256-4F24-B941-67344E7B23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0020" y="2815765"/>
              <a:ext cx="1" cy="700446"/>
            </a:xfrm>
            <a:prstGeom prst="straightConnector1">
              <a:avLst/>
            </a:prstGeom>
            <a:ln w="19050">
              <a:solidFill>
                <a:srgbClr val="CCCCFF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88BDC419-E845-4AD5-B694-FA5B8393F3D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76319" y="2817280"/>
              <a:ext cx="1" cy="700446"/>
            </a:xfrm>
            <a:prstGeom prst="straightConnector1">
              <a:avLst/>
            </a:prstGeom>
            <a:ln w="19050">
              <a:solidFill>
                <a:srgbClr val="CCCCFF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99E1A9B2-3823-4118-A479-861BD9A01DC8}"/>
              </a:ext>
            </a:extLst>
          </p:cNvPr>
          <p:cNvSpPr txBox="1"/>
          <p:nvPr/>
        </p:nvSpPr>
        <p:spPr>
          <a:xfrm>
            <a:off x="7747963" y="4824356"/>
            <a:ext cx="23734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CCCCFF"/>
                </a:solidFill>
                <a:latin typeface="Abadi" panose="020B0604020104020204" pitchFamily="34" charset="0"/>
              </a:rPr>
              <a:t>P2P Communication</a:t>
            </a:r>
            <a:endParaRPr lang="en-US" dirty="0">
              <a:solidFill>
                <a:srgbClr val="CCCCFF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E67A147-BFB3-4470-8883-6FBB340292AC}"/>
              </a:ext>
            </a:extLst>
          </p:cNvPr>
          <p:cNvGrpSpPr/>
          <p:nvPr/>
        </p:nvGrpSpPr>
        <p:grpSpPr>
          <a:xfrm>
            <a:off x="1051207" y="1648796"/>
            <a:ext cx="4593431" cy="4732954"/>
            <a:chOff x="1051207" y="1648796"/>
            <a:chExt cx="4593431" cy="4732954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97B539D1-CDBE-47B6-8B6B-CB561FD79252}"/>
                </a:ext>
              </a:extLst>
            </p:cNvPr>
            <p:cNvSpPr/>
            <p:nvPr/>
          </p:nvSpPr>
          <p:spPr>
            <a:xfrm>
              <a:off x="1051207" y="1648796"/>
              <a:ext cx="4593431" cy="4732954"/>
            </a:xfrm>
            <a:prstGeom prst="rect">
              <a:avLst/>
            </a:prstGeom>
            <a:noFill/>
            <a:ln w="28575">
              <a:solidFill>
                <a:srgbClr val="00FFFF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0D58EE8-5709-42E4-B776-8C55FC322785}"/>
                </a:ext>
              </a:extLst>
            </p:cNvPr>
            <p:cNvSpPr txBox="1"/>
            <p:nvPr/>
          </p:nvSpPr>
          <p:spPr>
            <a:xfrm>
              <a:off x="2668373" y="1806152"/>
              <a:ext cx="135909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Abadi" panose="020B0604020104020204" pitchFamily="34" charset="0"/>
                </a:rPr>
                <a:t>Ledger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4871BF20-E494-4CAC-9A32-00F775B46BE9}"/>
                </a:ext>
              </a:extLst>
            </p:cNvPr>
            <p:cNvCxnSpPr/>
            <p:nvPr/>
          </p:nvCxnSpPr>
          <p:spPr>
            <a:xfrm>
              <a:off x="1414347" y="2220101"/>
              <a:ext cx="3867150" cy="0"/>
            </a:xfrm>
            <a:prstGeom prst="line">
              <a:avLst/>
            </a:prstGeom>
            <a:ln w="28575">
              <a:solidFill>
                <a:srgbClr val="00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9EFA5909-FBF9-41B1-AFB6-DF91D1126434}"/>
              </a:ext>
            </a:extLst>
          </p:cNvPr>
          <p:cNvGrpSpPr/>
          <p:nvPr/>
        </p:nvGrpSpPr>
        <p:grpSpPr>
          <a:xfrm>
            <a:off x="6202938" y="3883027"/>
            <a:ext cx="1347776" cy="893913"/>
            <a:chOff x="3836513" y="3324790"/>
            <a:chExt cx="3359051" cy="2353400"/>
          </a:xfrm>
          <a:noFill/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19E3D6BB-B0EC-4ED1-83E6-6EE3B702445A}"/>
                </a:ext>
              </a:extLst>
            </p:cNvPr>
            <p:cNvSpPr/>
            <p:nvPr/>
          </p:nvSpPr>
          <p:spPr>
            <a:xfrm>
              <a:off x="3836513" y="3324790"/>
              <a:ext cx="3359051" cy="2353400"/>
            </a:xfrm>
            <a:prstGeom prst="rect">
              <a:avLst/>
            </a:prstGeom>
            <a:grpFill/>
            <a:ln w="28575">
              <a:solidFill>
                <a:srgbClr val="00FFFF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523ECFBF-93B6-4DF0-A214-1A59F9EF074E}"/>
                </a:ext>
              </a:extLst>
            </p:cNvPr>
            <p:cNvSpPr txBox="1"/>
            <p:nvPr/>
          </p:nvSpPr>
          <p:spPr>
            <a:xfrm>
              <a:off x="4686813" y="3324790"/>
              <a:ext cx="1609520" cy="648225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  <a:latin typeface="Abadi" panose="020B0604020104020204" pitchFamily="34" charset="0"/>
                </a:rPr>
                <a:t>Ledger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F95814C4-2043-42DD-8E42-73EFAE1E659F}"/>
                </a:ext>
              </a:extLst>
            </p:cNvPr>
            <p:cNvCxnSpPr>
              <a:cxnSpLocks/>
            </p:cNvCxnSpPr>
            <p:nvPr/>
          </p:nvCxnSpPr>
          <p:spPr>
            <a:xfrm>
              <a:off x="4005433" y="3918758"/>
              <a:ext cx="2993484" cy="0"/>
            </a:xfrm>
            <a:prstGeom prst="line">
              <a:avLst/>
            </a:prstGeom>
            <a:grpFill/>
            <a:ln w="12700">
              <a:solidFill>
                <a:srgbClr val="00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83742801-DEAD-40F3-ABB1-D1D26BEFFF9A}"/>
              </a:ext>
            </a:extLst>
          </p:cNvPr>
          <p:cNvGrpSpPr/>
          <p:nvPr/>
        </p:nvGrpSpPr>
        <p:grpSpPr>
          <a:xfrm>
            <a:off x="10250298" y="1919957"/>
            <a:ext cx="1347776" cy="893913"/>
            <a:chOff x="3836513" y="3324790"/>
            <a:chExt cx="3359051" cy="2353400"/>
          </a:xfrm>
          <a:noFill/>
        </p:grpSpPr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0094BDFB-D510-4AFD-B569-CE7B7FD0DFE5}"/>
                </a:ext>
              </a:extLst>
            </p:cNvPr>
            <p:cNvSpPr/>
            <p:nvPr/>
          </p:nvSpPr>
          <p:spPr>
            <a:xfrm>
              <a:off x="3836513" y="3324790"/>
              <a:ext cx="3359051" cy="2353400"/>
            </a:xfrm>
            <a:prstGeom prst="rect">
              <a:avLst/>
            </a:prstGeom>
            <a:grpFill/>
            <a:ln w="28575">
              <a:solidFill>
                <a:srgbClr val="00FFFF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3281E606-CDE2-4895-980A-F448B0CBF393}"/>
                </a:ext>
              </a:extLst>
            </p:cNvPr>
            <p:cNvSpPr txBox="1"/>
            <p:nvPr/>
          </p:nvSpPr>
          <p:spPr>
            <a:xfrm>
              <a:off x="4686813" y="3324790"/>
              <a:ext cx="1609520" cy="648225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  <a:latin typeface="Abadi" panose="020B0604020104020204" pitchFamily="34" charset="0"/>
                </a:rPr>
                <a:t>Ledger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FEDB55A1-97A3-4FB8-9ECA-2E67F8EBAFAB}"/>
                </a:ext>
              </a:extLst>
            </p:cNvPr>
            <p:cNvCxnSpPr>
              <a:cxnSpLocks/>
            </p:cNvCxnSpPr>
            <p:nvPr/>
          </p:nvCxnSpPr>
          <p:spPr>
            <a:xfrm>
              <a:off x="4005433" y="3918758"/>
              <a:ext cx="2993484" cy="0"/>
            </a:xfrm>
            <a:prstGeom prst="line">
              <a:avLst/>
            </a:prstGeom>
            <a:grpFill/>
            <a:ln w="12700">
              <a:solidFill>
                <a:srgbClr val="00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105A7CD8-3557-4DB9-8C7C-79BA6D2CB4D4}"/>
              </a:ext>
            </a:extLst>
          </p:cNvPr>
          <p:cNvGrpSpPr/>
          <p:nvPr/>
        </p:nvGrpSpPr>
        <p:grpSpPr>
          <a:xfrm>
            <a:off x="10250298" y="3883027"/>
            <a:ext cx="1347776" cy="893913"/>
            <a:chOff x="3836513" y="3324790"/>
            <a:chExt cx="3359051" cy="2353400"/>
          </a:xfrm>
          <a:noFill/>
        </p:grpSpPr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C0920D6F-3692-4A3F-82D8-3DCC1EB8E741}"/>
                </a:ext>
              </a:extLst>
            </p:cNvPr>
            <p:cNvSpPr/>
            <p:nvPr/>
          </p:nvSpPr>
          <p:spPr>
            <a:xfrm>
              <a:off x="3836513" y="3324790"/>
              <a:ext cx="3359051" cy="2353400"/>
            </a:xfrm>
            <a:prstGeom prst="rect">
              <a:avLst/>
            </a:prstGeom>
            <a:grpFill/>
            <a:ln w="28575">
              <a:solidFill>
                <a:srgbClr val="00FFFF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A39D8E3F-E327-416D-82A6-F68B48D4E2CE}"/>
                </a:ext>
              </a:extLst>
            </p:cNvPr>
            <p:cNvSpPr txBox="1"/>
            <p:nvPr/>
          </p:nvSpPr>
          <p:spPr>
            <a:xfrm>
              <a:off x="4686813" y="3324790"/>
              <a:ext cx="1609520" cy="648225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  <a:latin typeface="Abadi" panose="020B0604020104020204" pitchFamily="34" charset="0"/>
                </a:rPr>
                <a:t>Ledger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C860CF2D-2929-4E86-B611-051E7C72937D}"/>
                </a:ext>
              </a:extLst>
            </p:cNvPr>
            <p:cNvCxnSpPr>
              <a:cxnSpLocks/>
            </p:cNvCxnSpPr>
            <p:nvPr/>
          </p:nvCxnSpPr>
          <p:spPr>
            <a:xfrm>
              <a:off x="4005433" y="3918758"/>
              <a:ext cx="2993484" cy="0"/>
            </a:xfrm>
            <a:prstGeom prst="line">
              <a:avLst/>
            </a:prstGeom>
            <a:grpFill/>
            <a:ln w="12700">
              <a:solidFill>
                <a:srgbClr val="00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31855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4B222AB3-DB87-402E-B6C6-44087A3DD805}"/>
              </a:ext>
            </a:extLst>
          </p:cNvPr>
          <p:cNvSpPr txBox="1">
            <a:spLocks/>
          </p:cNvSpPr>
          <p:nvPr/>
        </p:nvSpPr>
        <p:spPr>
          <a:xfrm>
            <a:off x="838200" y="322263"/>
            <a:ext cx="10515600" cy="87074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Abadi" panose="020B0604020104020204" pitchFamily="34" charset="0"/>
              </a:rPr>
              <a:t>Writing Smart Contracts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B435EDC-D233-470D-80B7-97ED66825255}"/>
              </a:ext>
            </a:extLst>
          </p:cNvPr>
          <p:cNvSpPr txBox="1"/>
          <p:nvPr/>
        </p:nvSpPr>
        <p:spPr>
          <a:xfrm>
            <a:off x="847853" y="1356151"/>
            <a:ext cx="1114901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7AE6FD"/>
                </a:solidFill>
                <a:latin typeface="Abadi" panose="020B0604020104020204" pitchFamily="34" charset="0"/>
              </a:rPr>
              <a:t>Solidity</a:t>
            </a:r>
            <a:r>
              <a:rPr lang="en-US" sz="2400" dirty="0">
                <a:solidFill>
                  <a:schemeClr val="bg1"/>
                </a:solidFill>
                <a:latin typeface="Abadi" panose="020B0604020104020204" pitchFamily="34" charset="0"/>
              </a:rPr>
              <a:t> is a programming language for writing contracts.</a:t>
            </a:r>
          </a:p>
          <a:p>
            <a:r>
              <a:rPr lang="en-US" sz="2400" dirty="0">
                <a:solidFill>
                  <a:srgbClr val="7AE6FD"/>
                </a:solidFill>
                <a:latin typeface="Abadi" panose="020B0604020104020204" pitchFamily="34" charset="0"/>
              </a:rPr>
              <a:t>Remix</a:t>
            </a:r>
            <a:r>
              <a:rPr lang="en-US" sz="2400" dirty="0">
                <a:solidFill>
                  <a:schemeClr val="bg1"/>
                </a:solidFill>
                <a:latin typeface="Abadi" panose="020B0604020104020204" pitchFamily="34" charset="0"/>
              </a:rPr>
              <a:t> is a web IDE for writing, testing and deploying smart contracts.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DD77992-7A23-4C55-A274-E8CDA399CC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7247" y="2971456"/>
            <a:ext cx="4598066" cy="2998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08474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4B222AB3-DB87-402E-B6C6-44087A3DD805}"/>
              </a:ext>
            </a:extLst>
          </p:cNvPr>
          <p:cNvSpPr txBox="1">
            <a:spLocks/>
          </p:cNvSpPr>
          <p:nvPr/>
        </p:nvSpPr>
        <p:spPr>
          <a:xfrm>
            <a:off x="838200" y="322263"/>
            <a:ext cx="10515600" cy="87074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chemeClr val="bg1"/>
                </a:solidFill>
                <a:latin typeface="Abadi" panose="020B0604020104020204" pitchFamily="34" charset="0"/>
              </a:rPr>
              <a:t>Accounts</a:t>
            </a:r>
            <a:endParaRPr lang="en-US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45CAF25-E715-4836-89FF-8F0D02546E6E}"/>
              </a:ext>
            </a:extLst>
          </p:cNvPr>
          <p:cNvGrpSpPr/>
          <p:nvPr/>
        </p:nvGrpSpPr>
        <p:grpSpPr>
          <a:xfrm>
            <a:off x="838199" y="4115585"/>
            <a:ext cx="11149013" cy="2462174"/>
            <a:chOff x="838199" y="4361248"/>
            <a:chExt cx="11149013" cy="246217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0B6F76D1-9E60-40F8-AA26-4F023A0079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5198"/>
            <a:stretch/>
          </p:blipFill>
          <p:spPr>
            <a:xfrm>
              <a:off x="3230077" y="5124232"/>
              <a:ext cx="5731846" cy="169919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A8CDF3A-FBD8-4750-A017-F75EA22848CC}"/>
                </a:ext>
              </a:extLst>
            </p:cNvPr>
            <p:cNvSpPr txBox="1"/>
            <p:nvPr/>
          </p:nvSpPr>
          <p:spPr>
            <a:xfrm>
              <a:off x="838199" y="4361248"/>
              <a:ext cx="11149013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  <a:latin typeface="Abadi" panose="020B0604020104020204" pitchFamily="34" charset="0"/>
                </a:rPr>
                <a:t>Any account has an address and a balance.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2EF22FD-AA57-4038-BE45-47AF8F8B531C}"/>
              </a:ext>
            </a:extLst>
          </p:cNvPr>
          <p:cNvGrpSpPr/>
          <p:nvPr/>
        </p:nvGrpSpPr>
        <p:grpSpPr>
          <a:xfrm>
            <a:off x="838200" y="1184699"/>
            <a:ext cx="11149013" cy="2553341"/>
            <a:chOff x="838200" y="1184699"/>
            <a:chExt cx="11149013" cy="255334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B435EDC-D233-470D-80B7-97ED66825255}"/>
                </a:ext>
              </a:extLst>
            </p:cNvPr>
            <p:cNvSpPr txBox="1"/>
            <p:nvPr/>
          </p:nvSpPr>
          <p:spPr>
            <a:xfrm>
              <a:off x="838200" y="1184699"/>
              <a:ext cx="11149013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  <a:latin typeface="Abadi" panose="020B0604020104020204" pitchFamily="34" charset="0"/>
                </a:rPr>
                <a:t>The Ethereum network allows accounts of two types:</a:t>
              </a:r>
            </a:p>
          </p:txBody>
        </p:sp>
        <p:pic>
          <p:nvPicPr>
            <p:cNvPr id="10" name="Graphic 9" descr="Contract with solid fill">
              <a:extLst>
                <a:ext uri="{FF2B5EF4-FFF2-40B4-BE49-F238E27FC236}">
                  <a16:creationId xmlns:a16="http://schemas.microsoft.com/office/drawing/2014/main" id="{568CF0A5-90CB-4E67-965B-2120780104A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620946" y="2049331"/>
              <a:ext cx="1279668" cy="1279668"/>
            </a:xfrm>
            <a:prstGeom prst="rect">
              <a:avLst/>
            </a:prstGeom>
          </p:spPr>
        </p:pic>
        <p:pic>
          <p:nvPicPr>
            <p:cNvPr id="12" name="Graphic 11" descr="User outline">
              <a:extLst>
                <a:ext uri="{FF2B5EF4-FFF2-40B4-BE49-F238E27FC236}">
                  <a16:creationId xmlns:a16="http://schemas.microsoft.com/office/drawing/2014/main" id="{390FB079-D5DF-454C-A196-35DB79EABDD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594731" y="2049331"/>
              <a:ext cx="1279668" cy="1279668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8FD136B-25F5-4D0E-B57A-AABD319DD47D}"/>
                </a:ext>
              </a:extLst>
            </p:cNvPr>
            <p:cNvSpPr txBox="1"/>
            <p:nvPr/>
          </p:nvSpPr>
          <p:spPr>
            <a:xfrm>
              <a:off x="3829997" y="3308341"/>
              <a:ext cx="809136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000" dirty="0">
                  <a:solidFill>
                    <a:srgbClr val="00FFFF"/>
                  </a:solidFill>
                  <a:latin typeface="Abadi" panose="020B0604020104020204" pitchFamily="34" charset="0"/>
                </a:rPr>
                <a:t>Users</a:t>
              </a:r>
              <a:endParaRPr lang="en-US" sz="2000" dirty="0">
                <a:solidFill>
                  <a:srgbClr val="00FFFF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2314908-99E7-485C-B508-257D1BB4E012}"/>
                </a:ext>
              </a:extLst>
            </p:cNvPr>
            <p:cNvSpPr txBox="1"/>
            <p:nvPr/>
          </p:nvSpPr>
          <p:spPr>
            <a:xfrm>
              <a:off x="7348416" y="3337930"/>
              <a:ext cx="1988500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000" dirty="0">
                  <a:solidFill>
                    <a:srgbClr val="00FFFF"/>
                  </a:solidFill>
                  <a:latin typeface="Abadi" panose="020B0604020104020204" pitchFamily="34" charset="0"/>
                </a:rPr>
                <a:t>Smart Contracts</a:t>
              </a:r>
              <a:endParaRPr lang="en-US" sz="2000" dirty="0">
                <a:solidFill>
                  <a:srgbClr val="00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9547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4B222AB3-DB87-402E-B6C6-44087A3DD805}"/>
              </a:ext>
            </a:extLst>
          </p:cNvPr>
          <p:cNvSpPr txBox="1">
            <a:spLocks/>
          </p:cNvSpPr>
          <p:nvPr/>
        </p:nvSpPr>
        <p:spPr>
          <a:xfrm>
            <a:off x="838200" y="322263"/>
            <a:ext cx="10515600" cy="87074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Abadi" panose="020B0604020104020204" pitchFamily="34" charset="0"/>
              </a:rPr>
              <a:t>Contracts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B435EDC-D233-470D-80B7-97ED66825255}"/>
              </a:ext>
            </a:extLst>
          </p:cNvPr>
          <p:cNvSpPr txBox="1"/>
          <p:nvPr/>
        </p:nvSpPr>
        <p:spPr>
          <a:xfrm>
            <a:off x="838200" y="1370431"/>
            <a:ext cx="1114901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badi" panose="020B0604020104020204" pitchFamily="34" charset="0"/>
              </a:rPr>
              <a:t>Any smart contract on Ethereum is an instance of a contract class.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50A3B5D-26C1-4CB6-B005-E4BCEBDAE5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2127" y="2305189"/>
            <a:ext cx="5534539" cy="2715057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DAFAD960-7178-4845-95D6-11F041E525A2}"/>
              </a:ext>
            </a:extLst>
          </p:cNvPr>
          <p:cNvGrpSpPr/>
          <p:nvPr/>
        </p:nvGrpSpPr>
        <p:grpSpPr>
          <a:xfrm>
            <a:off x="523734" y="2551872"/>
            <a:ext cx="2601603" cy="646331"/>
            <a:chOff x="523734" y="2374448"/>
            <a:chExt cx="2601603" cy="646331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ABC2AEA-C8FF-44F1-8AA7-AC26260BC6D7}"/>
                </a:ext>
              </a:extLst>
            </p:cNvPr>
            <p:cNvSpPr txBox="1"/>
            <p:nvPr/>
          </p:nvSpPr>
          <p:spPr>
            <a:xfrm>
              <a:off x="523734" y="2374448"/>
              <a:ext cx="1837329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800" dirty="0">
                  <a:solidFill>
                    <a:schemeClr val="bg1"/>
                  </a:solidFill>
                  <a:latin typeface="Abadi" panose="020B0604020104020204" pitchFamily="34" charset="0"/>
                </a:rPr>
                <a:t>member fields</a:t>
              </a:r>
            </a:p>
            <a:p>
              <a:pPr algn="ctr"/>
              <a:r>
                <a:rPr lang="en-US" sz="1800" dirty="0">
                  <a:solidFill>
                    <a:schemeClr val="bg1"/>
                  </a:solidFill>
                  <a:latin typeface="Abadi" panose="020B0604020104020204" pitchFamily="34" charset="0"/>
                </a:rPr>
                <a:t>(the state)</a:t>
              </a:r>
              <a:endParaRPr lang="en-US" dirty="0"/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691E70D8-2A03-4940-BC70-CC351BDC31E0}"/>
                </a:ext>
              </a:extLst>
            </p:cNvPr>
            <p:cNvCxnSpPr>
              <a:cxnSpLocks/>
            </p:cNvCxnSpPr>
            <p:nvPr/>
          </p:nvCxnSpPr>
          <p:spPr>
            <a:xfrm>
              <a:off x="2256006" y="2697613"/>
              <a:ext cx="869331" cy="138500"/>
            </a:xfrm>
            <a:prstGeom prst="straightConnector1">
              <a:avLst/>
            </a:prstGeom>
            <a:ln w="28575">
              <a:solidFill>
                <a:schemeClr val="bg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A18F0BA9-D386-4E00-A2F5-1D567FDE54E7}"/>
              </a:ext>
            </a:extLst>
          </p:cNvPr>
          <p:cNvGrpSpPr/>
          <p:nvPr/>
        </p:nvGrpSpPr>
        <p:grpSpPr>
          <a:xfrm>
            <a:off x="6412706" y="3116316"/>
            <a:ext cx="4259843" cy="646331"/>
            <a:chOff x="6412706" y="2938892"/>
            <a:chExt cx="4259843" cy="646331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7D5606B-0A9E-4972-81CC-13A7321F49B6}"/>
                </a:ext>
              </a:extLst>
            </p:cNvPr>
            <p:cNvSpPr txBox="1"/>
            <p:nvPr/>
          </p:nvSpPr>
          <p:spPr>
            <a:xfrm>
              <a:off x="9101351" y="2938892"/>
              <a:ext cx="1571198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800" dirty="0">
                  <a:solidFill>
                    <a:schemeClr val="bg1"/>
                  </a:solidFill>
                  <a:latin typeface="Abadi" panose="020B0604020104020204" pitchFamily="34" charset="0"/>
                </a:rPr>
                <a:t>a constructor</a:t>
              </a:r>
            </a:p>
            <a:p>
              <a:pPr algn="ctr"/>
              <a:r>
                <a:rPr lang="en-US" sz="1800" dirty="0">
                  <a:solidFill>
                    <a:schemeClr val="bg1"/>
                  </a:solidFill>
                  <a:latin typeface="Abadi" panose="020B0604020104020204" pitchFamily="34" charset="0"/>
                </a:rPr>
                <a:t>(optional)</a:t>
              </a:r>
              <a:endParaRPr lang="en-US" dirty="0"/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77A34872-B464-479D-B9B9-2E5A86C6AF29}"/>
                </a:ext>
              </a:extLst>
            </p:cNvPr>
            <p:cNvCxnSpPr>
              <a:cxnSpLocks/>
              <a:stCxn id="12" idx="1"/>
            </p:cNvCxnSpPr>
            <p:nvPr/>
          </p:nvCxnSpPr>
          <p:spPr>
            <a:xfrm flipH="1">
              <a:off x="6412706" y="3262058"/>
              <a:ext cx="2688645" cy="88467"/>
            </a:xfrm>
            <a:prstGeom prst="straightConnector1">
              <a:avLst/>
            </a:prstGeom>
            <a:ln w="28575">
              <a:solidFill>
                <a:schemeClr val="bg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A26964C-C845-4A30-AD0B-7D9A95DF5CAD}"/>
              </a:ext>
            </a:extLst>
          </p:cNvPr>
          <p:cNvGrpSpPr/>
          <p:nvPr/>
        </p:nvGrpSpPr>
        <p:grpSpPr>
          <a:xfrm>
            <a:off x="325179" y="4379645"/>
            <a:ext cx="3100409" cy="819023"/>
            <a:chOff x="325179" y="4202221"/>
            <a:chExt cx="3100409" cy="819023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9ACA9B9-394B-41B0-9AE4-582C9E3C1C79}"/>
                </a:ext>
              </a:extLst>
            </p:cNvPr>
            <p:cNvSpPr txBox="1"/>
            <p:nvPr/>
          </p:nvSpPr>
          <p:spPr>
            <a:xfrm>
              <a:off x="325179" y="4374913"/>
              <a:ext cx="1994279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800" dirty="0">
                  <a:solidFill>
                    <a:schemeClr val="bg1"/>
                  </a:solidFill>
                  <a:latin typeface="Abadi" panose="020B0604020104020204" pitchFamily="34" charset="0"/>
                </a:rPr>
                <a:t>member functions</a:t>
              </a:r>
            </a:p>
            <a:p>
              <a:pPr algn="ctr"/>
              <a:r>
                <a:rPr lang="en-US" sz="1800" dirty="0">
                  <a:solidFill>
                    <a:schemeClr val="bg1"/>
                  </a:solidFill>
                  <a:latin typeface="Abadi" panose="020B0604020104020204" pitchFamily="34" charset="0"/>
                </a:rPr>
                <a:t>(the rules)</a:t>
              </a:r>
              <a:endParaRPr lang="en-US" dirty="0"/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13056654-A6B8-480A-94A8-92AF2CCD2FB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42949" y="4202221"/>
              <a:ext cx="982639" cy="253773"/>
            </a:xfrm>
            <a:prstGeom prst="straightConnector1">
              <a:avLst/>
            </a:prstGeom>
            <a:ln w="28575">
              <a:solidFill>
                <a:schemeClr val="bg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44418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4B222AB3-DB87-402E-B6C6-44087A3DD805}"/>
              </a:ext>
            </a:extLst>
          </p:cNvPr>
          <p:cNvSpPr txBox="1">
            <a:spLocks/>
          </p:cNvSpPr>
          <p:nvPr/>
        </p:nvSpPr>
        <p:spPr>
          <a:xfrm>
            <a:off x="838200" y="322263"/>
            <a:ext cx="10515600" cy="87074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Abadi" panose="020B0604020104020204" pitchFamily="34" charset="0"/>
              </a:rPr>
              <a:t>Transactions on Ethereum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B435EDC-D233-470D-80B7-97ED66825255}"/>
              </a:ext>
            </a:extLst>
          </p:cNvPr>
          <p:cNvSpPr txBox="1"/>
          <p:nvPr/>
        </p:nvSpPr>
        <p:spPr>
          <a:xfrm>
            <a:off x="838200" y="1193008"/>
            <a:ext cx="11149013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badi" panose="020B0604020104020204" pitchFamily="34" charset="0"/>
              </a:rPr>
              <a:t>Types of transactions:</a:t>
            </a:r>
          </a:p>
          <a:p>
            <a:pPr marL="342900" indent="-342900">
              <a:buFontTx/>
              <a:buChar char="-"/>
            </a:pPr>
            <a:r>
              <a:rPr lang="en-US" sz="2400" dirty="0">
                <a:solidFill>
                  <a:schemeClr val="bg1"/>
                </a:solidFill>
                <a:latin typeface="Abadi" panose="020B0604020104020204" pitchFamily="34" charset="0"/>
              </a:rPr>
              <a:t>A </a:t>
            </a:r>
            <a:r>
              <a:rPr lang="en-US" sz="2400" dirty="0">
                <a:solidFill>
                  <a:srgbClr val="FFFF00"/>
                </a:solidFill>
                <a:latin typeface="Abadi" panose="020B0604020104020204" pitchFamily="34" charset="0"/>
              </a:rPr>
              <a:t>transfer of Ether </a:t>
            </a:r>
            <a:r>
              <a:rPr lang="en-US" sz="2400" dirty="0">
                <a:solidFill>
                  <a:schemeClr val="bg1"/>
                </a:solidFill>
                <a:latin typeface="Abadi" panose="020B0604020104020204" pitchFamily="34" charset="0"/>
              </a:rPr>
              <a:t>from one account to another.</a:t>
            </a:r>
          </a:p>
          <a:p>
            <a:pPr marL="342900" indent="-342900">
              <a:buFontTx/>
              <a:buChar char="-"/>
            </a:pPr>
            <a:r>
              <a:rPr lang="en-US" sz="2400" dirty="0">
                <a:solidFill>
                  <a:schemeClr val="bg1"/>
                </a:solidFill>
                <a:latin typeface="Abadi" panose="020B0604020104020204" pitchFamily="34" charset="0"/>
              </a:rPr>
              <a:t>A deployment of a </a:t>
            </a:r>
            <a:r>
              <a:rPr lang="en-US" sz="2400" dirty="0">
                <a:solidFill>
                  <a:srgbClr val="00FF99"/>
                </a:solidFill>
                <a:latin typeface="Abadi" panose="020B0604020104020204" pitchFamily="34" charset="0"/>
              </a:rPr>
              <a:t>new contract </a:t>
            </a:r>
            <a:r>
              <a:rPr lang="en-US" sz="2400" dirty="0">
                <a:solidFill>
                  <a:schemeClr val="bg1"/>
                </a:solidFill>
                <a:latin typeface="Abadi" panose="020B0604020104020204" pitchFamily="34" charset="0"/>
              </a:rPr>
              <a:t>deployment.</a:t>
            </a:r>
          </a:p>
          <a:p>
            <a:pPr marL="342900" indent="-342900">
              <a:buFontTx/>
              <a:buChar char="-"/>
            </a:pPr>
            <a:r>
              <a:rPr lang="en-US" sz="2400" dirty="0">
                <a:solidFill>
                  <a:schemeClr val="bg1"/>
                </a:solidFill>
                <a:latin typeface="Abadi" panose="020B0604020104020204" pitchFamily="34" charset="0"/>
              </a:rPr>
              <a:t>A </a:t>
            </a:r>
            <a:r>
              <a:rPr lang="en-US" sz="2400" dirty="0">
                <a:solidFill>
                  <a:srgbClr val="00FFFF"/>
                </a:solidFill>
                <a:latin typeface="Abadi" panose="020B0604020104020204" pitchFamily="34" charset="0"/>
              </a:rPr>
              <a:t>function call</a:t>
            </a:r>
            <a:r>
              <a:rPr lang="en-US" sz="2400" dirty="0">
                <a:solidFill>
                  <a:schemeClr val="bg1"/>
                </a:solidFill>
                <a:latin typeface="Abadi" panose="020B0604020104020204" pitchFamily="34" charset="0"/>
              </a:rPr>
              <a:t> to an existing contract.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7858673-694A-47B8-94B3-FE8A5B22D6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916" y="3090728"/>
            <a:ext cx="10106167" cy="2847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851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4B222AB3-DB87-402E-B6C6-44087A3DD805}"/>
              </a:ext>
            </a:extLst>
          </p:cNvPr>
          <p:cNvSpPr txBox="1">
            <a:spLocks/>
          </p:cNvSpPr>
          <p:nvPr/>
        </p:nvSpPr>
        <p:spPr>
          <a:xfrm>
            <a:off x="838200" y="363207"/>
            <a:ext cx="10515600" cy="87074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Abadi" panose="020B0604020104020204" pitchFamily="34" charset="0"/>
              </a:rPr>
              <a:t>Gas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B435EDC-D233-470D-80B7-97ED66825255}"/>
              </a:ext>
            </a:extLst>
          </p:cNvPr>
          <p:cNvSpPr txBox="1"/>
          <p:nvPr/>
        </p:nvSpPr>
        <p:spPr>
          <a:xfrm>
            <a:off x="838200" y="1193008"/>
            <a:ext cx="1114901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badi" panose="020B0604020104020204" pitchFamily="34" charset="0"/>
              </a:rPr>
              <a:t>Function calls cost </a:t>
            </a:r>
            <a:r>
              <a:rPr lang="en-US" sz="2400" dirty="0">
                <a:solidFill>
                  <a:srgbClr val="FFFF00"/>
                </a:solidFill>
                <a:latin typeface="Abadi" panose="020B0604020104020204" pitchFamily="34" charset="0"/>
              </a:rPr>
              <a:t>gas</a:t>
            </a:r>
            <a:r>
              <a:rPr lang="en-US" sz="2400" dirty="0">
                <a:solidFill>
                  <a:schemeClr val="bg1"/>
                </a:solidFill>
                <a:latin typeface="Abadi" panose="020B0604020104020204" pitchFamily="34" charset="0"/>
              </a:rPr>
              <a:t>.</a:t>
            </a:r>
          </a:p>
          <a:p>
            <a:r>
              <a:rPr lang="en-US" sz="2400" dirty="0">
                <a:solidFill>
                  <a:schemeClr val="bg1"/>
                </a:solidFill>
                <a:latin typeface="Abadi" panose="020B0604020104020204" pitchFamily="34" charset="0"/>
              </a:rPr>
              <a:t>The cost is determined by the consumption of </a:t>
            </a:r>
            <a:r>
              <a:rPr lang="en-US" sz="2400" dirty="0">
                <a:solidFill>
                  <a:srgbClr val="FFFF00"/>
                </a:solidFill>
                <a:latin typeface="Abadi" panose="020B0604020104020204" pitchFamily="34" charset="0"/>
              </a:rPr>
              <a:t>computation time and memory</a:t>
            </a:r>
            <a:r>
              <a:rPr lang="en-US" sz="2400" dirty="0">
                <a:solidFill>
                  <a:schemeClr val="bg1"/>
                </a:solidFill>
                <a:latin typeface="Abadi" panose="020B0604020104020204" pitchFamily="34" charset="0"/>
              </a:rPr>
              <a:t>.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B0C9A12-E6D9-49D1-91B4-CEB69DAAF24E}"/>
              </a:ext>
            </a:extLst>
          </p:cNvPr>
          <p:cNvGrpSpPr/>
          <p:nvPr/>
        </p:nvGrpSpPr>
        <p:grpSpPr>
          <a:xfrm>
            <a:off x="1829932" y="2511508"/>
            <a:ext cx="8532136" cy="1283732"/>
            <a:chOff x="1364776" y="4381260"/>
            <a:chExt cx="8532136" cy="1283732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BC2A1C61-581B-40B7-8337-5CD0F97C5727}"/>
                </a:ext>
              </a:extLst>
            </p:cNvPr>
            <p:cNvGrpSpPr/>
            <p:nvPr/>
          </p:nvGrpSpPr>
          <p:grpSpPr>
            <a:xfrm>
              <a:off x="5764051" y="4381260"/>
              <a:ext cx="4132861" cy="1283732"/>
              <a:chOff x="2652354" y="4381260"/>
              <a:chExt cx="4132861" cy="1283732"/>
            </a:xfrm>
          </p:grpSpPr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06EE1923-C08A-4BA2-8E6E-ED2D11BB4179}"/>
                  </a:ext>
                </a:extLst>
              </p:cNvPr>
              <p:cNvGrpSpPr/>
              <p:nvPr/>
            </p:nvGrpSpPr>
            <p:grpSpPr>
              <a:xfrm>
                <a:off x="2652354" y="4381260"/>
                <a:ext cx="1769376" cy="1283732"/>
                <a:chOff x="2652354" y="4381260"/>
                <a:chExt cx="1769376" cy="1283732"/>
              </a:xfrm>
            </p:grpSpPr>
            <p:pic>
              <p:nvPicPr>
                <p:cNvPr id="7" name="Graphic 6" descr="Server with solid fill">
                  <a:extLst>
                    <a:ext uri="{FF2B5EF4-FFF2-40B4-BE49-F238E27FC236}">
                      <a16:creationId xmlns:a16="http://schemas.microsoft.com/office/drawing/2014/main" id="{CC9CE74E-ED14-4F08-976E-8406472C915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079842" y="4381260"/>
                  <a:ext cx="914400" cy="914400"/>
                </a:xfrm>
                <a:prstGeom prst="rect">
                  <a:avLst/>
                </a:prstGeom>
              </p:spPr>
            </p:pic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AE83955A-5AD0-4F34-99FF-B1D288C16ADD}"/>
                    </a:ext>
                  </a:extLst>
                </p:cNvPr>
                <p:cNvSpPr txBox="1"/>
                <p:nvPr/>
              </p:nvSpPr>
              <p:spPr>
                <a:xfrm>
                  <a:off x="2652354" y="5295660"/>
                  <a:ext cx="1769376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800" dirty="0">
                      <a:solidFill>
                        <a:srgbClr val="FFFF00"/>
                      </a:solidFill>
                      <a:latin typeface="Abadi" panose="020B0604020104020204" pitchFamily="34" charset="0"/>
                    </a:rPr>
                    <a:t>time </a:t>
                  </a:r>
                  <a:r>
                    <a:rPr lang="en-US" dirty="0">
                      <a:solidFill>
                        <a:srgbClr val="FFFF00"/>
                      </a:solidFill>
                      <a:latin typeface="Abadi" panose="020B0604020104020204" pitchFamily="34" charset="0"/>
                    </a:rPr>
                    <a:t>+</a:t>
                  </a:r>
                  <a:r>
                    <a:rPr lang="en-US" sz="1800" dirty="0">
                      <a:solidFill>
                        <a:srgbClr val="FFFF00"/>
                      </a:solidFill>
                      <a:latin typeface="Abadi" panose="020B0604020104020204" pitchFamily="34" charset="0"/>
                    </a:rPr>
                    <a:t> memory</a:t>
                  </a:r>
                  <a:endParaRPr lang="en-US" dirty="0">
                    <a:solidFill>
                      <a:srgbClr val="FFFF00"/>
                    </a:solidFill>
                  </a:endParaRPr>
                </a:p>
              </p:txBody>
            </p:sp>
          </p:grp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C5AF6C04-FFDB-439A-824D-816045F8575C}"/>
                  </a:ext>
                </a:extLst>
              </p:cNvPr>
              <p:cNvGrpSpPr/>
              <p:nvPr/>
            </p:nvGrpSpPr>
            <p:grpSpPr>
              <a:xfrm>
                <a:off x="5870815" y="4381260"/>
                <a:ext cx="914400" cy="1283732"/>
                <a:chOff x="5870815" y="4381260"/>
                <a:chExt cx="914400" cy="1283732"/>
              </a:xfrm>
            </p:grpSpPr>
            <p:pic>
              <p:nvPicPr>
                <p:cNvPr id="3" name="Graphic 2" descr="Fuel with solid fill">
                  <a:extLst>
                    <a:ext uri="{FF2B5EF4-FFF2-40B4-BE49-F238E27FC236}">
                      <a16:creationId xmlns:a16="http://schemas.microsoft.com/office/drawing/2014/main" id="{07938BC1-C718-401E-B24D-91CA315374C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870815" y="4381260"/>
                  <a:ext cx="914400" cy="914400"/>
                </a:xfrm>
                <a:prstGeom prst="rect">
                  <a:avLst/>
                </a:prstGeom>
              </p:spPr>
            </p:pic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3ECD44CF-CC90-4BF3-9840-2C643C2D4C7C}"/>
                    </a:ext>
                  </a:extLst>
                </p:cNvPr>
                <p:cNvSpPr txBox="1"/>
                <p:nvPr/>
              </p:nvSpPr>
              <p:spPr>
                <a:xfrm>
                  <a:off x="5968908" y="5295660"/>
                  <a:ext cx="568088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800" dirty="0">
                      <a:solidFill>
                        <a:srgbClr val="FFFF00"/>
                      </a:solidFill>
                      <a:latin typeface="Abadi" panose="020B0604020104020204" pitchFamily="34" charset="0"/>
                    </a:rPr>
                    <a:t>gas</a:t>
                  </a:r>
                  <a:endParaRPr lang="en-US" dirty="0">
                    <a:solidFill>
                      <a:srgbClr val="FFFF00"/>
                    </a:solidFill>
                  </a:endParaRPr>
                </a:p>
              </p:txBody>
            </p:sp>
          </p:grpSp>
          <p:sp>
            <p:nvSpPr>
              <p:cNvPr id="14" name="Equals 13">
                <a:extLst>
                  <a:ext uri="{FF2B5EF4-FFF2-40B4-BE49-F238E27FC236}">
                    <a16:creationId xmlns:a16="http://schemas.microsoft.com/office/drawing/2014/main" id="{E032CAAA-DB53-496E-B623-6E07E46AC47A}"/>
                  </a:ext>
                </a:extLst>
              </p:cNvPr>
              <p:cNvSpPr/>
              <p:nvPr/>
            </p:nvSpPr>
            <p:spPr>
              <a:xfrm>
                <a:off x="4658578" y="4442510"/>
                <a:ext cx="627797" cy="791899"/>
              </a:xfrm>
              <a:prstGeom prst="mathEqual">
                <a:avLst>
                  <a:gd name="adj1" fmla="val 14903"/>
                  <a:gd name="adj2" fmla="val 13483"/>
                </a:avLst>
              </a:pr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6" name="Equals 15">
              <a:extLst>
                <a:ext uri="{FF2B5EF4-FFF2-40B4-BE49-F238E27FC236}">
                  <a16:creationId xmlns:a16="http://schemas.microsoft.com/office/drawing/2014/main" id="{1B155831-93B1-4432-948A-3596E988C329}"/>
                </a:ext>
              </a:extLst>
            </p:cNvPr>
            <p:cNvSpPr/>
            <p:nvPr/>
          </p:nvSpPr>
          <p:spPr>
            <a:xfrm>
              <a:off x="4715451" y="4442509"/>
              <a:ext cx="627797" cy="791899"/>
            </a:xfrm>
            <a:prstGeom prst="mathEqual">
              <a:avLst>
                <a:gd name="adj1" fmla="val 14903"/>
                <a:gd name="adj2" fmla="val 13483"/>
              </a:avLst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86C86F5-5511-4039-83D6-FCDD06E99A2A}"/>
                </a:ext>
              </a:extLst>
            </p:cNvPr>
            <p:cNvSpPr txBox="1"/>
            <p:nvPr/>
          </p:nvSpPr>
          <p:spPr>
            <a:xfrm>
              <a:off x="1364776" y="4653792"/>
              <a:ext cx="292653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1" dirty="0" err="1">
                  <a:solidFill>
                    <a:srgbClr val="FFFF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Contract.Func</a:t>
              </a:r>
              <a:r>
                <a:rPr lang="en-US" sz="2400" b="1" dirty="0">
                  <a:solidFill>
                    <a:srgbClr val="FFFF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()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B7FD33DE-1A7B-4D3D-9DB3-F322E133FF56}"/>
              </a:ext>
            </a:extLst>
          </p:cNvPr>
          <p:cNvSpPr txBox="1"/>
          <p:nvPr/>
        </p:nvSpPr>
        <p:spPr>
          <a:xfrm>
            <a:off x="838200" y="4329315"/>
            <a:ext cx="1114901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badi" panose="020B0604020104020204" pitchFamily="34" charset="0"/>
              </a:rPr>
              <a:t>The </a:t>
            </a:r>
            <a:r>
              <a:rPr lang="en-US" sz="2400" dirty="0">
                <a:solidFill>
                  <a:srgbClr val="FFFF00"/>
                </a:solidFill>
                <a:latin typeface="Abadi" panose="020B0604020104020204" pitchFamily="34" charset="0"/>
              </a:rPr>
              <a:t>price per gas </a:t>
            </a:r>
            <a:r>
              <a:rPr lang="en-US" sz="2400" dirty="0">
                <a:solidFill>
                  <a:schemeClr val="bg1"/>
                </a:solidFill>
                <a:latin typeface="Abadi" panose="020B0604020104020204" pitchFamily="34" charset="0"/>
              </a:rPr>
              <a:t>is determined by the sender of the call.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E62A732E-7B99-4312-BC46-CFB838C38C48}"/>
              </a:ext>
            </a:extLst>
          </p:cNvPr>
          <p:cNvGrpSpPr/>
          <p:nvPr/>
        </p:nvGrpSpPr>
        <p:grpSpPr>
          <a:xfrm>
            <a:off x="2714764" y="5188575"/>
            <a:ext cx="7028886" cy="1283732"/>
            <a:chOff x="3898925" y="5127420"/>
            <a:chExt cx="7028886" cy="1283732"/>
          </a:xfrm>
        </p:grpSpPr>
        <p:sp>
          <p:nvSpPr>
            <p:cNvPr id="31" name="Multiplication Sign 30">
              <a:extLst>
                <a:ext uri="{FF2B5EF4-FFF2-40B4-BE49-F238E27FC236}">
                  <a16:creationId xmlns:a16="http://schemas.microsoft.com/office/drawing/2014/main" id="{3BBADFB1-269D-493C-A078-677BC48ADAFB}"/>
                </a:ext>
              </a:extLst>
            </p:cNvPr>
            <p:cNvSpPr/>
            <p:nvPr/>
          </p:nvSpPr>
          <p:spPr>
            <a:xfrm>
              <a:off x="5595737" y="5229779"/>
              <a:ext cx="797106" cy="812041"/>
            </a:xfrm>
            <a:prstGeom prst="mathMultiply">
              <a:avLst>
                <a:gd name="adj1" fmla="val 13072"/>
              </a:avLst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3" name="Graphic 32" descr="Tag with solid fill">
              <a:extLst>
                <a:ext uri="{FF2B5EF4-FFF2-40B4-BE49-F238E27FC236}">
                  <a16:creationId xmlns:a16="http://schemas.microsoft.com/office/drawing/2014/main" id="{2CF231ED-C344-43DC-AC71-F044D72915C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266207" y="5127420"/>
              <a:ext cx="914400" cy="914400"/>
            </a:xfrm>
            <a:prstGeom prst="rect">
              <a:avLst/>
            </a:prstGeom>
          </p:spPr>
        </p:pic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DBD8C579-E173-410B-80BA-CD524F2864C7}"/>
                </a:ext>
              </a:extLst>
            </p:cNvPr>
            <p:cNvGrpSpPr/>
            <p:nvPr/>
          </p:nvGrpSpPr>
          <p:grpSpPr>
            <a:xfrm>
              <a:off x="3898925" y="5127420"/>
              <a:ext cx="6561236" cy="1283732"/>
              <a:chOff x="3898925" y="5127420"/>
              <a:chExt cx="6561236" cy="1283732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0F6D01CA-9AE2-4524-94F2-88A0EB152FF2}"/>
                  </a:ext>
                </a:extLst>
              </p:cNvPr>
              <p:cNvGrpSpPr/>
              <p:nvPr/>
            </p:nvGrpSpPr>
            <p:grpSpPr>
              <a:xfrm>
                <a:off x="3898925" y="5127420"/>
                <a:ext cx="4819014" cy="1283732"/>
                <a:chOff x="5764051" y="4381260"/>
                <a:chExt cx="4819014" cy="1283732"/>
              </a:xfrm>
            </p:grpSpPr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E234D430-CDC7-47CF-9D79-56D3F5C74471}"/>
                    </a:ext>
                  </a:extLst>
                </p:cNvPr>
                <p:cNvGrpSpPr/>
                <p:nvPr/>
              </p:nvGrpSpPr>
              <p:grpSpPr>
                <a:xfrm>
                  <a:off x="5764051" y="4381260"/>
                  <a:ext cx="3750721" cy="1283732"/>
                  <a:chOff x="2652354" y="4381260"/>
                  <a:chExt cx="3750721" cy="1283732"/>
                </a:xfrm>
              </p:grpSpPr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24FA43B8-2F9B-4701-8524-5D48A270CBFD}"/>
                      </a:ext>
                    </a:extLst>
                  </p:cNvPr>
                  <p:cNvSpPr txBox="1"/>
                  <p:nvPr/>
                </p:nvSpPr>
                <p:spPr>
                  <a:xfrm>
                    <a:off x="2652354" y="5295660"/>
                    <a:ext cx="1769376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en-US" dirty="0">
                        <a:solidFill>
                          <a:srgbClr val="FFFF00"/>
                        </a:solidFill>
                        <a:latin typeface="Abadi" panose="020B0604020104020204" pitchFamily="34" charset="0"/>
                      </a:rPr>
                      <a:t>p</a:t>
                    </a:r>
                    <a:r>
                      <a:rPr lang="en-US" sz="1800" dirty="0">
                        <a:solidFill>
                          <a:srgbClr val="FFFF00"/>
                        </a:solidFill>
                        <a:latin typeface="Abadi" panose="020B0604020104020204" pitchFamily="34" charset="0"/>
                      </a:rPr>
                      <a:t>rice per gas</a:t>
                    </a:r>
                    <a:endParaRPr lang="en-US" dirty="0">
                      <a:solidFill>
                        <a:srgbClr val="FFFF00"/>
                      </a:solidFill>
                    </a:endParaRPr>
                  </a:p>
                </p:txBody>
              </p:sp>
              <p:grpSp>
                <p:nvGrpSpPr>
                  <p:cNvPr id="25" name="Group 24">
                    <a:extLst>
                      <a:ext uri="{FF2B5EF4-FFF2-40B4-BE49-F238E27FC236}">
                        <a16:creationId xmlns:a16="http://schemas.microsoft.com/office/drawing/2014/main" id="{390CCC12-33B1-42C1-87E4-8BD2BAE969C7}"/>
                      </a:ext>
                    </a:extLst>
                  </p:cNvPr>
                  <p:cNvGrpSpPr/>
                  <p:nvPr/>
                </p:nvGrpSpPr>
                <p:grpSpPr>
                  <a:xfrm>
                    <a:off x="5488675" y="4381260"/>
                    <a:ext cx="914400" cy="1283732"/>
                    <a:chOff x="5488675" y="4381260"/>
                    <a:chExt cx="914400" cy="1283732"/>
                  </a:xfrm>
                </p:grpSpPr>
                <p:pic>
                  <p:nvPicPr>
                    <p:cNvPr id="27" name="Graphic 26" descr="Fuel with solid fill">
                      <a:extLst>
                        <a:ext uri="{FF2B5EF4-FFF2-40B4-BE49-F238E27FC236}">
                          <a16:creationId xmlns:a16="http://schemas.microsoft.com/office/drawing/2014/main" id="{7F90BD3C-923C-4C6C-8D5B-3AC7708D4D8E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  <a:ext uri="{96DAC541-7B7A-43D3-8B79-37D633B846F1}">
                          <asvg:svgBlip xmlns:asvg="http://schemas.microsoft.com/office/drawing/2016/SVG/main" r:embed="rId5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5488675" y="4381260"/>
                      <a:ext cx="914400" cy="914400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28" name="TextBox 27">
                      <a:extLst>
                        <a:ext uri="{FF2B5EF4-FFF2-40B4-BE49-F238E27FC236}">
                          <a16:creationId xmlns:a16="http://schemas.microsoft.com/office/drawing/2014/main" id="{8661113F-3ABE-4276-9F40-8F2B93FD45E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586768" y="5295660"/>
                      <a:ext cx="568088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FFFF00"/>
                          </a:solidFill>
                          <a:latin typeface="Abadi" panose="020B0604020104020204" pitchFamily="34" charset="0"/>
                        </a:rPr>
                        <a:t>gas</a:t>
                      </a:r>
                      <a:endParaRPr lang="en-US" dirty="0">
                        <a:solidFill>
                          <a:srgbClr val="FFFF00"/>
                        </a:solidFill>
                      </a:endParaRPr>
                    </a:p>
                  </p:txBody>
                </p:sp>
              </p:grpSp>
            </p:grpSp>
            <p:sp>
              <p:nvSpPr>
                <p:cNvPr id="22" name="Equals 21">
                  <a:extLst>
                    <a:ext uri="{FF2B5EF4-FFF2-40B4-BE49-F238E27FC236}">
                      <a16:creationId xmlns:a16="http://schemas.microsoft.com/office/drawing/2014/main" id="{FC83A3F3-2E56-4FED-AF46-8B27E736855C}"/>
                    </a:ext>
                  </a:extLst>
                </p:cNvPr>
                <p:cNvSpPr/>
                <p:nvPr/>
              </p:nvSpPr>
              <p:spPr>
                <a:xfrm>
                  <a:off x="9955268" y="4522882"/>
                  <a:ext cx="627797" cy="791899"/>
                </a:xfrm>
                <a:prstGeom prst="mathEqual">
                  <a:avLst>
                    <a:gd name="adj1" fmla="val 14903"/>
                    <a:gd name="adj2" fmla="val 13483"/>
                  </a:avLst>
                </a:prstGeom>
                <a:solidFill>
                  <a:srgbClr val="FFFF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  <p:pic>
            <p:nvPicPr>
              <p:cNvPr id="35" name="Graphic 34" descr="Coins with solid fill">
                <a:extLst>
                  <a:ext uri="{FF2B5EF4-FFF2-40B4-BE49-F238E27FC236}">
                    <a16:creationId xmlns:a16="http://schemas.microsoft.com/office/drawing/2014/main" id="{770EFFA6-4336-491D-800D-2226BC3888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9545761" y="5207791"/>
                <a:ext cx="914400" cy="914400"/>
              </a:xfrm>
              <a:prstGeom prst="rect">
                <a:avLst/>
              </a:prstGeom>
            </p:spPr>
          </p:pic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1CD397B-3D65-493B-B162-B8E9E76E98C9}"/>
                </a:ext>
              </a:extLst>
            </p:cNvPr>
            <p:cNvSpPr txBox="1"/>
            <p:nvPr/>
          </p:nvSpPr>
          <p:spPr>
            <a:xfrm>
              <a:off x="9158435" y="6041820"/>
              <a:ext cx="176937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 err="1">
                  <a:solidFill>
                    <a:srgbClr val="FFFF00"/>
                  </a:solidFill>
                  <a:latin typeface="Abadi" panose="020B0604020104020204" pitchFamily="34" charset="0"/>
                </a:rPr>
                <a:t>txn</a:t>
              </a:r>
              <a:r>
                <a:rPr lang="en-US" dirty="0">
                  <a:solidFill>
                    <a:srgbClr val="FFFF00"/>
                  </a:solidFill>
                  <a:latin typeface="Abadi" panose="020B0604020104020204" pitchFamily="34" charset="0"/>
                </a:rPr>
                <a:t> fee</a:t>
              </a:r>
              <a:endParaRPr lang="en-US" dirty="0">
                <a:solidFill>
                  <a:srgbClr val="FFFF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6553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4B222AB3-DB87-402E-B6C6-44087A3DD805}"/>
              </a:ext>
            </a:extLst>
          </p:cNvPr>
          <p:cNvSpPr txBox="1">
            <a:spLocks/>
          </p:cNvSpPr>
          <p:nvPr/>
        </p:nvSpPr>
        <p:spPr>
          <a:xfrm>
            <a:off x="838200" y="363207"/>
            <a:ext cx="10515600" cy="87074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Abadi" panose="020B0604020104020204" pitchFamily="34" charset="0"/>
              </a:rPr>
              <a:t>The </a:t>
            </a:r>
            <a:r>
              <a:rPr lang="en-US" dirty="0" err="1">
                <a:solidFill>
                  <a:schemeClr val="bg1"/>
                </a:solidFill>
                <a:latin typeface="Abadi" panose="020B0604020104020204" pitchFamily="34" charset="0"/>
              </a:rPr>
              <a:t>Rinkeby</a:t>
            </a:r>
            <a:r>
              <a:rPr lang="en-US" dirty="0">
                <a:solidFill>
                  <a:schemeClr val="bg1"/>
                </a:solidFill>
                <a:latin typeface="Abadi" panose="020B06040201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badi" panose="020B0604020104020204" pitchFamily="34" charset="0"/>
              </a:rPr>
              <a:t>Testnet</a:t>
            </a:r>
            <a:endParaRPr lang="en-US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7DCA18-FF1E-4A5E-9FB2-5C2048CD2D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3389" y="1233951"/>
            <a:ext cx="10290411" cy="5019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86872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F408892-06AC-4A1A-B896-8897FEAFB4BE}"/>
              </a:ext>
            </a:extLst>
          </p:cNvPr>
          <p:cNvSpPr txBox="1"/>
          <p:nvPr/>
        </p:nvSpPr>
        <p:spPr>
          <a:xfrm>
            <a:off x="1492194" y="2551837"/>
            <a:ext cx="9207611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Abadi" panose="020B0604020104020204" pitchFamily="34" charset="0"/>
              </a:rPr>
              <a:t>Resources for tutorial: </a:t>
            </a:r>
          </a:p>
          <a:p>
            <a:pPr algn="ctr"/>
            <a:r>
              <a:rPr lang="en-US" sz="5400" dirty="0">
                <a:solidFill>
                  <a:schemeClr val="bg1"/>
                </a:solidFill>
                <a:latin typeface="Abadi" panose="020B0604020104020204" pitchFamily="34" charset="0"/>
              </a:rPr>
              <a:t>bit.ly/3rcIOtx</a:t>
            </a:r>
          </a:p>
        </p:txBody>
      </p:sp>
    </p:spTree>
    <p:extLst>
      <p:ext uri="{BB962C8B-B14F-4D97-AF65-F5344CB8AC3E}">
        <p14:creationId xmlns:p14="http://schemas.microsoft.com/office/powerpoint/2010/main" val="415785230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031AA0F-F59F-4EC7-AEEF-2A8C136C868F}"/>
              </a:ext>
            </a:extLst>
          </p:cNvPr>
          <p:cNvSpPr txBox="1"/>
          <p:nvPr/>
        </p:nvSpPr>
        <p:spPr>
          <a:xfrm>
            <a:off x="1492194" y="3459097"/>
            <a:ext cx="9207611" cy="15388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Abadi" panose="020B0604020104020204" pitchFamily="34" charset="0"/>
              </a:rPr>
              <a:t>Insert your address here:</a:t>
            </a:r>
          </a:p>
          <a:p>
            <a:pPr algn="ctr"/>
            <a:r>
              <a:rPr lang="en-US" sz="5400" dirty="0">
                <a:solidFill>
                  <a:schemeClr val="bg1"/>
                </a:solidFill>
                <a:latin typeface="Abadi" panose="020B0604020104020204" pitchFamily="34" charset="0"/>
              </a:rPr>
              <a:t>bit.ly/3ejyASA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ECEA780A-D807-4612-B454-BB98791F15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98609" y="1384657"/>
            <a:ext cx="1994782" cy="2074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33200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F408892-06AC-4A1A-B896-8897FEAFB4BE}"/>
              </a:ext>
            </a:extLst>
          </p:cNvPr>
          <p:cNvSpPr txBox="1"/>
          <p:nvPr/>
        </p:nvSpPr>
        <p:spPr>
          <a:xfrm>
            <a:off x="1492194" y="2551837"/>
            <a:ext cx="9207611" cy="15388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Abadi" panose="020B0604020104020204" pitchFamily="34" charset="0"/>
              </a:rPr>
              <a:t>Open Remix</a:t>
            </a:r>
          </a:p>
          <a:p>
            <a:pPr algn="ctr"/>
            <a:r>
              <a:rPr lang="en-US" sz="5400" dirty="0">
                <a:solidFill>
                  <a:schemeClr val="bg1"/>
                </a:solidFill>
                <a:latin typeface="Abadi" panose="020B0604020104020204" pitchFamily="34" charset="0"/>
              </a:rPr>
              <a:t>https://remix.ethereum.org</a:t>
            </a:r>
          </a:p>
        </p:txBody>
      </p:sp>
    </p:spTree>
    <p:extLst>
      <p:ext uri="{BB962C8B-B14F-4D97-AF65-F5344CB8AC3E}">
        <p14:creationId xmlns:p14="http://schemas.microsoft.com/office/powerpoint/2010/main" val="19582476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roup 50">
            <a:extLst>
              <a:ext uri="{FF2B5EF4-FFF2-40B4-BE49-F238E27FC236}">
                <a16:creationId xmlns:a16="http://schemas.microsoft.com/office/drawing/2014/main" id="{F775BB40-B7AD-4F20-A642-89D0AB9369B3}"/>
              </a:ext>
            </a:extLst>
          </p:cNvPr>
          <p:cNvGrpSpPr/>
          <p:nvPr/>
        </p:nvGrpSpPr>
        <p:grpSpPr>
          <a:xfrm>
            <a:off x="6202938" y="1919957"/>
            <a:ext cx="1347776" cy="893913"/>
            <a:chOff x="3836513" y="3324790"/>
            <a:chExt cx="3359051" cy="2353400"/>
          </a:xfrm>
          <a:noFill/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7CB03C27-F341-401F-ADAC-D4ADDED41273}"/>
                </a:ext>
              </a:extLst>
            </p:cNvPr>
            <p:cNvSpPr/>
            <p:nvPr/>
          </p:nvSpPr>
          <p:spPr>
            <a:xfrm>
              <a:off x="3836513" y="3324790"/>
              <a:ext cx="3359051" cy="2353400"/>
            </a:xfrm>
            <a:prstGeom prst="rect">
              <a:avLst/>
            </a:prstGeom>
            <a:grpFill/>
            <a:ln w="28575">
              <a:solidFill>
                <a:srgbClr val="00FFFF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D6AC1B73-73FC-4FEC-A433-8DFF1FCCAE0D}"/>
                </a:ext>
              </a:extLst>
            </p:cNvPr>
            <p:cNvSpPr txBox="1"/>
            <p:nvPr/>
          </p:nvSpPr>
          <p:spPr>
            <a:xfrm>
              <a:off x="4686813" y="3324790"/>
              <a:ext cx="1609520" cy="648225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  <a:latin typeface="Abadi" panose="020B0604020104020204" pitchFamily="34" charset="0"/>
                </a:rPr>
                <a:t>Ledger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FD9D2205-A2F8-43C7-8EC9-4F12D871784B}"/>
                </a:ext>
              </a:extLst>
            </p:cNvPr>
            <p:cNvCxnSpPr>
              <a:cxnSpLocks/>
            </p:cNvCxnSpPr>
            <p:nvPr/>
          </p:nvCxnSpPr>
          <p:spPr>
            <a:xfrm>
              <a:off x="4005433" y="3918758"/>
              <a:ext cx="2993484" cy="0"/>
            </a:xfrm>
            <a:prstGeom prst="line">
              <a:avLst/>
            </a:prstGeom>
            <a:grpFill/>
            <a:ln w="12700">
              <a:solidFill>
                <a:srgbClr val="00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18C2723-1A9A-4F0C-9EBA-A414EA578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70744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badi" panose="020B0604020104020204" pitchFamily="34" charset="0"/>
              </a:rPr>
              <a:t>Decentralized Currency with Friends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9E1A9B2-3823-4118-A479-861BD9A01DC8}"/>
              </a:ext>
            </a:extLst>
          </p:cNvPr>
          <p:cNvSpPr txBox="1"/>
          <p:nvPr/>
        </p:nvSpPr>
        <p:spPr>
          <a:xfrm>
            <a:off x="7747963" y="4824356"/>
            <a:ext cx="23734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CCCCFF"/>
                </a:solidFill>
                <a:latin typeface="Abadi" panose="020B0604020104020204" pitchFamily="34" charset="0"/>
              </a:rPr>
              <a:t>P2P Communication</a:t>
            </a:r>
            <a:endParaRPr lang="en-US" dirty="0">
              <a:solidFill>
                <a:srgbClr val="CCCCFF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E67A147-BFB3-4470-8883-6FBB340292AC}"/>
              </a:ext>
            </a:extLst>
          </p:cNvPr>
          <p:cNvGrpSpPr/>
          <p:nvPr/>
        </p:nvGrpSpPr>
        <p:grpSpPr>
          <a:xfrm>
            <a:off x="1051207" y="1648796"/>
            <a:ext cx="4593431" cy="4732954"/>
            <a:chOff x="1051207" y="1648796"/>
            <a:chExt cx="4593431" cy="4732954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97B539D1-CDBE-47B6-8B6B-CB561FD79252}"/>
                </a:ext>
              </a:extLst>
            </p:cNvPr>
            <p:cNvSpPr/>
            <p:nvPr/>
          </p:nvSpPr>
          <p:spPr>
            <a:xfrm>
              <a:off x="1051207" y="1648796"/>
              <a:ext cx="4593431" cy="4732954"/>
            </a:xfrm>
            <a:prstGeom prst="rect">
              <a:avLst/>
            </a:prstGeom>
            <a:noFill/>
            <a:ln w="28575">
              <a:solidFill>
                <a:srgbClr val="00FFFF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0D58EE8-5709-42E4-B776-8C55FC322785}"/>
                </a:ext>
              </a:extLst>
            </p:cNvPr>
            <p:cNvSpPr txBox="1"/>
            <p:nvPr/>
          </p:nvSpPr>
          <p:spPr>
            <a:xfrm>
              <a:off x="2668373" y="1806152"/>
              <a:ext cx="135909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Abadi" panose="020B0604020104020204" pitchFamily="34" charset="0"/>
                </a:rPr>
                <a:t>Ledger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4871BF20-E494-4CAC-9A32-00F775B46BE9}"/>
                </a:ext>
              </a:extLst>
            </p:cNvPr>
            <p:cNvCxnSpPr/>
            <p:nvPr/>
          </p:nvCxnSpPr>
          <p:spPr>
            <a:xfrm>
              <a:off x="1414347" y="2220101"/>
              <a:ext cx="3867150" cy="0"/>
            </a:xfrm>
            <a:prstGeom prst="line">
              <a:avLst/>
            </a:prstGeom>
            <a:ln w="28575">
              <a:solidFill>
                <a:srgbClr val="00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9EFA5909-FBF9-41B1-AFB6-DF91D1126434}"/>
              </a:ext>
            </a:extLst>
          </p:cNvPr>
          <p:cNvGrpSpPr/>
          <p:nvPr/>
        </p:nvGrpSpPr>
        <p:grpSpPr>
          <a:xfrm>
            <a:off x="6202938" y="3883027"/>
            <a:ext cx="1347776" cy="893913"/>
            <a:chOff x="3836513" y="3324790"/>
            <a:chExt cx="3359051" cy="2353400"/>
          </a:xfrm>
          <a:noFill/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19E3D6BB-B0EC-4ED1-83E6-6EE3B702445A}"/>
                </a:ext>
              </a:extLst>
            </p:cNvPr>
            <p:cNvSpPr/>
            <p:nvPr/>
          </p:nvSpPr>
          <p:spPr>
            <a:xfrm>
              <a:off x="3836513" y="3324790"/>
              <a:ext cx="3359051" cy="2353400"/>
            </a:xfrm>
            <a:prstGeom prst="rect">
              <a:avLst/>
            </a:prstGeom>
            <a:grpFill/>
            <a:ln w="28575">
              <a:solidFill>
                <a:srgbClr val="00FFFF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523ECFBF-93B6-4DF0-A214-1A59F9EF074E}"/>
                </a:ext>
              </a:extLst>
            </p:cNvPr>
            <p:cNvSpPr txBox="1"/>
            <p:nvPr/>
          </p:nvSpPr>
          <p:spPr>
            <a:xfrm>
              <a:off x="4686813" y="3324790"/>
              <a:ext cx="1609520" cy="648225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  <a:latin typeface="Abadi" panose="020B0604020104020204" pitchFamily="34" charset="0"/>
                </a:rPr>
                <a:t>Ledger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F95814C4-2043-42DD-8E42-73EFAE1E659F}"/>
                </a:ext>
              </a:extLst>
            </p:cNvPr>
            <p:cNvCxnSpPr>
              <a:cxnSpLocks/>
            </p:cNvCxnSpPr>
            <p:nvPr/>
          </p:nvCxnSpPr>
          <p:spPr>
            <a:xfrm>
              <a:off x="4005433" y="3918758"/>
              <a:ext cx="2993484" cy="0"/>
            </a:xfrm>
            <a:prstGeom prst="line">
              <a:avLst/>
            </a:prstGeom>
            <a:grpFill/>
            <a:ln w="12700">
              <a:solidFill>
                <a:srgbClr val="00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83742801-DEAD-40F3-ABB1-D1D26BEFFF9A}"/>
              </a:ext>
            </a:extLst>
          </p:cNvPr>
          <p:cNvGrpSpPr/>
          <p:nvPr/>
        </p:nvGrpSpPr>
        <p:grpSpPr>
          <a:xfrm>
            <a:off x="10250298" y="1919957"/>
            <a:ext cx="1347776" cy="893913"/>
            <a:chOff x="3836513" y="3324790"/>
            <a:chExt cx="3359051" cy="2353400"/>
          </a:xfrm>
          <a:noFill/>
        </p:grpSpPr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0094BDFB-D510-4AFD-B569-CE7B7FD0DFE5}"/>
                </a:ext>
              </a:extLst>
            </p:cNvPr>
            <p:cNvSpPr/>
            <p:nvPr/>
          </p:nvSpPr>
          <p:spPr>
            <a:xfrm>
              <a:off x="3836513" y="3324790"/>
              <a:ext cx="3359051" cy="2353400"/>
            </a:xfrm>
            <a:prstGeom prst="rect">
              <a:avLst/>
            </a:prstGeom>
            <a:grpFill/>
            <a:ln w="28575">
              <a:solidFill>
                <a:srgbClr val="00FFFF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3281E606-CDE2-4895-980A-F448B0CBF393}"/>
                </a:ext>
              </a:extLst>
            </p:cNvPr>
            <p:cNvSpPr txBox="1"/>
            <p:nvPr/>
          </p:nvSpPr>
          <p:spPr>
            <a:xfrm>
              <a:off x="4686813" y="3324790"/>
              <a:ext cx="1609520" cy="648225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  <a:latin typeface="Abadi" panose="020B0604020104020204" pitchFamily="34" charset="0"/>
                </a:rPr>
                <a:t>Ledger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FEDB55A1-97A3-4FB8-9ECA-2E67F8EBAFAB}"/>
                </a:ext>
              </a:extLst>
            </p:cNvPr>
            <p:cNvCxnSpPr>
              <a:cxnSpLocks/>
            </p:cNvCxnSpPr>
            <p:nvPr/>
          </p:nvCxnSpPr>
          <p:spPr>
            <a:xfrm>
              <a:off x="4005433" y="3918758"/>
              <a:ext cx="2993484" cy="0"/>
            </a:xfrm>
            <a:prstGeom prst="line">
              <a:avLst/>
            </a:prstGeom>
            <a:grpFill/>
            <a:ln w="12700">
              <a:solidFill>
                <a:srgbClr val="00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105A7CD8-3557-4DB9-8C7C-79BA6D2CB4D4}"/>
              </a:ext>
            </a:extLst>
          </p:cNvPr>
          <p:cNvGrpSpPr/>
          <p:nvPr/>
        </p:nvGrpSpPr>
        <p:grpSpPr>
          <a:xfrm>
            <a:off x="10250298" y="3883027"/>
            <a:ext cx="1347776" cy="893913"/>
            <a:chOff x="3836513" y="3324790"/>
            <a:chExt cx="3359051" cy="2353400"/>
          </a:xfrm>
          <a:noFill/>
        </p:grpSpPr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C0920D6F-3692-4A3F-82D8-3DCC1EB8E741}"/>
                </a:ext>
              </a:extLst>
            </p:cNvPr>
            <p:cNvSpPr/>
            <p:nvPr/>
          </p:nvSpPr>
          <p:spPr>
            <a:xfrm>
              <a:off x="3836513" y="3324790"/>
              <a:ext cx="3359051" cy="2353400"/>
            </a:xfrm>
            <a:prstGeom prst="rect">
              <a:avLst/>
            </a:prstGeom>
            <a:grpFill/>
            <a:ln w="28575">
              <a:solidFill>
                <a:srgbClr val="00FFFF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A39D8E3F-E327-416D-82A6-F68B48D4E2CE}"/>
                </a:ext>
              </a:extLst>
            </p:cNvPr>
            <p:cNvSpPr txBox="1"/>
            <p:nvPr/>
          </p:nvSpPr>
          <p:spPr>
            <a:xfrm>
              <a:off x="4686813" y="3324790"/>
              <a:ext cx="1609520" cy="648225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  <a:latin typeface="Abadi" panose="020B0604020104020204" pitchFamily="34" charset="0"/>
                </a:rPr>
                <a:t>Ledger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C860CF2D-2929-4E86-B611-051E7C72937D}"/>
                </a:ext>
              </a:extLst>
            </p:cNvPr>
            <p:cNvCxnSpPr>
              <a:cxnSpLocks/>
            </p:cNvCxnSpPr>
            <p:nvPr/>
          </p:nvCxnSpPr>
          <p:spPr>
            <a:xfrm>
              <a:off x="4005433" y="3918758"/>
              <a:ext cx="2993484" cy="0"/>
            </a:xfrm>
            <a:prstGeom prst="line">
              <a:avLst/>
            </a:prstGeom>
            <a:grpFill/>
            <a:ln w="12700">
              <a:solidFill>
                <a:srgbClr val="00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17B2D5FB-C4A7-4889-BD18-412BB96ADB53}"/>
              </a:ext>
            </a:extLst>
          </p:cNvPr>
          <p:cNvGrpSpPr/>
          <p:nvPr/>
        </p:nvGrpSpPr>
        <p:grpSpPr>
          <a:xfrm>
            <a:off x="7550606" y="1355087"/>
            <a:ext cx="2768204" cy="3359584"/>
            <a:chOff x="7550606" y="1355087"/>
            <a:chExt cx="2768204" cy="3359584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19856F29-C8D4-4B59-B26F-70A639D0B98D}"/>
                </a:ext>
              </a:extLst>
            </p:cNvPr>
            <p:cNvGrpSpPr/>
            <p:nvPr/>
          </p:nvGrpSpPr>
          <p:grpSpPr>
            <a:xfrm>
              <a:off x="7550606" y="1610133"/>
              <a:ext cx="2768204" cy="3104538"/>
              <a:chOff x="7550606" y="1610133"/>
              <a:chExt cx="2768204" cy="3104538"/>
            </a:xfrm>
          </p:grpSpPr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51A55619-871E-47C1-AFD6-46B6B09EA089}"/>
                  </a:ext>
                </a:extLst>
              </p:cNvPr>
              <p:cNvGrpSpPr/>
              <p:nvPr/>
            </p:nvGrpSpPr>
            <p:grpSpPr>
              <a:xfrm>
                <a:off x="7550606" y="1866369"/>
                <a:ext cx="2768204" cy="2848302"/>
                <a:chOff x="8284068" y="1752865"/>
                <a:chExt cx="2768204" cy="2848302"/>
              </a:xfrm>
            </p:grpSpPr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A460BAEE-AC96-4520-88E4-C36634ED6F96}"/>
                    </a:ext>
                  </a:extLst>
                </p:cNvPr>
                <p:cNvSpPr txBox="1"/>
                <p:nvPr/>
              </p:nvSpPr>
              <p:spPr>
                <a:xfrm>
                  <a:off x="8284069" y="2280879"/>
                  <a:ext cx="951905" cy="40011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2000" dirty="0">
                      <a:solidFill>
                        <a:schemeClr val="bg1"/>
                      </a:solidFill>
                      <a:latin typeface="Abadi" panose="020B0604020104020204" pitchFamily="34" charset="0"/>
                    </a:rPr>
                    <a:t>Alice</a:t>
                  </a:r>
                  <a:endParaRPr lang="en-US" sz="2000" dirty="0">
                    <a:solidFill>
                      <a:schemeClr val="bg1"/>
                    </a:solidFill>
                  </a:endParaRPr>
                </a:p>
              </p:txBody>
            </p:sp>
            <p:grpSp>
              <p:nvGrpSpPr>
                <p:cNvPr id="11" name="Group 10">
                  <a:extLst>
                    <a:ext uri="{FF2B5EF4-FFF2-40B4-BE49-F238E27FC236}">
                      <a16:creationId xmlns:a16="http://schemas.microsoft.com/office/drawing/2014/main" id="{F13F639C-5D83-443F-9E02-8D4F7B5989D5}"/>
                    </a:ext>
                  </a:extLst>
                </p:cNvPr>
                <p:cNvGrpSpPr/>
                <p:nvPr/>
              </p:nvGrpSpPr>
              <p:grpSpPr>
                <a:xfrm>
                  <a:off x="10100367" y="1752865"/>
                  <a:ext cx="951905" cy="972741"/>
                  <a:chOff x="7705426" y="1310878"/>
                  <a:chExt cx="951905" cy="972741"/>
                </a:xfrm>
              </p:grpSpPr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62429D52-A708-4B3C-B172-697E5400F8FD}"/>
                      </a:ext>
                    </a:extLst>
                  </p:cNvPr>
                  <p:cNvSpPr txBox="1"/>
                  <p:nvPr/>
                </p:nvSpPr>
                <p:spPr>
                  <a:xfrm>
                    <a:off x="7705426" y="1883509"/>
                    <a:ext cx="951905" cy="40011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en-US" sz="2000" dirty="0">
                        <a:solidFill>
                          <a:schemeClr val="bg1"/>
                        </a:solidFill>
                        <a:latin typeface="Abadi" panose="020B0604020104020204" pitchFamily="34" charset="0"/>
                      </a:rPr>
                      <a:t>Bob</a:t>
                    </a:r>
                    <a:endParaRPr lang="en-US" sz="2000" dirty="0">
                      <a:solidFill>
                        <a:schemeClr val="bg1"/>
                      </a:solidFill>
                    </a:endParaRPr>
                  </a:p>
                </p:txBody>
              </p:sp>
              <p:pic>
                <p:nvPicPr>
                  <p:cNvPr id="13" name="Graphic 12" descr="User outline">
                    <a:extLst>
                      <a:ext uri="{FF2B5EF4-FFF2-40B4-BE49-F238E27FC236}">
                        <a16:creationId xmlns:a16="http://schemas.microsoft.com/office/drawing/2014/main" id="{54BB5D9E-15C3-4075-8DB9-1F3E3A55427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832526" y="1310878"/>
                    <a:ext cx="697706" cy="697706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9BC2067F-244F-4346-89C5-14518186271B}"/>
                    </a:ext>
                  </a:extLst>
                </p:cNvPr>
                <p:cNvGrpSpPr/>
                <p:nvPr/>
              </p:nvGrpSpPr>
              <p:grpSpPr>
                <a:xfrm>
                  <a:off x="8284068" y="3628426"/>
                  <a:ext cx="951905" cy="972741"/>
                  <a:chOff x="7705426" y="1310878"/>
                  <a:chExt cx="951905" cy="972741"/>
                </a:xfrm>
              </p:grpSpPr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09EBA227-9D36-45CC-AE26-915F312EDA20}"/>
                      </a:ext>
                    </a:extLst>
                  </p:cNvPr>
                  <p:cNvSpPr txBox="1"/>
                  <p:nvPr/>
                </p:nvSpPr>
                <p:spPr>
                  <a:xfrm>
                    <a:off x="7705426" y="1883509"/>
                    <a:ext cx="951905" cy="40011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en-US" sz="2000" dirty="0">
                        <a:solidFill>
                          <a:schemeClr val="bg1"/>
                        </a:solidFill>
                        <a:latin typeface="Abadi" panose="020B0604020104020204" pitchFamily="34" charset="0"/>
                      </a:rPr>
                      <a:t>Charlie</a:t>
                    </a:r>
                    <a:endParaRPr lang="en-US" sz="2000" dirty="0">
                      <a:solidFill>
                        <a:schemeClr val="bg1"/>
                      </a:solidFill>
                    </a:endParaRPr>
                  </a:p>
                </p:txBody>
              </p:sp>
              <p:pic>
                <p:nvPicPr>
                  <p:cNvPr id="16" name="Graphic 15" descr="User outline">
                    <a:extLst>
                      <a:ext uri="{FF2B5EF4-FFF2-40B4-BE49-F238E27FC236}">
                        <a16:creationId xmlns:a16="http://schemas.microsoft.com/office/drawing/2014/main" id="{C62B403C-AA25-4BD0-BCB5-7FC3254613D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832526" y="1310878"/>
                    <a:ext cx="697706" cy="697706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C94C1504-9FD1-475B-A5CC-29E8C968C9FA}"/>
                    </a:ext>
                  </a:extLst>
                </p:cNvPr>
                <p:cNvGrpSpPr/>
                <p:nvPr/>
              </p:nvGrpSpPr>
              <p:grpSpPr>
                <a:xfrm>
                  <a:off x="10100367" y="3628426"/>
                  <a:ext cx="951905" cy="972741"/>
                  <a:chOff x="7705426" y="1310878"/>
                  <a:chExt cx="951905" cy="972741"/>
                </a:xfrm>
              </p:grpSpPr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9EA9C063-3352-4151-A7EF-6D68850FEDBC}"/>
                      </a:ext>
                    </a:extLst>
                  </p:cNvPr>
                  <p:cNvSpPr txBox="1"/>
                  <p:nvPr/>
                </p:nvSpPr>
                <p:spPr>
                  <a:xfrm>
                    <a:off x="7705426" y="1883509"/>
                    <a:ext cx="951905" cy="40011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en-US" sz="2000" dirty="0">
                        <a:solidFill>
                          <a:schemeClr val="bg1"/>
                        </a:solidFill>
                        <a:latin typeface="Abadi" panose="020B0604020104020204" pitchFamily="34" charset="0"/>
                      </a:rPr>
                      <a:t>Dave</a:t>
                    </a:r>
                    <a:endParaRPr lang="en-US" sz="2000" dirty="0">
                      <a:solidFill>
                        <a:schemeClr val="bg1"/>
                      </a:solidFill>
                    </a:endParaRPr>
                  </a:p>
                </p:txBody>
              </p:sp>
              <p:pic>
                <p:nvPicPr>
                  <p:cNvPr id="19" name="Graphic 18" descr="User outline">
                    <a:extLst>
                      <a:ext uri="{FF2B5EF4-FFF2-40B4-BE49-F238E27FC236}">
                        <a16:creationId xmlns:a16="http://schemas.microsoft.com/office/drawing/2014/main" id="{93920126-0405-413A-A059-A531A735D30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832526" y="1310878"/>
                    <a:ext cx="697706" cy="697706"/>
                  </a:xfrm>
                  <a:prstGeom prst="rect">
                    <a:avLst/>
                  </a:prstGeom>
                </p:spPr>
              </p:pic>
            </p:grpSp>
            <p:cxnSp>
              <p:nvCxnSpPr>
                <p:cNvPr id="21" name="Straight Arrow Connector 20">
                  <a:extLst>
                    <a:ext uri="{FF2B5EF4-FFF2-40B4-BE49-F238E27FC236}">
                      <a16:creationId xmlns:a16="http://schemas.microsoft.com/office/drawing/2014/main" id="{37B6F1C1-2BBA-42D5-9E06-90B09D7D52B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235973" y="2821423"/>
                  <a:ext cx="864394" cy="864394"/>
                </a:xfrm>
                <a:prstGeom prst="straightConnector1">
                  <a:avLst/>
                </a:prstGeom>
                <a:ln w="19050">
                  <a:solidFill>
                    <a:srgbClr val="CCCCFF"/>
                  </a:solidFill>
                  <a:headEnd type="arrow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Straight Arrow Connector 22">
                  <a:extLst>
                    <a:ext uri="{FF2B5EF4-FFF2-40B4-BE49-F238E27FC236}">
                      <a16:creationId xmlns:a16="http://schemas.microsoft.com/office/drawing/2014/main" id="{37E8980A-DA69-4178-9D64-C18131A4862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9235973" y="2821423"/>
                  <a:ext cx="864394" cy="864394"/>
                </a:xfrm>
                <a:prstGeom prst="straightConnector1">
                  <a:avLst/>
                </a:prstGeom>
                <a:ln w="19050">
                  <a:solidFill>
                    <a:srgbClr val="CCCCFF"/>
                  </a:solidFill>
                  <a:headEnd type="arrow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Arrow Connector 23">
                  <a:extLst>
                    <a:ext uri="{FF2B5EF4-FFF2-40B4-BE49-F238E27FC236}">
                      <a16:creationId xmlns:a16="http://schemas.microsoft.com/office/drawing/2014/main" id="{00EC208B-2EFE-4D18-B700-1280C612A7B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9172423" y="2450571"/>
                  <a:ext cx="991493" cy="0"/>
                </a:xfrm>
                <a:prstGeom prst="straightConnector1">
                  <a:avLst/>
                </a:prstGeom>
                <a:ln w="19050">
                  <a:solidFill>
                    <a:srgbClr val="CCCCFF"/>
                  </a:solidFill>
                  <a:headEnd type="arrow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Arrow Connector 27">
                  <a:extLst>
                    <a:ext uri="{FF2B5EF4-FFF2-40B4-BE49-F238E27FC236}">
                      <a16:creationId xmlns:a16="http://schemas.microsoft.com/office/drawing/2014/main" id="{49CE02D2-CF8F-4ACB-A0B3-E669B135FBB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9172423" y="4060296"/>
                  <a:ext cx="991493" cy="0"/>
                </a:xfrm>
                <a:prstGeom prst="straightConnector1">
                  <a:avLst/>
                </a:prstGeom>
                <a:ln w="19050">
                  <a:solidFill>
                    <a:srgbClr val="CCCCFF"/>
                  </a:solidFill>
                  <a:headEnd type="arrow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Arrow Connector 28">
                  <a:extLst>
                    <a:ext uri="{FF2B5EF4-FFF2-40B4-BE49-F238E27FC236}">
                      <a16:creationId xmlns:a16="http://schemas.microsoft.com/office/drawing/2014/main" id="{5401582E-3256-4F24-B941-67344E7B235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760020" y="2815765"/>
                  <a:ext cx="1" cy="700446"/>
                </a:xfrm>
                <a:prstGeom prst="straightConnector1">
                  <a:avLst/>
                </a:prstGeom>
                <a:ln w="19050">
                  <a:solidFill>
                    <a:srgbClr val="CCCCFF"/>
                  </a:solidFill>
                  <a:headEnd type="arrow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Arrow Connector 31">
                  <a:extLst>
                    <a:ext uri="{FF2B5EF4-FFF2-40B4-BE49-F238E27FC236}">
                      <a16:creationId xmlns:a16="http://schemas.microsoft.com/office/drawing/2014/main" id="{88BDC419-E845-4AD5-B694-FA5B8393F3D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576319" y="2817280"/>
                  <a:ext cx="1" cy="700446"/>
                </a:xfrm>
                <a:prstGeom prst="straightConnector1">
                  <a:avLst/>
                </a:prstGeom>
                <a:ln w="19050">
                  <a:solidFill>
                    <a:srgbClr val="CCCCFF"/>
                  </a:solidFill>
                  <a:headEnd type="arrow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43" name="Graphic 42" descr="Marketing outline">
                <a:extLst>
                  <a:ext uri="{FF2B5EF4-FFF2-40B4-BE49-F238E27FC236}">
                    <a16:creationId xmlns:a16="http://schemas.microsoft.com/office/drawing/2014/main" id="{2FAECD74-0DCD-42F5-858E-0CE6351AE5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7772179" y="1610133"/>
                <a:ext cx="914400" cy="914400"/>
              </a:xfrm>
              <a:prstGeom prst="rect">
                <a:avLst/>
              </a:prstGeom>
            </p:spPr>
          </p:pic>
        </p:grp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73586551-05CF-457A-96C8-699D4A5A6C4B}"/>
                </a:ext>
              </a:extLst>
            </p:cNvPr>
            <p:cNvSpPr txBox="1"/>
            <p:nvPr/>
          </p:nvSpPr>
          <p:spPr>
            <a:xfrm>
              <a:off x="7617056" y="1355087"/>
              <a:ext cx="151671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dirty="0">
                  <a:solidFill>
                    <a:srgbClr val="00FFFF"/>
                  </a:solidFill>
                  <a:latin typeface="Abadi" panose="020B0604020104020204" pitchFamily="34" charset="0"/>
                </a:rPr>
                <a:t>2$ to Bob</a:t>
              </a:r>
              <a:endParaRPr lang="en-US" dirty="0">
                <a:solidFill>
                  <a:srgbClr val="00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548307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roup 50">
            <a:extLst>
              <a:ext uri="{FF2B5EF4-FFF2-40B4-BE49-F238E27FC236}">
                <a16:creationId xmlns:a16="http://schemas.microsoft.com/office/drawing/2014/main" id="{F775BB40-B7AD-4F20-A642-89D0AB9369B3}"/>
              </a:ext>
            </a:extLst>
          </p:cNvPr>
          <p:cNvGrpSpPr/>
          <p:nvPr/>
        </p:nvGrpSpPr>
        <p:grpSpPr>
          <a:xfrm>
            <a:off x="6202938" y="1919957"/>
            <a:ext cx="1347776" cy="893913"/>
            <a:chOff x="3836513" y="3324790"/>
            <a:chExt cx="3359051" cy="2353400"/>
          </a:xfrm>
          <a:noFill/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7CB03C27-F341-401F-ADAC-D4ADDED41273}"/>
                </a:ext>
              </a:extLst>
            </p:cNvPr>
            <p:cNvSpPr/>
            <p:nvPr/>
          </p:nvSpPr>
          <p:spPr>
            <a:xfrm>
              <a:off x="3836513" y="3324790"/>
              <a:ext cx="3359051" cy="2353400"/>
            </a:xfrm>
            <a:prstGeom prst="rect">
              <a:avLst/>
            </a:prstGeom>
            <a:grpFill/>
            <a:ln w="28575">
              <a:solidFill>
                <a:srgbClr val="00FFFF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D6AC1B73-73FC-4FEC-A433-8DFF1FCCAE0D}"/>
                </a:ext>
              </a:extLst>
            </p:cNvPr>
            <p:cNvSpPr txBox="1"/>
            <p:nvPr/>
          </p:nvSpPr>
          <p:spPr>
            <a:xfrm>
              <a:off x="4686813" y="3324790"/>
              <a:ext cx="1609520" cy="648225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  <a:latin typeface="Abadi" panose="020B0604020104020204" pitchFamily="34" charset="0"/>
                </a:rPr>
                <a:t>Ledger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FD9D2205-A2F8-43C7-8EC9-4F12D871784B}"/>
                </a:ext>
              </a:extLst>
            </p:cNvPr>
            <p:cNvCxnSpPr>
              <a:cxnSpLocks/>
            </p:cNvCxnSpPr>
            <p:nvPr/>
          </p:nvCxnSpPr>
          <p:spPr>
            <a:xfrm>
              <a:off x="4005433" y="3918758"/>
              <a:ext cx="2993484" cy="0"/>
            </a:xfrm>
            <a:prstGeom prst="line">
              <a:avLst/>
            </a:prstGeom>
            <a:grpFill/>
            <a:ln w="12700">
              <a:solidFill>
                <a:srgbClr val="00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49" name="Table 41">
            <a:extLst>
              <a:ext uri="{FF2B5EF4-FFF2-40B4-BE49-F238E27FC236}">
                <a16:creationId xmlns:a16="http://schemas.microsoft.com/office/drawing/2014/main" id="{22CD9B26-A7C9-4A42-9E65-D81ABEF3F8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7849155"/>
              </p:ext>
            </p:extLst>
          </p:nvPr>
        </p:nvGraphicFramePr>
        <p:xfrm>
          <a:off x="6295202" y="2162894"/>
          <a:ext cx="1188846" cy="115724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58719">
                  <a:extLst>
                    <a:ext uri="{9D8B030D-6E8A-4147-A177-3AD203B41FA5}">
                      <a16:colId xmlns:a16="http://schemas.microsoft.com/office/drawing/2014/main" val="529969344"/>
                    </a:ext>
                  </a:extLst>
                </a:gridCol>
                <a:gridCol w="398553">
                  <a:extLst>
                    <a:ext uri="{9D8B030D-6E8A-4147-A177-3AD203B41FA5}">
                      <a16:colId xmlns:a16="http://schemas.microsoft.com/office/drawing/2014/main" val="4165621018"/>
                    </a:ext>
                  </a:extLst>
                </a:gridCol>
                <a:gridCol w="343138">
                  <a:extLst>
                    <a:ext uri="{9D8B030D-6E8A-4147-A177-3AD203B41FA5}">
                      <a16:colId xmlns:a16="http://schemas.microsoft.com/office/drawing/2014/main" val="2028900302"/>
                    </a:ext>
                  </a:extLst>
                </a:gridCol>
                <a:gridCol w="288436">
                  <a:extLst>
                    <a:ext uri="{9D8B030D-6E8A-4147-A177-3AD203B41FA5}">
                      <a16:colId xmlns:a16="http://schemas.microsoft.com/office/drawing/2014/main" val="1762467311"/>
                    </a:ext>
                  </a:extLst>
                </a:gridCol>
              </a:tblGrid>
              <a:tr h="103686">
                <a:tc>
                  <a:txBody>
                    <a:bodyPr/>
                    <a:lstStyle/>
                    <a:p>
                      <a:pPr algn="l"/>
                      <a:r>
                        <a:rPr lang="en-US" sz="400" b="0" dirty="0">
                          <a:solidFill>
                            <a:schemeClr val="bg1"/>
                          </a:solidFill>
                        </a:rPr>
                        <a:t>#</a:t>
                      </a:r>
                      <a:endParaRPr lang="en-US" sz="400" b="0" dirty="0">
                        <a:solidFill>
                          <a:schemeClr val="bg1"/>
                        </a:solidFill>
                        <a:latin typeface="Abadi" panose="020B0604020104020204" pitchFamily="34" charset="0"/>
                      </a:endParaRPr>
                    </a:p>
                  </a:txBody>
                  <a:tcPr marL="54762" marR="54762" marT="27382" marB="2738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b="0" dirty="0">
                          <a:solidFill>
                            <a:schemeClr val="bg1"/>
                          </a:solidFill>
                        </a:rPr>
                        <a:t>from</a:t>
                      </a:r>
                      <a:endParaRPr lang="en-US" sz="400" b="0" dirty="0">
                        <a:solidFill>
                          <a:schemeClr val="bg1"/>
                        </a:solidFill>
                        <a:latin typeface="Abadi" panose="020B0604020104020204" pitchFamily="34" charset="0"/>
                      </a:endParaRPr>
                    </a:p>
                  </a:txBody>
                  <a:tcPr marL="54762" marR="54762" marT="27382" marB="27382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b="0" dirty="0">
                          <a:solidFill>
                            <a:schemeClr val="bg1"/>
                          </a:solidFill>
                        </a:rPr>
                        <a:t>to</a:t>
                      </a:r>
                      <a:endParaRPr lang="en-US" sz="400" b="0" dirty="0">
                        <a:solidFill>
                          <a:schemeClr val="bg1"/>
                        </a:solidFill>
                        <a:latin typeface="Abadi" panose="020B0604020104020204" pitchFamily="34" charset="0"/>
                      </a:endParaRPr>
                    </a:p>
                  </a:txBody>
                  <a:tcPr marL="54762" marR="54762" marT="27382" marB="27382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b="0" dirty="0">
                          <a:solidFill>
                            <a:schemeClr val="bg1"/>
                          </a:solidFill>
                        </a:rPr>
                        <a:t>amount</a:t>
                      </a:r>
                      <a:endParaRPr lang="en-US" sz="400" b="0" dirty="0">
                        <a:solidFill>
                          <a:schemeClr val="bg1"/>
                        </a:solidFill>
                        <a:latin typeface="Abadi" panose="020B0604020104020204" pitchFamily="34" charset="0"/>
                      </a:endParaRPr>
                    </a:p>
                  </a:txBody>
                  <a:tcPr marL="54762" marR="54762" marT="27382" marB="27382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6061450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318C2723-1A9A-4F0C-9EBA-A414EA578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70744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badi" panose="020B0604020104020204" pitchFamily="34" charset="0"/>
              </a:rPr>
              <a:t>Decentralized Currency with Friends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1A55619-871E-47C1-AFD6-46B6B09EA089}"/>
              </a:ext>
            </a:extLst>
          </p:cNvPr>
          <p:cNvGrpSpPr/>
          <p:nvPr/>
        </p:nvGrpSpPr>
        <p:grpSpPr>
          <a:xfrm>
            <a:off x="7550606" y="1821752"/>
            <a:ext cx="2768204" cy="2892919"/>
            <a:chOff x="8284068" y="1708248"/>
            <a:chExt cx="2768204" cy="2892919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814004B0-E61C-4A63-9D30-1F90EDDDC58D}"/>
                </a:ext>
              </a:extLst>
            </p:cNvPr>
            <p:cNvGrpSpPr/>
            <p:nvPr/>
          </p:nvGrpSpPr>
          <p:grpSpPr>
            <a:xfrm>
              <a:off x="8284069" y="1708248"/>
              <a:ext cx="951905" cy="972741"/>
              <a:chOff x="7705426" y="1310878"/>
              <a:chExt cx="951905" cy="972741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460BAEE-AC96-4520-88E4-C36634ED6F96}"/>
                  </a:ext>
                </a:extLst>
              </p:cNvPr>
              <p:cNvSpPr txBox="1"/>
              <p:nvPr/>
            </p:nvSpPr>
            <p:spPr>
              <a:xfrm>
                <a:off x="7705426" y="1883509"/>
                <a:ext cx="951905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bg1"/>
                    </a:solidFill>
                    <a:latin typeface="Abadi" panose="020B0604020104020204" pitchFamily="34" charset="0"/>
                  </a:rPr>
                  <a:t>Alice</a:t>
                </a:r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pic>
            <p:nvPicPr>
              <p:cNvPr id="9" name="Graphic 8" descr="User outline">
                <a:extLst>
                  <a:ext uri="{FF2B5EF4-FFF2-40B4-BE49-F238E27FC236}">
                    <a16:creationId xmlns:a16="http://schemas.microsoft.com/office/drawing/2014/main" id="{475AE967-6611-4164-9A3C-B7228DFCBD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7832526" y="1310878"/>
                <a:ext cx="697706" cy="697706"/>
              </a:xfrm>
              <a:prstGeom prst="rect">
                <a:avLst/>
              </a:prstGeom>
            </p:spPr>
          </p:pic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F13F639C-5D83-443F-9E02-8D4F7B5989D5}"/>
                </a:ext>
              </a:extLst>
            </p:cNvPr>
            <p:cNvGrpSpPr/>
            <p:nvPr/>
          </p:nvGrpSpPr>
          <p:grpSpPr>
            <a:xfrm>
              <a:off x="10100367" y="1752865"/>
              <a:ext cx="951905" cy="972741"/>
              <a:chOff x="7705426" y="1310878"/>
              <a:chExt cx="951905" cy="972741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2429D52-A708-4B3C-B172-697E5400F8FD}"/>
                  </a:ext>
                </a:extLst>
              </p:cNvPr>
              <p:cNvSpPr txBox="1"/>
              <p:nvPr/>
            </p:nvSpPr>
            <p:spPr>
              <a:xfrm>
                <a:off x="7705426" y="1883509"/>
                <a:ext cx="951905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bg1"/>
                    </a:solidFill>
                    <a:latin typeface="Abadi" panose="020B0604020104020204" pitchFamily="34" charset="0"/>
                  </a:rPr>
                  <a:t>Bob</a:t>
                </a:r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pic>
            <p:nvPicPr>
              <p:cNvPr id="13" name="Graphic 12" descr="User outline">
                <a:extLst>
                  <a:ext uri="{FF2B5EF4-FFF2-40B4-BE49-F238E27FC236}">
                    <a16:creationId xmlns:a16="http://schemas.microsoft.com/office/drawing/2014/main" id="{54BB5D9E-15C3-4075-8DB9-1F3E3A5542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7832526" y="1310878"/>
                <a:ext cx="697706" cy="697706"/>
              </a:xfrm>
              <a:prstGeom prst="rect">
                <a:avLst/>
              </a:prstGeom>
            </p:spPr>
          </p:pic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BC2067F-244F-4346-89C5-14518186271B}"/>
                </a:ext>
              </a:extLst>
            </p:cNvPr>
            <p:cNvGrpSpPr/>
            <p:nvPr/>
          </p:nvGrpSpPr>
          <p:grpSpPr>
            <a:xfrm>
              <a:off x="8284068" y="3628426"/>
              <a:ext cx="951905" cy="972741"/>
              <a:chOff x="7705426" y="1310878"/>
              <a:chExt cx="951905" cy="972741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9EBA227-9D36-45CC-AE26-915F312EDA20}"/>
                  </a:ext>
                </a:extLst>
              </p:cNvPr>
              <p:cNvSpPr txBox="1"/>
              <p:nvPr/>
            </p:nvSpPr>
            <p:spPr>
              <a:xfrm>
                <a:off x="7705426" y="1883509"/>
                <a:ext cx="951905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bg1"/>
                    </a:solidFill>
                    <a:latin typeface="Abadi" panose="020B0604020104020204" pitchFamily="34" charset="0"/>
                  </a:rPr>
                  <a:t>Charlie</a:t>
                </a:r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pic>
            <p:nvPicPr>
              <p:cNvPr id="16" name="Graphic 15" descr="User outline">
                <a:extLst>
                  <a:ext uri="{FF2B5EF4-FFF2-40B4-BE49-F238E27FC236}">
                    <a16:creationId xmlns:a16="http://schemas.microsoft.com/office/drawing/2014/main" id="{C62B403C-AA25-4BD0-BCB5-7FC3254613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7832526" y="1310878"/>
                <a:ext cx="697706" cy="697706"/>
              </a:xfrm>
              <a:prstGeom prst="rect">
                <a:avLst/>
              </a:prstGeom>
            </p:spPr>
          </p:pic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C94C1504-9FD1-475B-A5CC-29E8C968C9FA}"/>
                </a:ext>
              </a:extLst>
            </p:cNvPr>
            <p:cNvGrpSpPr/>
            <p:nvPr/>
          </p:nvGrpSpPr>
          <p:grpSpPr>
            <a:xfrm>
              <a:off x="10100367" y="3628426"/>
              <a:ext cx="951905" cy="972741"/>
              <a:chOff x="7705426" y="1310878"/>
              <a:chExt cx="951905" cy="972741"/>
            </a:xfrm>
          </p:grpSpPr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EA9C063-3352-4151-A7EF-6D68850FEDBC}"/>
                  </a:ext>
                </a:extLst>
              </p:cNvPr>
              <p:cNvSpPr txBox="1"/>
              <p:nvPr/>
            </p:nvSpPr>
            <p:spPr>
              <a:xfrm>
                <a:off x="7705426" y="1883509"/>
                <a:ext cx="951905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bg1"/>
                    </a:solidFill>
                    <a:latin typeface="Abadi" panose="020B0604020104020204" pitchFamily="34" charset="0"/>
                  </a:rPr>
                  <a:t>Dave</a:t>
                </a:r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pic>
            <p:nvPicPr>
              <p:cNvPr id="19" name="Graphic 18" descr="User outline">
                <a:extLst>
                  <a:ext uri="{FF2B5EF4-FFF2-40B4-BE49-F238E27FC236}">
                    <a16:creationId xmlns:a16="http://schemas.microsoft.com/office/drawing/2014/main" id="{93920126-0405-413A-A059-A531A735D3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7832526" y="1310878"/>
                <a:ext cx="697706" cy="697706"/>
              </a:xfrm>
              <a:prstGeom prst="rect">
                <a:avLst/>
              </a:prstGeom>
            </p:spPr>
          </p:pic>
        </p:grp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37B6F1C1-2BBA-42D5-9E06-90B09D7D52B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35973" y="2821423"/>
              <a:ext cx="864394" cy="864394"/>
            </a:xfrm>
            <a:prstGeom prst="straightConnector1">
              <a:avLst/>
            </a:prstGeom>
            <a:ln w="19050">
              <a:solidFill>
                <a:srgbClr val="CCCCFF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37E8980A-DA69-4178-9D64-C18131A4862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235973" y="2821423"/>
              <a:ext cx="864394" cy="864394"/>
            </a:xfrm>
            <a:prstGeom prst="straightConnector1">
              <a:avLst/>
            </a:prstGeom>
            <a:ln w="19050">
              <a:solidFill>
                <a:srgbClr val="CCCCFF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00EC208B-2EFE-4D18-B700-1280C612A7B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172423" y="2450571"/>
              <a:ext cx="991493" cy="0"/>
            </a:xfrm>
            <a:prstGeom prst="straightConnector1">
              <a:avLst/>
            </a:prstGeom>
            <a:ln w="19050">
              <a:solidFill>
                <a:srgbClr val="CCCCFF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49CE02D2-CF8F-4ACB-A0B3-E669B135FBB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172423" y="4060296"/>
              <a:ext cx="991493" cy="0"/>
            </a:xfrm>
            <a:prstGeom prst="straightConnector1">
              <a:avLst/>
            </a:prstGeom>
            <a:ln w="19050">
              <a:solidFill>
                <a:srgbClr val="CCCCFF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5401582E-3256-4F24-B941-67344E7B23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0020" y="2815765"/>
              <a:ext cx="1" cy="700446"/>
            </a:xfrm>
            <a:prstGeom prst="straightConnector1">
              <a:avLst/>
            </a:prstGeom>
            <a:ln w="19050">
              <a:solidFill>
                <a:srgbClr val="CCCCFF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88BDC419-E845-4AD5-B694-FA5B8393F3D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76319" y="2817280"/>
              <a:ext cx="1" cy="700446"/>
            </a:xfrm>
            <a:prstGeom prst="straightConnector1">
              <a:avLst/>
            </a:prstGeom>
            <a:ln w="19050">
              <a:solidFill>
                <a:srgbClr val="CCCCFF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99E1A9B2-3823-4118-A479-861BD9A01DC8}"/>
              </a:ext>
            </a:extLst>
          </p:cNvPr>
          <p:cNvSpPr txBox="1"/>
          <p:nvPr/>
        </p:nvSpPr>
        <p:spPr>
          <a:xfrm>
            <a:off x="7747963" y="4824356"/>
            <a:ext cx="23734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CCCCFF"/>
                </a:solidFill>
                <a:latin typeface="Abadi" panose="020B0604020104020204" pitchFamily="34" charset="0"/>
              </a:rPr>
              <a:t>P2P Communication</a:t>
            </a:r>
            <a:endParaRPr lang="en-US" dirty="0">
              <a:solidFill>
                <a:srgbClr val="CCCCFF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E67A147-BFB3-4470-8883-6FBB340292AC}"/>
              </a:ext>
            </a:extLst>
          </p:cNvPr>
          <p:cNvGrpSpPr/>
          <p:nvPr/>
        </p:nvGrpSpPr>
        <p:grpSpPr>
          <a:xfrm>
            <a:off x="1051207" y="1648796"/>
            <a:ext cx="4593431" cy="4732954"/>
            <a:chOff x="1051207" y="1648796"/>
            <a:chExt cx="4593431" cy="4732954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97B539D1-CDBE-47B6-8B6B-CB561FD79252}"/>
                </a:ext>
              </a:extLst>
            </p:cNvPr>
            <p:cNvSpPr/>
            <p:nvPr/>
          </p:nvSpPr>
          <p:spPr>
            <a:xfrm>
              <a:off x="1051207" y="1648796"/>
              <a:ext cx="4593431" cy="4732954"/>
            </a:xfrm>
            <a:prstGeom prst="rect">
              <a:avLst/>
            </a:prstGeom>
            <a:noFill/>
            <a:ln w="28575">
              <a:solidFill>
                <a:srgbClr val="00FFFF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0D58EE8-5709-42E4-B776-8C55FC322785}"/>
                </a:ext>
              </a:extLst>
            </p:cNvPr>
            <p:cNvSpPr txBox="1"/>
            <p:nvPr/>
          </p:nvSpPr>
          <p:spPr>
            <a:xfrm>
              <a:off x="2668373" y="1806152"/>
              <a:ext cx="135909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Abadi" panose="020B0604020104020204" pitchFamily="34" charset="0"/>
                </a:rPr>
                <a:t>Ledger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4871BF20-E494-4CAC-9A32-00F775B46BE9}"/>
                </a:ext>
              </a:extLst>
            </p:cNvPr>
            <p:cNvCxnSpPr/>
            <p:nvPr/>
          </p:nvCxnSpPr>
          <p:spPr>
            <a:xfrm>
              <a:off x="1414347" y="2220101"/>
              <a:ext cx="3867150" cy="0"/>
            </a:xfrm>
            <a:prstGeom prst="line">
              <a:avLst/>
            </a:prstGeom>
            <a:ln w="28575">
              <a:solidFill>
                <a:srgbClr val="00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41" name="Table 41">
            <a:extLst>
              <a:ext uri="{FF2B5EF4-FFF2-40B4-BE49-F238E27FC236}">
                <a16:creationId xmlns:a16="http://schemas.microsoft.com/office/drawing/2014/main" id="{35B15C7F-4C4C-4D7D-9EF7-B6B0570B6A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146276"/>
              </p:ext>
            </p:extLst>
          </p:nvPr>
        </p:nvGraphicFramePr>
        <p:xfrm>
          <a:off x="1429825" y="2357271"/>
          <a:ext cx="3867152" cy="37084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414340">
                  <a:extLst>
                    <a:ext uri="{9D8B030D-6E8A-4147-A177-3AD203B41FA5}">
                      <a16:colId xmlns:a16="http://schemas.microsoft.com/office/drawing/2014/main" val="529969344"/>
                    </a:ext>
                  </a:extLst>
                </a:gridCol>
                <a:gridCol w="1335881">
                  <a:extLst>
                    <a:ext uri="{9D8B030D-6E8A-4147-A177-3AD203B41FA5}">
                      <a16:colId xmlns:a16="http://schemas.microsoft.com/office/drawing/2014/main" val="4165621018"/>
                    </a:ext>
                  </a:extLst>
                </a:gridCol>
                <a:gridCol w="1150143">
                  <a:extLst>
                    <a:ext uri="{9D8B030D-6E8A-4147-A177-3AD203B41FA5}">
                      <a16:colId xmlns:a16="http://schemas.microsoft.com/office/drawing/2014/main" val="2028900302"/>
                    </a:ext>
                  </a:extLst>
                </a:gridCol>
                <a:gridCol w="966788">
                  <a:extLst>
                    <a:ext uri="{9D8B030D-6E8A-4147-A177-3AD203B41FA5}">
                      <a16:colId xmlns:a16="http://schemas.microsoft.com/office/drawing/2014/main" val="17624673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#</a:t>
                      </a:r>
                      <a:endParaRPr lang="en-US" b="0" dirty="0">
                        <a:solidFill>
                          <a:schemeClr val="bg1"/>
                        </a:solidFill>
                        <a:latin typeface="Abadi" panose="020B0604020104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from</a:t>
                      </a:r>
                      <a:endParaRPr lang="en-US" b="0" dirty="0">
                        <a:solidFill>
                          <a:schemeClr val="bg1"/>
                        </a:solidFill>
                        <a:latin typeface="Abadi" panose="020B0604020104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to</a:t>
                      </a:r>
                      <a:endParaRPr lang="en-US" b="0" dirty="0">
                        <a:solidFill>
                          <a:schemeClr val="bg1"/>
                        </a:solidFill>
                        <a:latin typeface="Abadi" panose="020B0604020104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amount</a:t>
                      </a:r>
                      <a:endParaRPr lang="en-US" b="0" dirty="0">
                        <a:solidFill>
                          <a:schemeClr val="bg1"/>
                        </a:solidFill>
                        <a:latin typeface="Abadi" panose="020B0604020104020204" pitchFamily="34" charset="0"/>
                      </a:endParaRPr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6061450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1FDC139-55E7-44BA-BAC0-9BB6E70EF3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7561588"/>
              </p:ext>
            </p:extLst>
          </p:nvPr>
        </p:nvGraphicFramePr>
        <p:xfrm>
          <a:off x="1384100" y="2732577"/>
          <a:ext cx="3876676" cy="400111"/>
        </p:xfrm>
        <a:graphic>
          <a:graphicData uri="http://schemas.openxmlformats.org/drawingml/2006/table">
            <a:tbl>
              <a:tblPr/>
              <a:tblGrid>
                <a:gridCol w="434321">
                  <a:extLst>
                    <a:ext uri="{9D8B030D-6E8A-4147-A177-3AD203B41FA5}">
                      <a16:colId xmlns:a16="http://schemas.microsoft.com/office/drawing/2014/main" val="3196073436"/>
                    </a:ext>
                  </a:extLst>
                </a:gridCol>
                <a:gridCol w="1326729">
                  <a:extLst>
                    <a:ext uri="{9D8B030D-6E8A-4147-A177-3AD203B41FA5}">
                      <a16:colId xmlns:a16="http://schemas.microsoft.com/office/drawing/2014/main" val="2046397748"/>
                    </a:ext>
                  </a:extLst>
                </a:gridCol>
                <a:gridCol w="1146457">
                  <a:extLst>
                    <a:ext uri="{9D8B030D-6E8A-4147-A177-3AD203B41FA5}">
                      <a16:colId xmlns:a16="http://schemas.microsoft.com/office/drawing/2014/main" val="2273406638"/>
                    </a:ext>
                  </a:extLst>
                </a:gridCol>
                <a:gridCol w="969169">
                  <a:extLst>
                    <a:ext uri="{9D8B030D-6E8A-4147-A177-3AD203B41FA5}">
                      <a16:colId xmlns:a16="http://schemas.microsoft.com/office/drawing/2014/main" val="3325124574"/>
                    </a:ext>
                  </a:extLst>
                </a:gridCol>
              </a:tblGrid>
              <a:tr h="400111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1</a:t>
                      </a:r>
                    </a:p>
                  </a:txBody>
                  <a:tcPr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Alice</a:t>
                      </a:r>
                    </a:p>
                  </a:txBody>
                  <a:tcPr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Bob</a:t>
                      </a:r>
                    </a:p>
                  </a:txBody>
                  <a:tcPr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2$</a:t>
                      </a:r>
                    </a:p>
                  </a:txBody>
                  <a:tcPr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mpd="sng">
                      <a:solidFill>
                        <a:srgbClr val="00FFFF"/>
                      </a:solidFill>
                      <a:prstDash val="soli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021517"/>
                  </a:ext>
                </a:extLst>
              </a:tr>
            </a:tbl>
          </a:graphicData>
        </a:graphic>
      </p:graphicFrame>
      <p:graphicFrame>
        <p:nvGraphicFramePr>
          <p:cNvPr id="86" name="Table 85">
            <a:extLst>
              <a:ext uri="{FF2B5EF4-FFF2-40B4-BE49-F238E27FC236}">
                <a16:creationId xmlns:a16="http://schemas.microsoft.com/office/drawing/2014/main" id="{E80A6383-12EC-4244-BFF8-2DCEB727F3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3613550"/>
              </p:ext>
            </p:extLst>
          </p:nvPr>
        </p:nvGraphicFramePr>
        <p:xfrm>
          <a:off x="6304744" y="2285039"/>
          <a:ext cx="1144164" cy="97536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3196073436"/>
                    </a:ext>
                  </a:extLst>
                </a:gridCol>
                <a:gridCol w="360702">
                  <a:extLst>
                    <a:ext uri="{9D8B030D-6E8A-4147-A177-3AD203B41FA5}">
                      <a16:colId xmlns:a16="http://schemas.microsoft.com/office/drawing/2014/main" val="2046397748"/>
                    </a:ext>
                  </a:extLst>
                </a:gridCol>
                <a:gridCol w="311691">
                  <a:extLst>
                    <a:ext uri="{9D8B030D-6E8A-4147-A177-3AD203B41FA5}">
                      <a16:colId xmlns:a16="http://schemas.microsoft.com/office/drawing/2014/main" val="2273406638"/>
                    </a:ext>
                  </a:extLst>
                </a:gridCol>
                <a:gridCol w="263491">
                  <a:extLst>
                    <a:ext uri="{9D8B030D-6E8A-4147-A177-3AD203B41FA5}">
                      <a16:colId xmlns:a16="http://schemas.microsoft.com/office/drawing/2014/main" val="332512457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1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Alice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Bob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2$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mpd="sng">
                      <a:solidFill>
                        <a:srgbClr val="00FFFF"/>
                      </a:solidFill>
                      <a:prstDash val="soli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021517"/>
                  </a:ext>
                </a:extLst>
              </a:tr>
            </a:tbl>
          </a:graphicData>
        </a:graphic>
      </p:graphicFrame>
      <p:grpSp>
        <p:nvGrpSpPr>
          <p:cNvPr id="90" name="Group 89">
            <a:extLst>
              <a:ext uri="{FF2B5EF4-FFF2-40B4-BE49-F238E27FC236}">
                <a16:creationId xmlns:a16="http://schemas.microsoft.com/office/drawing/2014/main" id="{9EFA5909-FBF9-41B1-AFB6-DF91D1126434}"/>
              </a:ext>
            </a:extLst>
          </p:cNvPr>
          <p:cNvGrpSpPr/>
          <p:nvPr/>
        </p:nvGrpSpPr>
        <p:grpSpPr>
          <a:xfrm>
            <a:off x="6202938" y="3883027"/>
            <a:ext cx="1347776" cy="893913"/>
            <a:chOff x="3836513" y="3324790"/>
            <a:chExt cx="3359051" cy="2353400"/>
          </a:xfrm>
          <a:noFill/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19E3D6BB-B0EC-4ED1-83E6-6EE3B702445A}"/>
                </a:ext>
              </a:extLst>
            </p:cNvPr>
            <p:cNvSpPr/>
            <p:nvPr/>
          </p:nvSpPr>
          <p:spPr>
            <a:xfrm>
              <a:off x="3836513" y="3324790"/>
              <a:ext cx="3359051" cy="2353400"/>
            </a:xfrm>
            <a:prstGeom prst="rect">
              <a:avLst/>
            </a:prstGeom>
            <a:grpFill/>
            <a:ln w="28575">
              <a:solidFill>
                <a:srgbClr val="00FFFF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523ECFBF-93B6-4DF0-A214-1A59F9EF074E}"/>
                </a:ext>
              </a:extLst>
            </p:cNvPr>
            <p:cNvSpPr txBox="1"/>
            <p:nvPr/>
          </p:nvSpPr>
          <p:spPr>
            <a:xfrm>
              <a:off x="4686813" y="3324790"/>
              <a:ext cx="1609520" cy="648225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  <a:latin typeface="Abadi" panose="020B0604020104020204" pitchFamily="34" charset="0"/>
                </a:rPr>
                <a:t>Ledger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F95814C4-2043-42DD-8E42-73EFAE1E659F}"/>
                </a:ext>
              </a:extLst>
            </p:cNvPr>
            <p:cNvCxnSpPr>
              <a:cxnSpLocks/>
            </p:cNvCxnSpPr>
            <p:nvPr/>
          </p:nvCxnSpPr>
          <p:spPr>
            <a:xfrm>
              <a:off x="4005433" y="3918758"/>
              <a:ext cx="2993484" cy="0"/>
            </a:xfrm>
            <a:prstGeom prst="line">
              <a:avLst/>
            </a:prstGeom>
            <a:grpFill/>
            <a:ln w="12700">
              <a:solidFill>
                <a:srgbClr val="00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94" name="Table 41">
            <a:extLst>
              <a:ext uri="{FF2B5EF4-FFF2-40B4-BE49-F238E27FC236}">
                <a16:creationId xmlns:a16="http://schemas.microsoft.com/office/drawing/2014/main" id="{E82F7E11-4BB1-4A48-A298-ADA1879894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7896024"/>
              </p:ext>
            </p:extLst>
          </p:nvPr>
        </p:nvGraphicFramePr>
        <p:xfrm>
          <a:off x="6295202" y="4125964"/>
          <a:ext cx="1188846" cy="115724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58719">
                  <a:extLst>
                    <a:ext uri="{9D8B030D-6E8A-4147-A177-3AD203B41FA5}">
                      <a16:colId xmlns:a16="http://schemas.microsoft.com/office/drawing/2014/main" val="529969344"/>
                    </a:ext>
                  </a:extLst>
                </a:gridCol>
                <a:gridCol w="398553">
                  <a:extLst>
                    <a:ext uri="{9D8B030D-6E8A-4147-A177-3AD203B41FA5}">
                      <a16:colId xmlns:a16="http://schemas.microsoft.com/office/drawing/2014/main" val="4165621018"/>
                    </a:ext>
                  </a:extLst>
                </a:gridCol>
                <a:gridCol w="343138">
                  <a:extLst>
                    <a:ext uri="{9D8B030D-6E8A-4147-A177-3AD203B41FA5}">
                      <a16:colId xmlns:a16="http://schemas.microsoft.com/office/drawing/2014/main" val="2028900302"/>
                    </a:ext>
                  </a:extLst>
                </a:gridCol>
                <a:gridCol w="288436">
                  <a:extLst>
                    <a:ext uri="{9D8B030D-6E8A-4147-A177-3AD203B41FA5}">
                      <a16:colId xmlns:a16="http://schemas.microsoft.com/office/drawing/2014/main" val="1762467311"/>
                    </a:ext>
                  </a:extLst>
                </a:gridCol>
              </a:tblGrid>
              <a:tr h="103686">
                <a:tc>
                  <a:txBody>
                    <a:bodyPr/>
                    <a:lstStyle/>
                    <a:p>
                      <a:pPr algn="l"/>
                      <a:r>
                        <a:rPr lang="en-US" sz="400" b="0" dirty="0">
                          <a:solidFill>
                            <a:schemeClr val="bg1"/>
                          </a:solidFill>
                        </a:rPr>
                        <a:t>#</a:t>
                      </a:r>
                      <a:endParaRPr lang="en-US" sz="400" b="0" dirty="0">
                        <a:solidFill>
                          <a:schemeClr val="bg1"/>
                        </a:solidFill>
                        <a:latin typeface="Abadi" panose="020B0604020104020204" pitchFamily="34" charset="0"/>
                      </a:endParaRPr>
                    </a:p>
                  </a:txBody>
                  <a:tcPr marL="54762" marR="54762" marT="27382" marB="2738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b="0" dirty="0">
                          <a:solidFill>
                            <a:schemeClr val="bg1"/>
                          </a:solidFill>
                        </a:rPr>
                        <a:t>from</a:t>
                      </a:r>
                      <a:endParaRPr lang="en-US" sz="400" b="0" dirty="0">
                        <a:solidFill>
                          <a:schemeClr val="bg1"/>
                        </a:solidFill>
                        <a:latin typeface="Abadi" panose="020B0604020104020204" pitchFamily="34" charset="0"/>
                      </a:endParaRPr>
                    </a:p>
                  </a:txBody>
                  <a:tcPr marL="54762" marR="54762" marT="27382" marB="27382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b="0" dirty="0">
                          <a:solidFill>
                            <a:schemeClr val="bg1"/>
                          </a:solidFill>
                        </a:rPr>
                        <a:t>to</a:t>
                      </a:r>
                      <a:endParaRPr lang="en-US" sz="400" b="0" dirty="0">
                        <a:solidFill>
                          <a:schemeClr val="bg1"/>
                        </a:solidFill>
                        <a:latin typeface="Abadi" panose="020B0604020104020204" pitchFamily="34" charset="0"/>
                      </a:endParaRPr>
                    </a:p>
                  </a:txBody>
                  <a:tcPr marL="54762" marR="54762" marT="27382" marB="27382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b="0" dirty="0">
                          <a:solidFill>
                            <a:schemeClr val="bg1"/>
                          </a:solidFill>
                        </a:rPr>
                        <a:t>amount</a:t>
                      </a:r>
                      <a:endParaRPr lang="en-US" sz="400" b="0" dirty="0">
                        <a:solidFill>
                          <a:schemeClr val="bg1"/>
                        </a:solidFill>
                        <a:latin typeface="Abadi" panose="020B0604020104020204" pitchFamily="34" charset="0"/>
                      </a:endParaRPr>
                    </a:p>
                  </a:txBody>
                  <a:tcPr marL="54762" marR="54762" marT="27382" marB="27382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6061450"/>
                  </a:ext>
                </a:extLst>
              </a:tr>
            </a:tbl>
          </a:graphicData>
        </a:graphic>
      </p:graphicFrame>
      <p:graphicFrame>
        <p:nvGraphicFramePr>
          <p:cNvPr id="95" name="Table 94">
            <a:extLst>
              <a:ext uri="{FF2B5EF4-FFF2-40B4-BE49-F238E27FC236}">
                <a16:creationId xmlns:a16="http://schemas.microsoft.com/office/drawing/2014/main" id="{ACA694A2-CC57-4C27-9BAC-A26F04E2F5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7299430"/>
              </p:ext>
            </p:extLst>
          </p:nvPr>
        </p:nvGraphicFramePr>
        <p:xfrm>
          <a:off x="6304744" y="4248109"/>
          <a:ext cx="1144164" cy="97536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3196073436"/>
                    </a:ext>
                  </a:extLst>
                </a:gridCol>
                <a:gridCol w="360702">
                  <a:extLst>
                    <a:ext uri="{9D8B030D-6E8A-4147-A177-3AD203B41FA5}">
                      <a16:colId xmlns:a16="http://schemas.microsoft.com/office/drawing/2014/main" val="2046397748"/>
                    </a:ext>
                  </a:extLst>
                </a:gridCol>
                <a:gridCol w="311691">
                  <a:extLst>
                    <a:ext uri="{9D8B030D-6E8A-4147-A177-3AD203B41FA5}">
                      <a16:colId xmlns:a16="http://schemas.microsoft.com/office/drawing/2014/main" val="2273406638"/>
                    </a:ext>
                  </a:extLst>
                </a:gridCol>
                <a:gridCol w="263491">
                  <a:extLst>
                    <a:ext uri="{9D8B030D-6E8A-4147-A177-3AD203B41FA5}">
                      <a16:colId xmlns:a16="http://schemas.microsoft.com/office/drawing/2014/main" val="332512457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1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Alice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Bob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2$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mpd="sng">
                      <a:solidFill>
                        <a:srgbClr val="00FFFF"/>
                      </a:solidFill>
                      <a:prstDash val="soli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021517"/>
                  </a:ext>
                </a:extLst>
              </a:tr>
            </a:tbl>
          </a:graphicData>
        </a:graphic>
      </p:graphicFrame>
      <p:grpSp>
        <p:nvGrpSpPr>
          <p:cNvPr id="108" name="Group 107">
            <a:extLst>
              <a:ext uri="{FF2B5EF4-FFF2-40B4-BE49-F238E27FC236}">
                <a16:creationId xmlns:a16="http://schemas.microsoft.com/office/drawing/2014/main" id="{83742801-DEAD-40F3-ABB1-D1D26BEFFF9A}"/>
              </a:ext>
            </a:extLst>
          </p:cNvPr>
          <p:cNvGrpSpPr/>
          <p:nvPr/>
        </p:nvGrpSpPr>
        <p:grpSpPr>
          <a:xfrm>
            <a:off x="10250298" y="1919957"/>
            <a:ext cx="1347776" cy="893913"/>
            <a:chOff x="3836513" y="3324790"/>
            <a:chExt cx="3359051" cy="2353400"/>
          </a:xfrm>
          <a:noFill/>
        </p:grpSpPr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0094BDFB-D510-4AFD-B569-CE7B7FD0DFE5}"/>
                </a:ext>
              </a:extLst>
            </p:cNvPr>
            <p:cNvSpPr/>
            <p:nvPr/>
          </p:nvSpPr>
          <p:spPr>
            <a:xfrm>
              <a:off x="3836513" y="3324790"/>
              <a:ext cx="3359051" cy="2353400"/>
            </a:xfrm>
            <a:prstGeom prst="rect">
              <a:avLst/>
            </a:prstGeom>
            <a:grpFill/>
            <a:ln w="28575">
              <a:solidFill>
                <a:srgbClr val="00FFFF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3281E606-CDE2-4895-980A-F448B0CBF393}"/>
                </a:ext>
              </a:extLst>
            </p:cNvPr>
            <p:cNvSpPr txBox="1"/>
            <p:nvPr/>
          </p:nvSpPr>
          <p:spPr>
            <a:xfrm>
              <a:off x="4686813" y="3324790"/>
              <a:ext cx="1609520" cy="648225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  <a:latin typeface="Abadi" panose="020B0604020104020204" pitchFamily="34" charset="0"/>
                </a:rPr>
                <a:t>Ledger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FEDB55A1-97A3-4FB8-9ECA-2E67F8EBAFAB}"/>
                </a:ext>
              </a:extLst>
            </p:cNvPr>
            <p:cNvCxnSpPr>
              <a:cxnSpLocks/>
            </p:cNvCxnSpPr>
            <p:nvPr/>
          </p:nvCxnSpPr>
          <p:spPr>
            <a:xfrm>
              <a:off x="4005433" y="3918758"/>
              <a:ext cx="2993484" cy="0"/>
            </a:xfrm>
            <a:prstGeom prst="line">
              <a:avLst/>
            </a:prstGeom>
            <a:grpFill/>
            <a:ln w="12700">
              <a:solidFill>
                <a:srgbClr val="00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12" name="Table 41">
            <a:extLst>
              <a:ext uri="{FF2B5EF4-FFF2-40B4-BE49-F238E27FC236}">
                <a16:creationId xmlns:a16="http://schemas.microsoft.com/office/drawing/2014/main" id="{FF2B05AC-B575-4A7B-91B7-3811ABA661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3987763"/>
              </p:ext>
            </p:extLst>
          </p:nvPr>
        </p:nvGraphicFramePr>
        <p:xfrm>
          <a:off x="10342562" y="2162894"/>
          <a:ext cx="1188846" cy="115724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58719">
                  <a:extLst>
                    <a:ext uri="{9D8B030D-6E8A-4147-A177-3AD203B41FA5}">
                      <a16:colId xmlns:a16="http://schemas.microsoft.com/office/drawing/2014/main" val="529969344"/>
                    </a:ext>
                  </a:extLst>
                </a:gridCol>
                <a:gridCol w="398553">
                  <a:extLst>
                    <a:ext uri="{9D8B030D-6E8A-4147-A177-3AD203B41FA5}">
                      <a16:colId xmlns:a16="http://schemas.microsoft.com/office/drawing/2014/main" val="4165621018"/>
                    </a:ext>
                  </a:extLst>
                </a:gridCol>
                <a:gridCol w="343138">
                  <a:extLst>
                    <a:ext uri="{9D8B030D-6E8A-4147-A177-3AD203B41FA5}">
                      <a16:colId xmlns:a16="http://schemas.microsoft.com/office/drawing/2014/main" val="2028900302"/>
                    </a:ext>
                  </a:extLst>
                </a:gridCol>
                <a:gridCol w="288436">
                  <a:extLst>
                    <a:ext uri="{9D8B030D-6E8A-4147-A177-3AD203B41FA5}">
                      <a16:colId xmlns:a16="http://schemas.microsoft.com/office/drawing/2014/main" val="1762467311"/>
                    </a:ext>
                  </a:extLst>
                </a:gridCol>
              </a:tblGrid>
              <a:tr h="103686">
                <a:tc>
                  <a:txBody>
                    <a:bodyPr/>
                    <a:lstStyle/>
                    <a:p>
                      <a:pPr algn="l"/>
                      <a:r>
                        <a:rPr lang="en-US" sz="400" b="0" dirty="0">
                          <a:solidFill>
                            <a:schemeClr val="bg1"/>
                          </a:solidFill>
                        </a:rPr>
                        <a:t>#</a:t>
                      </a:r>
                      <a:endParaRPr lang="en-US" sz="400" b="0" dirty="0">
                        <a:solidFill>
                          <a:schemeClr val="bg1"/>
                        </a:solidFill>
                        <a:latin typeface="Abadi" panose="020B0604020104020204" pitchFamily="34" charset="0"/>
                      </a:endParaRPr>
                    </a:p>
                  </a:txBody>
                  <a:tcPr marL="54762" marR="54762" marT="27382" marB="2738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b="0" dirty="0">
                          <a:solidFill>
                            <a:schemeClr val="bg1"/>
                          </a:solidFill>
                        </a:rPr>
                        <a:t>from</a:t>
                      </a:r>
                      <a:endParaRPr lang="en-US" sz="400" b="0" dirty="0">
                        <a:solidFill>
                          <a:schemeClr val="bg1"/>
                        </a:solidFill>
                        <a:latin typeface="Abadi" panose="020B0604020104020204" pitchFamily="34" charset="0"/>
                      </a:endParaRPr>
                    </a:p>
                  </a:txBody>
                  <a:tcPr marL="54762" marR="54762" marT="27382" marB="27382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b="0" dirty="0">
                          <a:solidFill>
                            <a:schemeClr val="bg1"/>
                          </a:solidFill>
                        </a:rPr>
                        <a:t>to</a:t>
                      </a:r>
                      <a:endParaRPr lang="en-US" sz="400" b="0" dirty="0">
                        <a:solidFill>
                          <a:schemeClr val="bg1"/>
                        </a:solidFill>
                        <a:latin typeface="Abadi" panose="020B0604020104020204" pitchFamily="34" charset="0"/>
                      </a:endParaRPr>
                    </a:p>
                  </a:txBody>
                  <a:tcPr marL="54762" marR="54762" marT="27382" marB="27382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b="0" dirty="0">
                          <a:solidFill>
                            <a:schemeClr val="bg1"/>
                          </a:solidFill>
                        </a:rPr>
                        <a:t>amount</a:t>
                      </a:r>
                      <a:endParaRPr lang="en-US" sz="400" b="0" dirty="0">
                        <a:solidFill>
                          <a:schemeClr val="bg1"/>
                        </a:solidFill>
                        <a:latin typeface="Abadi" panose="020B0604020104020204" pitchFamily="34" charset="0"/>
                      </a:endParaRPr>
                    </a:p>
                  </a:txBody>
                  <a:tcPr marL="54762" marR="54762" marT="27382" marB="27382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6061450"/>
                  </a:ext>
                </a:extLst>
              </a:tr>
            </a:tbl>
          </a:graphicData>
        </a:graphic>
      </p:graphicFrame>
      <p:graphicFrame>
        <p:nvGraphicFramePr>
          <p:cNvPr id="113" name="Table 112">
            <a:extLst>
              <a:ext uri="{FF2B5EF4-FFF2-40B4-BE49-F238E27FC236}">
                <a16:creationId xmlns:a16="http://schemas.microsoft.com/office/drawing/2014/main" id="{60952F0D-109E-44E7-939A-6891AD4712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9304152"/>
              </p:ext>
            </p:extLst>
          </p:nvPr>
        </p:nvGraphicFramePr>
        <p:xfrm>
          <a:off x="10352104" y="2285039"/>
          <a:ext cx="1144164" cy="97536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3196073436"/>
                    </a:ext>
                  </a:extLst>
                </a:gridCol>
                <a:gridCol w="360702">
                  <a:extLst>
                    <a:ext uri="{9D8B030D-6E8A-4147-A177-3AD203B41FA5}">
                      <a16:colId xmlns:a16="http://schemas.microsoft.com/office/drawing/2014/main" val="2046397748"/>
                    </a:ext>
                  </a:extLst>
                </a:gridCol>
                <a:gridCol w="311691">
                  <a:extLst>
                    <a:ext uri="{9D8B030D-6E8A-4147-A177-3AD203B41FA5}">
                      <a16:colId xmlns:a16="http://schemas.microsoft.com/office/drawing/2014/main" val="2273406638"/>
                    </a:ext>
                  </a:extLst>
                </a:gridCol>
                <a:gridCol w="263491">
                  <a:extLst>
                    <a:ext uri="{9D8B030D-6E8A-4147-A177-3AD203B41FA5}">
                      <a16:colId xmlns:a16="http://schemas.microsoft.com/office/drawing/2014/main" val="332512457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1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Alice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Bob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2$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mpd="sng">
                      <a:solidFill>
                        <a:srgbClr val="00FFFF"/>
                      </a:solidFill>
                      <a:prstDash val="soli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021517"/>
                  </a:ext>
                </a:extLst>
              </a:tr>
            </a:tbl>
          </a:graphicData>
        </a:graphic>
      </p:graphicFrame>
      <p:grpSp>
        <p:nvGrpSpPr>
          <p:cNvPr id="117" name="Group 116">
            <a:extLst>
              <a:ext uri="{FF2B5EF4-FFF2-40B4-BE49-F238E27FC236}">
                <a16:creationId xmlns:a16="http://schemas.microsoft.com/office/drawing/2014/main" id="{105A7CD8-3557-4DB9-8C7C-79BA6D2CB4D4}"/>
              </a:ext>
            </a:extLst>
          </p:cNvPr>
          <p:cNvGrpSpPr/>
          <p:nvPr/>
        </p:nvGrpSpPr>
        <p:grpSpPr>
          <a:xfrm>
            <a:off x="10250298" y="3883027"/>
            <a:ext cx="1347776" cy="893913"/>
            <a:chOff x="3836513" y="3324790"/>
            <a:chExt cx="3359051" cy="2353400"/>
          </a:xfrm>
          <a:noFill/>
        </p:grpSpPr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C0920D6F-3692-4A3F-82D8-3DCC1EB8E741}"/>
                </a:ext>
              </a:extLst>
            </p:cNvPr>
            <p:cNvSpPr/>
            <p:nvPr/>
          </p:nvSpPr>
          <p:spPr>
            <a:xfrm>
              <a:off x="3836513" y="3324790"/>
              <a:ext cx="3359051" cy="2353400"/>
            </a:xfrm>
            <a:prstGeom prst="rect">
              <a:avLst/>
            </a:prstGeom>
            <a:grpFill/>
            <a:ln w="28575">
              <a:solidFill>
                <a:srgbClr val="00FFFF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A39D8E3F-E327-416D-82A6-F68B48D4E2CE}"/>
                </a:ext>
              </a:extLst>
            </p:cNvPr>
            <p:cNvSpPr txBox="1"/>
            <p:nvPr/>
          </p:nvSpPr>
          <p:spPr>
            <a:xfrm>
              <a:off x="4686813" y="3324790"/>
              <a:ext cx="1609520" cy="648225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  <a:latin typeface="Abadi" panose="020B0604020104020204" pitchFamily="34" charset="0"/>
                </a:rPr>
                <a:t>Ledger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C860CF2D-2929-4E86-B611-051E7C72937D}"/>
                </a:ext>
              </a:extLst>
            </p:cNvPr>
            <p:cNvCxnSpPr>
              <a:cxnSpLocks/>
            </p:cNvCxnSpPr>
            <p:nvPr/>
          </p:nvCxnSpPr>
          <p:spPr>
            <a:xfrm>
              <a:off x="4005433" y="3918758"/>
              <a:ext cx="2993484" cy="0"/>
            </a:xfrm>
            <a:prstGeom prst="line">
              <a:avLst/>
            </a:prstGeom>
            <a:grpFill/>
            <a:ln w="12700">
              <a:solidFill>
                <a:srgbClr val="00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21" name="Table 41">
            <a:extLst>
              <a:ext uri="{FF2B5EF4-FFF2-40B4-BE49-F238E27FC236}">
                <a16:creationId xmlns:a16="http://schemas.microsoft.com/office/drawing/2014/main" id="{172AE026-9F0B-4928-B9D0-2BB7F17A38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4414765"/>
              </p:ext>
            </p:extLst>
          </p:nvPr>
        </p:nvGraphicFramePr>
        <p:xfrm>
          <a:off x="10342562" y="4125964"/>
          <a:ext cx="1188846" cy="115724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58719">
                  <a:extLst>
                    <a:ext uri="{9D8B030D-6E8A-4147-A177-3AD203B41FA5}">
                      <a16:colId xmlns:a16="http://schemas.microsoft.com/office/drawing/2014/main" val="529969344"/>
                    </a:ext>
                  </a:extLst>
                </a:gridCol>
                <a:gridCol w="398553">
                  <a:extLst>
                    <a:ext uri="{9D8B030D-6E8A-4147-A177-3AD203B41FA5}">
                      <a16:colId xmlns:a16="http://schemas.microsoft.com/office/drawing/2014/main" val="4165621018"/>
                    </a:ext>
                  </a:extLst>
                </a:gridCol>
                <a:gridCol w="343138">
                  <a:extLst>
                    <a:ext uri="{9D8B030D-6E8A-4147-A177-3AD203B41FA5}">
                      <a16:colId xmlns:a16="http://schemas.microsoft.com/office/drawing/2014/main" val="2028900302"/>
                    </a:ext>
                  </a:extLst>
                </a:gridCol>
                <a:gridCol w="288436">
                  <a:extLst>
                    <a:ext uri="{9D8B030D-6E8A-4147-A177-3AD203B41FA5}">
                      <a16:colId xmlns:a16="http://schemas.microsoft.com/office/drawing/2014/main" val="1762467311"/>
                    </a:ext>
                  </a:extLst>
                </a:gridCol>
              </a:tblGrid>
              <a:tr h="103686">
                <a:tc>
                  <a:txBody>
                    <a:bodyPr/>
                    <a:lstStyle/>
                    <a:p>
                      <a:pPr algn="l"/>
                      <a:r>
                        <a:rPr lang="en-US" sz="400" b="0" dirty="0">
                          <a:solidFill>
                            <a:schemeClr val="bg1"/>
                          </a:solidFill>
                        </a:rPr>
                        <a:t>#</a:t>
                      </a:r>
                      <a:endParaRPr lang="en-US" sz="400" b="0" dirty="0">
                        <a:solidFill>
                          <a:schemeClr val="bg1"/>
                        </a:solidFill>
                        <a:latin typeface="Abadi" panose="020B0604020104020204" pitchFamily="34" charset="0"/>
                      </a:endParaRPr>
                    </a:p>
                  </a:txBody>
                  <a:tcPr marL="54762" marR="54762" marT="27382" marB="2738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b="0" dirty="0">
                          <a:solidFill>
                            <a:schemeClr val="bg1"/>
                          </a:solidFill>
                        </a:rPr>
                        <a:t>from</a:t>
                      </a:r>
                      <a:endParaRPr lang="en-US" sz="400" b="0" dirty="0">
                        <a:solidFill>
                          <a:schemeClr val="bg1"/>
                        </a:solidFill>
                        <a:latin typeface="Abadi" panose="020B0604020104020204" pitchFamily="34" charset="0"/>
                      </a:endParaRPr>
                    </a:p>
                  </a:txBody>
                  <a:tcPr marL="54762" marR="54762" marT="27382" marB="27382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b="0" dirty="0">
                          <a:solidFill>
                            <a:schemeClr val="bg1"/>
                          </a:solidFill>
                        </a:rPr>
                        <a:t>to</a:t>
                      </a:r>
                      <a:endParaRPr lang="en-US" sz="400" b="0" dirty="0">
                        <a:solidFill>
                          <a:schemeClr val="bg1"/>
                        </a:solidFill>
                        <a:latin typeface="Abadi" panose="020B0604020104020204" pitchFamily="34" charset="0"/>
                      </a:endParaRPr>
                    </a:p>
                  </a:txBody>
                  <a:tcPr marL="54762" marR="54762" marT="27382" marB="27382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b="0" dirty="0">
                          <a:solidFill>
                            <a:schemeClr val="bg1"/>
                          </a:solidFill>
                        </a:rPr>
                        <a:t>amount</a:t>
                      </a:r>
                      <a:endParaRPr lang="en-US" sz="400" b="0" dirty="0">
                        <a:solidFill>
                          <a:schemeClr val="bg1"/>
                        </a:solidFill>
                        <a:latin typeface="Abadi" panose="020B0604020104020204" pitchFamily="34" charset="0"/>
                      </a:endParaRPr>
                    </a:p>
                  </a:txBody>
                  <a:tcPr marL="54762" marR="54762" marT="27382" marB="27382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6061450"/>
                  </a:ext>
                </a:extLst>
              </a:tr>
            </a:tbl>
          </a:graphicData>
        </a:graphic>
      </p:graphicFrame>
      <p:graphicFrame>
        <p:nvGraphicFramePr>
          <p:cNvPr id="122" name="Table 121">
            <a:extLst>
              <a:ext uri="{FF2B5EF4-FFF2-40B4-BE49-F238E27FC236}">
                <a16:creationId xmlns:a16="http://schemas.microsoft.com/office/drawing/2014/main" id="{6DFF2B2C-6EFB-447A-8377-9EE26E3B5F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3707175"/>
              </p:ext>
            </p:extLst>
          </p:nvPr>
        </p:nvGraphicFramePr>
        <p:xfrm>
          <a:off x="10352104" y="4248109"/>
          <a:ext cx="1144164" cy="97536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3196073436"/>
                    </a:ext>
                  </a:extLst>
                </a:gridCol>
                <a:gridCol w="360702">
                  <a:extLst>
                    <a:ext uri="{9D8B030D-6E8A-4147-A177-3AD203B41FA5}">
                      <a16:colId xmlns:a16="http://schemas.microsoft.com/office/drawing/2014/main" val="2046397748"/>
                    </a:ext>
                  </a:extLst>
                </a:gridCol>
                <a:gridCol w="311691">
                  <a:extLst>
                    <a:ext uri="{9D8B030D-6E8A-4147-A177-3AD203B41FA5}">
                      <a16:colId xmlns:a16="http://schemas.microsoft.com/office/drawing/2014/main" val="2273406638"/>
                    </a:ext>
                  </a:extLst>
                </a:gridCol>
                <a:gridCol w="263491">
                  <a:extLst>
                    <a:ext uri="{9D8B030D-6E8A-4147-A177-3AD203B41FA5}">
                      <a16:colId xmlns:a16="http://schemas.microsoft.com/office/drawing/2014/main" val="332512457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1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Alice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Bob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2$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mpd="sng">
                      <a:solidFill>
                        <a:srgbClr val="00FFFF"/>
                      </a:solidFill>
                      <a:prstDash val="soli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0215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890484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roup 50">
            <a:extLst>
              <a:ext uri="{FF2B5EF4-FFF2-40B4-BE49-F238E27FC236}">
                <a16:creationId xmlns:a16="http://schemas.microsoft.com/office/drawing/2014/main" id="{F775BB40-B7AD-4F20-A642-89D0AB9369B3}"/>
              </a:ext>
            </a:extLst>
          </p:cNvPr>
          <p:cNvGrpSpPr/>
          <p:nvPr/>
        </p:nvGrpSpPr>
        <p:grpSpPr>
          <a:xfrm>
            <a:off x="6202938" y="1919957"/>
            <a:ext cx="1347776" cy="893913"/>
            <a:chOff x="3836513" y="3324790"/>
            <a:chExt cx="3359051" cy="2353400"/>
          </a:xfrm>
          <a:noFill/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7CB03C27-F341-401F-ADAC-D4ADDED41273}"/>
                </a:ext>
              </a:extLst>
            </p:cNvPr>
            <p:cNvSpPr/>
            <p:nvPr/>
          </p:nvSpPr>
          <p:spPr>
            <a:xfrm>
              <a:off x="3836513" y="3324790"/>
              <a:ext cx="3359051" cy="2353400"/>
            </a:xfrm>
            <a:prstGeom prst="rect">
              <a:avLst/>
            </a:prstGeom>
            <a:grpFill/>
            <a:ln w="28575">
              <a:solidFill>
                <a:srgbClr val="00FFFF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D6AC1B73-73FC-4FEC-A433-8DFF1FCCAE0D}"/>
                </a:ext>
              </a:extLst>
            </p:cNvPr>
            <p:cNvSpPr txBox="1"/>
            <p:nvPr/>
          </p:nvSpPr>
          <p:spPr>
            <a:xfrm>
              <a:off x="4686813" y="3324790"/>
              <a:ext cx="1609520" cy="648225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  <a:latin typeface="Abadi" panose="020B0604020104020204" pitchFamily="34" charset="0"/>
                </a:rPr>
                <a:t>Ledger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FD9D2205-A2F8-43C7-8EC9-4F12D871784B}"/>
                </a:ext>
              </a:extLst>
            </p:cNvPr>
            <p:cNvCxnSpPr>
              <a:cxnSpLocks/>
            </p:cNvCxnSpPr>
            <p:nvPr/>
          </p:nvCxnSpPr>
          <p:spPr>
            <a:xfrm>
              <a:off x="4005433" y="3918758"/>
              <a:ext cx="2993484" cy="0"/>
            </a:xfrm>
            <a:prstGeom prst="line">
              <a:avLst/>
            </a:prstGeom>
            <a:grpFill/>
            <a:ln w="12700">
              <a:solidFill>
                <a:srgbClr val="00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49" name="Table 41">
            <a:extLst>
              <a:ext uri="{FF2B5EF4-FFF2-40B4-BE49-F238E27FC236}">
                <a16:creationId xmlns:a16="http://schemas.microsoft.com/office/drawing/2014/main" id="{22CD9B26-A7C9-4A42-9E65-D81ABEF3F8D1}"/>
              </a:ext>
            </a:extLst>
          </p:cNvPr>
          <p:cNvGraphicFramePr>
            <a:graphicFrameLocks noGrp="1"/>
          </p:cNvGraphicFramePr>
          <p:nvPr/>
        </p:nvGraphicFramePr>
        <p:xfrm>
          <a:off x="6295202" y="2162894"/>
          <a:ext cx="1188846" cy="115724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58719">
                  <a:extLst>
                    <a:ext uri="{9D8B030D-6E8A-4147-A177-3AD203B41FA5}">
                      <a16:colId xmlns:a16="http://schemas.microsoft.com/office/drawing/2014/main" val="529969344"/>
                    </a:ext>
                  </a:extLst>
                </a:gridCol>
                <a:gridCol w="398553">
                  <a:extLst>
                    <a:ext uri="{9D8B030D-6E8A-4147-A177-3AD203B41FA5}">
                      <a16:colId xmlns:a16="http://schemas.microsoft.com/office/drawing/2014/main" val="4165621018"/>
                    </a:ext>
                  </a:extLst>
                </a:gridCol>
                <a:gridCol w="343138">
                  <a:extLst>
                    <a:ext uri="{9D8B030D-6E8A-4147-A177-3AD203B41FA5}">
                      <a16:colId xmlns:a16="http://schemas.microsoft.com/office/drawing/2014/main" val="2028900302"/>
                    </a:ext>
                  </a:extLst>
                </a:gridCol>
                <a:gridCol w="288436">
                  <a:extLst>
                    <a:ext uri="{9D8B030D-6E8A-4147-A177-3AD203B41FA5}">
                      <a16:colId xmlns:a16="http://schemas.microsoft.com/office/drawing/2014/main" val="1762467311"/>
                    </a:ext>
                  </a:extLst>
                </a:gridCol>
              </a:tblGrid>
              <a:tr h="103686">
                <a:tc>
                  <a:txBody>
                    <a:bodyPr/>
                    <a:lstStyle/>
                    <a:p>
                      <a:pPr algn="l"/>
                      <a:r>
                        <a:rPr lang="en-US" sz="400" b="0" dirty="0">
                          <a:solidFill>
                            <a:schemeClr val="bg1"/>
                          </a:solidFill>
                        </a:rPr>
                        <a:t>#</a:t>
                      </a:r>
                      <a:endParaRPr lang="en-US" sz="400" b="0" dirty="0">
                        <a:solidFill>
                          <a:schemeClr val="bg1"/>
                        </a:solidFill>
                        <a:latin typeface="Abadi" panose="020B0604020104020204" pitchFamily="34" charset="0"/>
                      </a:endParaRPr>
                    </a:p>
                  </a:txBody>
                  <a:tcPr marL="54762" marR="54762" marT="27382" marB="2738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b="0" dirty="0">
                          <a:solidFill>
                            <a:schemeClr val="bg1"/>
                          </a:solidFill>
                        </a:rPr>
                        <a:t>from</a:t>
                      </a:r>
                      <a:endParaRPr lang="en-US" sz="400" b="0" dirty="0">
                        <a:solidFill>
                          <a:schemeClr val="bg1"/>
                        </a:solidFill>
                        <a:latin typeface="Abadi" panose="020B0604020104020204" pitchFamily="34" charset="0"/>
                      </a:endParaRPr>
                    </a:p>
                  </a:txBody>
                  <a:tcPr marL="54762" marR="54762" marT="27382" marB="27382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b="0" dirty="0">
                          <a:solidFill>
                            <a:schemeClr val="bg1"/>
                          </a:solidFill>
                        </a:rPr>
                        <a:t>to</a:t>
                      </a:r>
                      <a:endParaRPr lang="en-US" sz="400" b="0" dirty="0">
                        <a:solidFill>
                          <a:schemeClr val="bg1"/>
                        </a:solidFill>
                        <a:latin typeface="Abadi" panose="020B0604020104020204" pitchFamily="34" charset="0"/>
                      </a:endParaRPr>
                    </a:p>
                  </a:txBody>
                  <a:tcPr marL="54762" marR="54762" marT="27382" marB="27382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b="0" dirty="0">
                          <a:solidFill>
                            <a:schemeClr val="bg1"/>
                          </a:solidFill>
                        </a:rPr>
                        <a:t>amount</a:t>
                      </a:r>
                      <a:endParaRPr lang="en-US" sz="400" b="0" dirty="0">
                        <a:solidFill>
                          <a:schemeClr val="bg1"/>
                        </a:solidFill>
                        <a:latin typeface="Abadi" panose="020B0604020104020204" pitchFamily="34" charset="0"/>
                      </a:endParaRPr>
                    </a:p>
                  </a:txBody>
                  <a:tcPr marL="54762" marR="54762" marT="27382" marB="27382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6061450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318C2723-1A9A-4F0C-9EBA-A414EA578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70744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badi" panose="020B0604020104020204" pitchFamily="34" charset="0"/>
              </a:rPr>
              <a:t>Decentralized Currency with Friends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1A55619-871E-47C1-AFD6-46B6B09EA089}"/>
              </a:ext>
            </a:extLst>
          </p:cNvPr>
          <p:cNvGrpSpPr/>
          <p:nvPr/>
        </p:nvGrpSpPr>
        <p:grpSpPr>
          <a:xfrm>
            <a:off x="7550606" y="1821752"/>
            <a:ext cx="2768204" cy="2892919"/>
            <a:chOff x="8284068" y="1708248"/>
            <a:chExt cx="2768204" cy="2892919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814004B0-E61C-4A63-9D30-1F90EDDDC58D}"/>
                </a:ext>
              </a:extLst>
            </p:cNvPr>
            <p:cNvGrpSpPr/>
            <p:nvPr/>
          </p:nvGrpSpPr>
          <p:grpSpPr>
            <a:xfrm>
              <a:off x="8284069" y="1708248"/>
              <a:ext cx="951905" cy="972741"/>
              <a:chOff x="7705426" y="1310878"/>
              <a:chExt cx="951905" cy="972741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460BAEE-AC96-4520-88E4-C36634ED6F96}"/>
                  </a:ext>
                </a:extLst>
              </p:cNvPr>
              <p:cNvSpPr txBox="1"/>
              <p:nvPr/>
            </p:nvSpPr>
            <p:spPr>
              <a:xfrm>
                <a:off x="7705426" y="1883509"/>
                <a:ext cx="951905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bg1"/>
                    </a:solidFill>
                    <a:latin typeface="Abadi" panose="020B0604020104020204" pitchFamily="34" charset="0"/>
                  </a:rPr>
                  <a:t>Alice</a:t>
                </a:r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pic>
            <p:nvPicPr>
              <p:cNvPr id="9" name="Graphic 8" descr="User outline">
                <a:extLst>
                  <a:ext uri="{FF2B5EF4-FFF2-40B4-BE49-F238E27FC236}">
                    <a16:creationId xmlns:a16="http://schemas.microsoft.com/office/drawing/2014/main" id="{475AE967-6611-4164-9A3C-B7228DFCBD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7832526" y="1310878"/>
                <a:ext cx="697706" cy="697706"/>
              </a:xfrm>
              <a:prstGeom prst="rect">
                <a:avLst/>
              </a:prstGeom>
            </p:spPr>
          </p:pic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F13F639C-5D83-443F-9E02-8D4F7B5989D5}"/>
                </a:ext>
              </a:extLst>
            </p:cNvPr>
            <p:cNvGrpSpPr/>
            <p:nvPr/>
          </p:nvGrpSpPr>
          <p:grpSpPr>
            <a:xfrm>
              <a:off x="10100367" y="1752865"/>
              <a:ext cx="951905" cy="972741"/>
              <a:chOff x="7705426" y="1310878"/>
              <a:chExt cx="951905" cy="972741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2429D52-A708-4B3C-B172-697E5400F8FD}"/>
                  </a:ext>
                </a:extLst>
              </p:cNvPr>
              <p:cNvSpPr txBox="1"/>
              <p:nvPr/>
            </p:nvSpPr>
            <p:spPr>
              <a:xfrm>
                <a:off x="7705426" y="1883509"/>
                <a:ext cx="951905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bg1"/>
                    </a:solidFill>
                    <a:latin typeface="Abadi" panose="020B0604020104020204" pitchFamily="34" charset="0"/>
                  </a:rPr>
                  <a:t>Bob</a:t>
                </a:r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pic>
            <p:nvPicPr>
              <p:cNvPr id="13" name="Graphic 12" descr="User outline">
                <a:extLst>
                  <a:ext uri="{FF2B5EF4-FFF2-40B4-BE49-F238E27FC236}">
                    <a16:creationId xmlns:a16="http://schemas.microsoft.com/office/drawing/2014/main" id="{54BB5D9E-15C3-4075-8DB9-1F3E3A5542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7832526" y="1310878"/>
                <a:ext cx="697706" cy="697706"/>
              </a:xfrm>
              <a:prstGeom prst="rect">
                <a:avLst/>
              </a:prstGeom>
            </p:spPr>
          </p:pic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BC2067F-244F-4346-89C5-14518186271B}"/>
                </a:ext>
              </a:extLst>
            </p:cNvPr>
            <p:cNvGrpSpPr/>
            <p:nvPr/>
          </p:nvGrpSpPr>
          <p:grpSpPr>
            <a:xfrm>
              <a:off x="8284068" y="3628426"/>
              <a:ext cx="951905" cy="972741"/>
              <a:chOff x="7705426" y="1310878"/>
              <a:chExt cx="951905" cy="972741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9EBA227-9D36-45CC-AE26-915F312EDA20}"/>
                  </a:ext>
                </a:extLst>
              </p:cNvPr>
              <p:cNvSpPr txBox="1"/>
              <p:nvPr/>
            </p:nvSpPr>
            <p:spPr>
              <a:xfrm>
                <a:off x="7705426" y="1883509"/>
                <a:ext cx="951905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bg1"/>
                    </a:solidFill>
                    <a:latin typeface="Abadi" panose="020B0604020104020204" pitchFamily="34" charset="0"/>
                  </a:rPr>
                  <a:t>Charlie</a:t>
                </a:r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pic>
            <p:nvPicPr>
              <p:cNvPr id="16" name="Graphic 15" descr="User outline">
                <a:extLst>
                  <a:ext uri="{FF2B5EF4-FFF2-40B4-BE49-F238E27FC236}">
                    <a16:creationId xmlns:a16="http://schemas.microsoft.com/office/drawing/2014/main" id="{C62B403C-AA25-4BD0-BCB5-7FC3254613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7832526" y="1310878"/>
                <a:ext cx="697706" cy="697706"/>
              </a:xfrm>
              <a:prstGeom prst="rect">
                <a:avLst/>
              </a:prstGeom>
            </p:spPr>
          </p:pic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C94C1504-9FD1-475B-A5CC-29E8C968C9FA}"/>
                </a:ext>
              </a:extLst>
            </p:cNvPr>
            <p:cNvGrpSpPr/>
            <p:nvPr/>
          </p:nvGrpSpPr>
          <p:grpSpPr>
            <a:xfrm>
              <a:off x="10100367" y="3628426"/>
              <a:ext cx="951905" cy="972741"/>
              <a:chOff x="7705426" y="1310878"/>
              <a:chExt cx="951905" cy="972741"/>
            </a:xfrm>
          </p:grpSpPr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EA9C063-3352-4151-A7EF-6D68850FEDBC}"/>
                  </a:ext>
                </a:extLst>
              </p:cNvPr>
              <p:cNvSpPr txBox="1"/>
              <p:nvPr/>
            </p:nvSpPr>
            <p:spPr>
              <a:xfrm>
                <a:off x="7705426" y="1883509"/>
                <a:ext cx="951905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bg1"/>
                    </a:solidFill>
                    <a:latin typeface="Abadi" panose="020B0604020104020204" pitchFamily="34" charset="0"/>
                  </a:rPr>
                  <a:t>Dave</a:t>
                </a:r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pic>
            <p:nvPicPr>
              <p:cNvPr id="19" name="Graphic 18" descr="User outline">
                <a:extLst>
                  <a:ext uri="{FF2B5EF4-FFF2-40B4-BE49-F238E27FC236}">
                    <a16:creationId xmlns:a16="http://schemas.microsoft.com/office/drawing/2014/main" id="{93920126-0405-413A-A059-A531A735D3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7832526" y="1310878"/>
                <a:ext cx="697706" cy="697706"/>
              </a:xfrm>
              <a:prstGeom prst="rect">
                <a:avLst/>
              </a:prstGeom>
            </p:spPr>
          </p:pic>
        </p:grp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37B6F1C1-2BBA-42D5-9E06-90B09D7D52B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35973" y="2821423"/>
              <a:ext cx="864394" cy="864394"/>
            </a:xfrm>
            <a:prstGeom prst="straightConnector1">
              <a:avLst/>
            </a:prstGeom>
            <a:ln w="19050">
              <a:solidFill>
                <a:srgbClr val="CCCCFF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37E8980A-DA69-4178-9D64-C18131A4862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235973" y="2821423"/>
              <a:ext cx="864394" cy="864394"/>
            </a:xfrm>
            <a:prstGeom prst="straightConnector1">
              <a:avLst/>
            </a:prstGeom>
            <a:ln w="19050">
              <a:solidFill>
                <a:srgbClr val="CCCCFF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00EC208B-2EFE-4D18-B700-1280C612A7B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172423" y="2450571"/>
              <a:ext cx="991493" cy="0"/>
            </a:xfrm>
            <a:prstGeom prst="straightConnector1">
              <a:avLst/>
            </a:prstGeom>
            <a:ln w="19050">
              <a:solidFill>
                <a:srgbClr val="CCCCFF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49CE02D2-CF8F-4ACB-A0B3-E669B135FBB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172423" y="4060296"/>
              <a:ext cx="991493" cy="0"/>
            </a:xfrm>
            <a:prstGeom prst="straightConnector1">
              <a:avLst/>
            </a:prstGeom>
            <a:ln w="19050">
              <a:solidFill>
                <a:srgbClr val="CCCCFF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5401582E-3256-4F24-B941-67344E7B23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0020" y="2815765"/>
              <a:ext cx="1" cy="700446"/>
            </a:xfrm>
            <a:prstGeom prst="straightConnector1">
              <a:avLst/>
            </a:prstGeom>
            <a:ln w="19050">
              <a:solidFill>
                <a:srgbClr val="CCCCFF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88BDC419-E845-4AD5-B694-FA5B8393F3D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76319" y="2817280"/>
              <a:ext cx="1" cy="700446"/>
            </a:xfrm>
            <a:prstGeom prst="straightConnector1">
              <a:avLst/>
            </a:prstGeom>
            <a:ln w="19050">
              <a:solidFill>
                <a:srgbClr val="CCCCFF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99E1A9B2-3823-4118-A479-861BD9A01DC8}"/>
              </a:ext>
            </a:extLst>
          </p:cNvPr>
          <p:cNvSpPr txBox="1"/>
          <p:nvPr/>
        </p:nvSpPr>
        <p:spPr>
          <a:xfrm>
            <a:off x="7747963" y="4824356"/>
            <a:ext cx="23734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CCCCFF"/>
                </a:solidFill>
                <a:latin typeface="Abadi" panose="020B0604020104020204" pitchFamily="34" charset="0"/>
              </a:rPr>
              <a:t>P2P Communication</a:t>
            </a:r>
            <a:endParaRPr lang="en-US" dirty="0">
              <a:solidFill>
                <a:srgbClr val="CCCCFF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E67A147-BFB3-4470-8883-6FBB340292AC}"/>
              </a:ext>
            </a:extLst>
          </p:cNvPr>
          <p:cNvGrpSpPr/>
          <p:nvPr/>
        </p:nvGrpSpPr>
        <p:grpSpPr>
          <a:xfrm>
            <a:off x="1051207" y="1648796"/>
            <a:ext cx="4593431" cy="4732954"/>
            <a:chOff x="1051207" y="1648796"/>
            <a:chExt cx="4593431" cy="4732954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97B539D1-CDBE-47B6-8B6B-CB561FD79252}"/>
                </a:ext>
              </a:extLst>
            </p:cNvPr>
            <p:cNvSpPr/>
            <p:nvPr/>
          </p:nvSpPr>
          <p:spPr>
            <a:xfrm>
              <a:off x="1051207" y="1648796"/>
              <a:ext cx="4593431" cy="4732954"/>
            </a:xfrm>
            <a:prstGeom prst="rect">
              <a:avLst/>
            </a:prstGeom>
            <a:noFill/>
            <a:ln w="28575">
              <a:solidFill>
                <a:srgbClr val="00FFFF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0D58EE8-5709-42E4-B776-8C55FC322785}"/>
                </a:ext>
              </a:extLst>
            </p:cNvPr>
            <p:cNvSpPr txBox="1"/>
            <p:nvPr/>
          </p:nvSpPr>
          <p:spPr>
            <a:xfrm>
              <a:off x="2668373" y="1806152"/>
              <a:ext cx="135909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Abadi" panose="020B0604020104020204" pitchFamily="34" charset="0"/>
                </a:rPr>
                <a:t>Ledger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4871BF20-E494-4CAC-9A32-00F775B46BE9}"/>
                </a:ext>
              </a:extLst>
            </p:cNvPr>
            <p:cNvCxnSpPr/>
            <p:nvPr/>
          </p:nvCxnSpPr>
          <p:spPr>
            <a:xfrm>
              <a:off x="1414347" y="2220101"/>
              <a:ext cx="3867150" cy="0"/>
            </a:xfrm>
            <a:prstGeom prst="line">
              <a:avLst/>
            </a:prstGeom>
            <a:ln w="28575">
              <a:solidFill>
                <a:srgbClr val="00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41" name="Table 41">
            <a:extLst>
              <a:ext uri="{FF2B5EF4-FFF2-40B4-BE49-F238E27FC236}">
                <a16:creationId xmlns:a16="http://schemas.microsoft.com/office/drawing/2014/main" id="{35B15C7F-4C4C-4D7D-9EF7-B6B0570B6A18}"/>
              </a:ext>
            </a:extLst>
          </p:cNvPr>
          <p:cNvGraphicFramePr>
            <a:graphicFrameLocks noGrp="1"/>
          </p:cNvGraphicFramePr>
          <p:nvPr/>
        </p:nvGraphicFramePr>
        <p:xfrm>
          <a:off x="1429825" y="2357271"/>
          <a:ext cx="3867152" cy="37084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414340">
                  <a:extLst>
                    <a:ext uri="{9D8B030D-6E8A-4147-A177-3AD203B41FA5}">
                      <a16:colId xmlns:a16="http://schemas.microsoft.com/office/drawing/2014/main" val="529969344"/>
                    </a:ext>
                  </a:extLst>
                </a:gridCol>
                <a:gridCol w="1335881">
                  <a:extLst>
                    <a:ext uri="{9D8B030D-6E8A-4147-A177-3AD203B41FA5}">
                      <a16:colId xmlns:a16="http://schemas.microsoft.com/office/drawing/2014/main" val="4165621018"/>
                    </a:ext>
                  </a:extLst>
                </a:gridCol>
                <a:gridCol w="1150143">
                  <a:extLst>
                    <a:ext uri="{9D8B030D-6E8A-4147-A177-3AD203B41FA5}">
                      <a16:colId xmlns:a16="http://schemas.microsoft.com/office/drawing/2014/main" val="2028900302"/>
                    </a:ext>
                  </a:extLst>
                </a:gridCol>
                <a:gridCol w="966788">
                  <a:extLst>
                    <a:ext uri="{9D8B030D-6E8A-4147-A177-3AD203B41FA5}">
                      <a16:colId xmlns:a16="http://schemas.microsoft.com/office/drawing/2014/main" val="17624673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#</a:t>
                      </a:r>
                      <a:endParaRPr lang="en-US" b="0" dirty="0">
                        <a:solidFill>
                          <a:schemeClr val="bg1"/>
                        </a:solidFill>
                        <a:latin typeface="Abadi" panose="020B0604020104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from</a:t>
                      </a:r>
                      <a:endParaRPr lang="en-US" b="0" dirty="0">
                        <a:solidFill>
                          <a:schemeClr val="bg1"/>
                        </a:solidFill>
                        <a:latin typeface="Abadi" panose="020B0604020104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to</a:t>
                      </a:r>
                      <a:endParaRPr lang="en-US" b="0" dirty="0">
                        <a:solidFill>
                          <a:schemeClr val="bg1"/>
                        </a:solidFill>
                        <a:latin typeface="Abadi" panose="020B0604020104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amount</a:t>
                      </a:r>
                      <a:endParaRPr lang="en-US" b="0" dirty="0">
                        <a:solidFill>
                          <a:schemeClr val="bg1"/>
                        </a:solidFill>
                        <a:latin typeface="Abadi" panose="020B0604020104020204" pitchFamily="34" charset="0"/>
                      </a:endParaRPr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6061450"/>
                  </a:ext>
                </a:extLst>
              </a:tr>
            </a:tbl>
          </a:graphicData>
        </a:graphic>
      </p:graphicFrame>
      <p:sp>
        <p:nvSpPr>
          <p:cNvPr id="70" name="TextBox 69">
            <a:extLst>
              <a:ext uri="{FF2B5EF4-FFF2-40B4-BE49-F238E27FC236}">
                <a16:creationId xmlns:a16="http://schemas.microsoft.com/office/drawing/2014/main" id="{38C67C80-A765-4AF2-B5E8-2BEB8F948C45}"/>
              </a:ext>
            </a:extLst>
          </p:cNvPr>
          <p:cNvSpPr txBox="1"/>
          <p:nvPr/>
        </p:nvSpPr>
        <p:spPr>
          <a:xfrm>
            <a:off x="2161178" y="4947604"/>
            <a:ext cx="237348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badi" panose="020B0604020104020204" pitchFamily="34" charset="0"/>
              </a:rPr>
              <a:t>Alice +1$</a:t>
            </a:r>
          </a:p>
          <a:p>
            <a:r>
              <a:rPr lang="en-US" dirty="0">
                <a:solidFill>
                  <a:schemeClr val="bg1"/>
                </a:solidFill>
                <a:latin typeface="Abadi" panose="020B0604020104020204" pitchFamily="34" charset="0"/>
              </a:rPr>
              <a:t>Bob +3$</a:t>
            </a:r>
          </a:p>
          <a:p>
            <a:r>
              <a:rPr lang="en-US" dirty="0">
                <a:solidFill>
                  <a:schemeClr val="bg1"/>
                </a:solidFill>
                <a:latin typeface="Abadi" panose="020B0604020104020204" pitchFamily="34" charset="0"/>
              </a:rPr>
              <a:t>Charlie -8$</a:t>
            </a:r>
          </a:p>
          <a:p>
            <a:r>
              <a:rPr lang="en-US" dirty="0">
                <a:solidFill>
                  <a:schemeClr val="bg1"/>
                </a:solidFill>
                <a:latin typeface="Abadi" panose="020B0604020104020204" pitchFamily="34" charset="0"/>
              </a:rPr>
              <a:t>Dave +4$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E107FDEC-E14B-466C-BBAC-7550E7601839}"/>
              </a:ext>
            </a:extLst>
          </p:cNvPr>
          <p:cNvSpPr txBox="1"/>
          <p:nvPr/>
        </p:nvSpPr>
        <p:spPr>
          <a:xfrm>
            <a:off x="1429825" y="4938079"/>
            <a:ext cx="9789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u="sng" dirty="0">
                <a:solidFill>
                  <a:schemeClr val="bg1"/>
                </a:solidFill>
                <a:latin typeface="Abadi" panose="020B0604020104020204" pitchFamily="34" charset="0"/>
              </a:rPr>
              <a:t>Tally:</a:t>
            </a:r>
            <a:endParaRPr lang="en-US" u="sng" dirty="0">
              <a:solidFill>
                <a:schemeClr val="bg1"/>
              </a:solidFill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1FDC139-55E7-44BA-BAC0-9BB6E70EF3CB}"/>
              </a:ext>
            </a:extLst>
          </p:cNvPr>
          <p:cNvGraphicFramePr>
            <a:graphicFrameLocks noGrp="1"/>
          </p:cNvGraphicFramePr>
          <p:nvPr/>
        </p:nvGraphicFramePr>
        <p:xfrm>
          <a:off x="1384100" y="2732577"/>
          <a:ext cx="3876676" cy="400111"/>
        </p:xfrm>
        <a:graphic>
          <a:graphicData uri="http://schemas.openxmlformats.org/drawingml/2006/table">
            <a:tbl>
              <a:tblPr/>
              <a:tblGrid>
                <a:gridCol w="434321">
                  <a:extLst>
                    <a:ext uri="{9D8B030D-6E8A-4147-A177-3AD203B41FA5}">
                      <a16:colId xmlns:a16="http://schemas.microsoft.com/office/drawing/2014/main" val="3196073436"/>
                    </a:ext>
                  </a:extLst>
                </a:gridCol>
                <a:gridCol w="1326729">
                  <a:extLst>
                    <a:ext uri="{9D8B030D-6E8A-4147-A177-3AD203B41FA5}">
                      <a16:colId xmlns:a16="http://schemas.microsoft.com/office/drawing/2014/main" val="2046397748"/>
                    </a:ext>
                  </a:extLst>
                </a:gridCol>
                <a:gridCol w="1146457">
                  <a:extLst>
                    <a:ext uri="{9D8B030D-6E8A-4147-A177-3AD203B41FA5}">
                      <a16:colId xmlns:a16="http://schemas.microsoft.com/office/drawing/2014/main" val="2273406638"/>
                    </a:ext>
                  </a:extLst>
                </a:gridCol>
                <a:gridCol w="969169">
                  <a:extLst>
                    <a:ext uri="{9D8B030D-6E8A-4147-A177-3AD203B41FA5}">
                      <a16:colId xmlns:a16="http://schemas.microsoft.com/office/drawing/2014/main" val="3325124574"/>
                    </a:ext>
                  </a:extLst>
                </a:gridCol>
              </a:tblGrid>
              <a:tr h="400111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1</a:t>
                      </a:r>
                    </a:p>
                  </a:txBody>
                  <a:tcPr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Alice</a:t>
                      </a:r>
                    </a:p>
                  </a:txBody>
                  <a:tcPr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Bob</a:t>
                      </a:r>
                    </a:p>
                  </a:txBody>
                  <a:tcPr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2$</a:t>
                      </a:r>
                    </a:p>
                  </a:txBody>
                  <a:tcPr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mpd="sng">
                      <a:solidFill>
                        <a:srgbClr val="00FFFF"/>
                      </a:solidFill>
                      <a:prstDash val="soli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021517"/>
                  </a:ext>
                </a:extLst>
              </a:tr>
            </a:tbl>
          </a:graphicData>
        </a:graphic>
      </p:graphicFrame>
      <p:graphicFrame>
        <p:nvGraphicFramePr>
          <p:cNvPr id="77" name="Table 76">
            <a:extLst>
              <a:ext uri="{FF2B5EF4-FFF2-40B4-BE49-F238E27FC236}">
                <a16:creationId xmlns:a16="http://schemas.microsoft.com/office/drawing/2014/main" id="{A551C2FC-B131-4876-A4C7-F301D44628E8}"/>
              </a:ext>
            </a:extLst>
          </p:cNvPr>
          <p:cNvGraphicFramePr>
            <a:graphicFrameLocks noGrp="1"/>
          </p:cNvGraphicFramePr>
          <p:nvPr/>
        </p:nvGraphicFramePr>
        <p:xfrm>
          <a:off x="1390482" y="3182157"/>
          <a:ext cx="3876676" cy="400111"/>
        </p:xfrm>
        <a:graphic>
          <a:graphicData uri="http://schemas.openxmlformats.org/drawingml/2006/table">
            <a:tbl>
              <a:tblPr/>
              <a:tblGrid>
                <a:gridCol w="434321">
                  <a:extLst>
                    <a:ext uri="{9D8B030D-6E8A-4147-A177-3AD203B41FA5}">
                      <a16:colId xmlns:a16="http://schemas.microsoft.com/office/drawing/2014/main" val="3196073436"/>
                    </a:ext>
                  </a:extLst>
                </a:gridCol>
                <a:gridCol w="1326729">
                  <a:extLst>
                    <a:ext uri="{9D8B030D-6E8A-4147-A177-3AD203B41FA5}">
                      <a16:colId xmlns:a16="http://schemas.microsoft.com/office/drawing/2014/main" val="2046397748"/>
                    </a:ext>
                  </a:extLst>
                </a:gridCol>
                <a:gridCol w="1146457">
                  <a:extLst>
                    <a:ext uri="{9D8B030D-6E8A-4147-A177-3AD203B41FA5}">
                      <a16:colId xmlns:a16="http://schemas.microsoft.com/office/drawing/2014/main" val="2273406638"/>
                    </a:ext>
                  </a:extLst>
                </a:gridCol>
                <a:gridCol w="969169">
                  <a:extLst>
                    <a:ext uri="{9D8B030D-6E8A-4147-A177-3AD203B41FA5}">
                      <a16:colId xmlns:a16="http://schemas.microsoft.com/office/drawing/2014/main" val="3325124574"/>
                    </a:ext>
                  </a:extLst>
                </a:gridCol>
              </a:tblGrid>
              <a:tr h="400111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2</a:t>
                      </a:r>
                    </a:p>
                  </a:txBody>
                  <a:tcPr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Alice</a:t>
                      </a:r>
                    </a:p>
                  </a:txBody>
                  <a:tcPr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Dave</a:t>
                      </a:r>
                    </a:p>
                  </a:txBody>
                  <a:tcPr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5$</a:t>
                      </a:r>
                    </a:p>
                  </a:txBody>
                  <a:tcPr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mpd="sng">
                      <a:solidFill>
                        <a:srgbClr val="00FFFF"/>
                      </a:solidFill>
                      <a:prstDash val="soli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021517"/>
                  </a:ext>
                </a:extLst>
              </a:tr>
            </a:tbl>
          </a:graphicData>
        </a:graphic>
      </p:graphicFrame>
      <p:graphicFrame>
        <p:nvGraphicFramePr>
          <p:cNvPr id="79" name="Table 78">
            <a:extLst>
              <a:ext uri="{FF2B5EF4-FFF2-40B4-BE49-F238E27FC236}">
                <a16:creationId xmlns:a16="http://schemas.microsoft.com/office/drawing/2014/main" id="{AF088D7E-EFFD-4DD8-811B-023498A979AD}"/>
              </a:ext>
            </a:extLst>
          </p:cNvPr>
          <p:cNvGraphicFramePr>
            <a:graphicFrameLocks noGrp="1"/>
          </p:cNvGraphicFramePr>
          <p:nvPr/>
        </p:nvGraphicFramePr>
        <p:xfrm>
          <a:off x="1384100" y="3638194"/>
          <a:ext cx="3876676" cy="400111"/>
        </p:xfrm>
        <a:graphic>
          <a:graphicData uri="http://schemas.openxmlformats.org/drawingml/2006/table">
            <a:tbl>
              <a:tblPr/>
              <a:tblGrid>
                <a:gridCol w="434321">
                  <a:extLst>
                    <a:ext uri="{9D8B030D-6E8A-4147-A177-3AD203B41FA5}">
                      <a16:colId xmlns:a16="http://schemas.microsoft.com/office/drawing/2014/main" val="3196073436"/>
                    </a:ext>
                  </a:extLst>
                </a:gridCol>
                <a:gridCol w="1326729">
                  <a:extLst>
                    <a:ext uri="{9D8B030D-6E8A-4147-A177-3AD203B41FA5}">
                      <a16:colId xmlns:a16="http://schemas.microsoft.com/office/drawing/2014/main" val="2046397748"/>
                    </a:ext>
                  </a:extLst>
                </a:gridCol>
                <a:gridCol w="1146457">
                  <a:extLst>
                    <a:ext uri="{9D8B030D-6E8A-4147-A177-3AD203B41FA5}">
                      <a16:colId xmlns:a16="http://schemas.microsoft.com/office/drawing/2014/main" val="2273406638"/>
                    </a:ext>
                  </a:extLst>
                </a:gridCol>
                <a:gridCol w="969169">
                  <a:extLst>
                    <a:ext uri="{9D8B030D-6E8A-4147-A177-3AD203B41FA5}">
                      <a16:colId xmlns:a16="http://schemas.microsoft.com/office/drawing/2014/main" val="3325124574"/>
                    </a:ext>
                  </a:extLst>
                </a:gridCol>
              </a:tblGrid>
              <a:tr h="400111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3</a:t>
                      </a:r>
                    </a:p>
                  </a:txBody>
                  <a:tcPr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Dave</a:t>
                      </a:r>
                    </a:p>
                  </a:txBody>
                  <a:tcPr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Bob</a:t>
                      </a:r>
                    </a:p>
                  </a:txBody>
                  <a:tcPr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1$</a:t>
                      </a:r>
                    </a:p>
                  </a:txBody>
                  <a:tcPr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mpd="sng">
                      <a:solidFill>
                        <a:srgbClr val="00FFFF"/>
                      </a:solidFill>
                      <a:prstDash val="soli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021517"/>
                  </a:ext>
                </a:extLst>
              </a:tr>
            </a:tbl>
          </a:graphicData>
        </a:graphic>
      </p:graphicFrame>
      <p:graphicFrame>
        <p:nvGraphicFramePr>
          <p:cNvPr id="81" name="Table 80">
            <a:extLst>
              <a:ext uri="{FF2B5EF4-FFF2-40B4-BE49-F238E27FC236}">
                <a16:creationId xmlns:a16="http://schemas.microsoft.com/office/drawing/2014/main" id="{8B7AC2D7-4F0B-4CE3-9EF0-CA71108FD20C}"/>
              </a:ext>
            </a:extLst>
          </p:cNvPr>
          <p:cNvGraphicFramePr>
            <a:graphicFrameLocks noGrp="1"/>
          </p:cNvGraphicFramePr>
          <p:nvPr/>
        </p:nvGraphicFramePr>
        <p:xfrm>
          <a:off x="1384100" y="4100801"/>
          <a:ext cx="3876676" cy="400111"/>
        </p:xfrm>
        <a:graphic>
          <a:graphicData uri="http://schemas.openxmlformats.org/drawingml/2006/table">
            <a:tbl>
              <a:tblPr/>
              <a:tblGrid>
                <a:gridCol w="434321">
                  <a:extLst>
                    <a:ext uri="{9D8B030D-6E8A-4147-A177-3AD203B41FA5}">
                      <a16:colId xmlns:a16="http://schemas.microsoft.com/office/drawing/2014/main" val="3196073436"/>
                    </a:ext>
                  </a:extLst>
                </a:gridCol>
                <a:gridCol w="1326729">
                  <a:extLst>
                    <a:ext uri="{9D8B030D-6E8A-4147-A177-3AD203B41FA5}">
                      <a16:colId xmlns:a16="http://schemas.microsoft.com/office/drawing/2014/main" val="2046397748"/>
                    </a:ext>
                  </a:extLst>
                </a:gridCol>
                <a:gridCol w="1146457">
                  <a:extLst>
                    <a:ext uri="{9D8B030D-6E8A-4147-A177-3AD203B41FA5}">
                      <a16:colId xmlns:a16="http://schemas.microsoft.com/office/drawing/2014/main" val="2273406638"/>
                    </a:ext>
                  </a:extLst>
                </a:gridCol>
                <a:gridCol w="969169">
                  <a:extLst>
                    <a:ext uri="{9D8B030D-6E8A-4147-A177-3AD203B41FA5}">
                      <a16:colId xmlns:a16="http://schemas.microsoft.com/office/drawing/2014/main" val="3325124574"/>
                    </a:ext>
                  </a:extLst>
                </a:gridCol>
              </a:tblGrid>
              <a:tr h="400111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4</a:t>
                      </a:r>
                    </a:p>
                  </a:txBody>
                  <a:tcPr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Charlie</a:t>
                      </a:r>
                    </a:p>
                  </a:txBody>
                  <a:tcPr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Alice</a:t>
                      </a:r>
                    </a:p>
                  </a:txBody>
                  <a:tcPr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8$</a:t>
                      </a:r>
                    </a:p>
                  </a:txBody>
                  <a:tcPr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mpd="sng">
                      <a:solidFill>
                        <a:srgbClr val="00FFFF"/>
                      </a:solidFill>
                      <a:prstDash val="soli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021517"/>
                  </a:ext>
                </a:extLst>
              </a:tr>
            </a:tbl>
          </a:graphicData>
        </a:graphic>
      </p:graphicFrame>
      <p:graphicFrame>
        <p:nvGraphicFramePr>
          <p:cNvPr id="86" name="Table 85">
            <a:extLst>
              <a:ext uri="{FF2B5EF4-FFF2-40B4-BE49-F238E27FC236}">
                <a16:creationId xmlns:a16="http://schemas.microsoft.com/office/drawing/2014/main" id="{E80A6383-12EC-4244-BFF8-2DCEB727F36F}"/>
              </a:ext>
            </a:extLst>
          </p:cNvPr>
          <p:cNvGraphicFramePr>
            <a:graphicFrameLocks noGrp="1"/>
          </p:cNvGraphicFramePr>
          <p:nvPr/>
        </p:nvGraphicFramePr>
        <p:xfrm>
          <a:off x="6304744" y="2285039"/>
          <a:ext cx="1144164" cy="97536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3196073436"/>
                    </a:ext>
                  </a:extLst>
                </a:gridCol>
                <a:gridCol w="360702">
                  <a:extLst>
                    <a:ext uri="{9D8B030D-6E8A-4147-A177-3AD203B41FA5}">
                      <a16:colId xmlns:a16="http://schemas.microsoft.com/office/drawing/2014/main" val="2046397748"/>
                    </a:ext>
                  </a:extLst>
                </a:gridCol>
                <a:gridCol w="311691">
                  <a:extLst>
                    <a:ext uri="{9D8B030D-6E8A-4147-A177-3AD203B41FA5}">
                      <a16:colId xmlns:a16="http://schemas.microsoft.com/office/drawing/2014/main" val="2273406638"/>
                    </a:ext>
                  </a:extLst>
                </a:gridCol>
                <a:gridCol w="263491">
                  <a:extLst>
                    <a:ext uri="{9D8B030D-6E8A-4147-A177-3AD203B41FA5}">
                      <a16:colId xmlns:a16="http://schemas.microsoft.com/office/drawing/2014/main" val="332512457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1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Alice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Bob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2$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mpd="sng">
                      <a:solidFill>
                        <a:srgbClr val="00FFFF"/>
                      </a:solidFill>
                      <a:prstDash val="soli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021517"/>
                  </a:ext>
                </a:extLst>
              </a:tr>
            </a:tbl>
          </a:graphicData>
        </a:graphic>
      </p:graphicFrame>
      <p:graphicFrame>
        <p:nvGraphicFramePr>
          <p:cNvPr id="87" name="Table 86">
            <a:extLst>
              <a:ext uri="{FF2B5EF4-FFF2-40B4-BE49-F238E27FC236}">
                <a16:creationId xmlns:a16="http://schemas.microsoft.com/office/drawing/2014/main" id="{14A47E84-11A5-4F61-9931-14FD00D47BC0}"/>
              </a:ext>
            </a:extLst>
          </p:cNvPr>
          <p:cNvGraphicFramePr>
            <a:graphicFrameLocks noGrp="1"/>
          </p:cNvGraphicFramePr>
          <p:nvPr/>
        </p:nvGraphicFramePr>
        <p:xfrm>
          <a:off x="6304744" y="2407558"/>
          <a:ext cx="1144164" cy="97536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3196073436"/>
                    </a:ext>
                  </a:extLst>
                </a:gridCol>
                <a:gridCol w="360702">
                  <a:extLst>
                    <a:ext uri="{9D8B030D-6E8A-4147-A177-3AD203B41FA5}">
                      <a16:colId xmlns:a16="http://schemas.microsoft.com/office/drawing/2014/main" val="2046397748"/>
                    </a:ext>
                  </a:extLst>
                </a:gridCol>
                <a:gridCol w="311691">
                  <a:extLst>
                    <a:ext uri="{9D8B030D-6E8A-4147-A177-3AD203B41FA5}">
                      <a16:colId xmlns:a16="http://schemas.microsoft.com/office/drawing/2014/main" val="2273406638"/>
                    </a:ext>
                  </a:extLst>
                </a:gridCol>
                <a:gridCol w="263491">
                  <a:extLst>
                    <a:ext uri="{9D8B030D-6E8A-4147-A177-3AD203B41FA5}">
                      <a16:colId xmlns:a16="http://schemas.microsoft.com/office/drawing/2014/main" val="332512457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2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Alice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Dave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5$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mpd="sng">
                      <a:solidFill>
                        <a:srgbClr val="00FFFF"/>
                      </a:solidFill>
                      <a:prstDash val="soli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021517"/>
                  </a:ext>
                </a:extLst>
              </a:tr>
            </a:tbl>
          </a:graphicData>
        </a:graphic>
      </p:graphicFrame>
      <p:graphicFrame>
        <p:nvGraphicFramePr>
          <p:cNvPr id="88" name="Table 87">
            <a:extLst>
              <a:ext uri="{FF2B5EF4-FFF2-40B4-BE49-F238E27FC236}">
                <a16:creationId xmlns:a16="http://schemas.microsoft.com/office/drawing/2014/main" id="{8AA12653-FA21-4D31-B470-FDBC2CAB1FC8}"/>
              </a:ext>
            </a:extLst>
          </p:cNvPr>
          <p:cNvGraphicFramePr>
            <a:graphicFrameLocks noGrp="1"/>
          </p:cNvGraphicFramePr>
          <p:nvPr/>
        </p:nvGraphicFramePr>
        <p:xfrm>
          <a:off x="6306713" y="2531436"/>
          <a:ext cx="1144164" cy="97536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3196073436"/>
                    </a:ext>
                  </a:extLst>
                </a:gridCol>
                <a:gridCol w="360702">
                  <a:extLst>
                    <a:ext uri="{9D8B030D-6E8A-4147-A177-3AD203B41FA5}">
                      <a16:colId xmlns:a16="http://schemas.microsoft.com/office/drawing/2014/main" val="2046397748"/>
                    </a:ext>
                  </a:extLst>
                </a:gridCol>
                <a:gridCol w="311691">
                  <a:extLst>
                    <a:ext uri="{9D8B030D-6E8A-4147-A177-3AD203B41FA5}">
                      <a16:colId xmlns:a16="http://schemas.microsoft.com/office/drawing/2014/main" val="2273406638"/>
                    </a:ext>
                  </a:extLst>
                </a:gridCol>
                <a:gridCol w="263491">
                  <a:extLst>
                    <a:ext uri="{9D8B030D-6E8A-4147-A177-3AD203B41FA5}">
                      <a16:colId xmlns:a16="http://schemas.microsoft.com/office/drawing/2014/main" val="332512457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3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Dave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Bob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1$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mpd="sng">
                      <a:solidFill>
                        <a:srgbClr val="00FFFF"/>
                      </a:solidFill>
                      <a:prstDash val="soli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021517"/>
                  </a:ext>
                </a:extLst>
              </a:tr>
            </a:tbl>
          </a:graphicData>
        </a:graphic>
      </p:graphicFrame>
      <p:graphicFrame>
        <p:nvGraphicFramePr>
          <p:cNvPr id="89" name="Table 88">
            <a:extLst>
              <a:ext uri="{FF2B5EF4-FFF2-40B4-BE49-F238E27FC236}">
                <a16:creationId xmlns:a16="http://schemas.microsoft.com/office/drawing/2014/main" id="{E4B92FCE-7789-4DD3-B6D2-E3AF1E5165FD}"/>
              </a:ext>
            </a:extLst>
          </p:cNvPr>
          <p:cNvGraphicFramePr>
            <a:graphicFrameLocks noGrp="1"/>
          </p:cNvGraphicFramePr>
          <p:nvPr/>
        </p:nvGraphicFramePr>
        <p:xfrm>
          <a:off x="6304744" y="2654065"/>
          <a:ext cx="1144164" cy="97536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3196073436"/>
                    </a:ext>
                  </a:extLst>
                </a:gridCol>
                <a:gridCol w="360702">
                  <a:extLst>
                    <a:ext uri="{9D8B030D-6E8A-4147-A177-3AD203B41FA5}">
                      <a16:colId xmlns:a16="http://schemas.microsoft.com/office/drawing/2014/main" val="2046397748"/>
                    </a:ext>
                  </a:extLst>
                </a:gridCol>
                <a:gridCol w="311691">
                  <a:extLst>
                    <a:ext uri="{9D8B030D-6E8A-4147-A177-3AD203B41FA5}">
                      <a16:colId xmlns:a16="http://schemas.microsoft.com/office/drawing/2014/main" val="2273406638"/>
                    </a:ext>
                  </a:extLst>
                </a:gridCol>
                <a:gridCol w="263491">
                  <a:extLst>
                    <a:ext uri="{9D8B030D-6E8A-4147-A177-3AD203B41FA5}">
                      <a16:colId xmlns:a16="http://schemas.microsoft.com/office/drawing/2014/main" val="332512457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4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Charlie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Alice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8$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mpd="sng">
                      <a:solidFill>
                        <a:srgbClr val="00FFFF"/>
                      </a:solidFill>
                      <a:prstDash val="soli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021517"/>
                  </a:ext>
                </a:extLst>
              </a:tr>
            </a:tbl>
          </a:graphicData>
        </a:graphic>
      </p:graphicFrame>
      <p:grpSp>
        <p:nvGrpSpPr>
          <p:cNvPr id="90" name="Group 89">
            <a:extLst>
              <a:ext uri="{FF2B5EF4-FFF2-40B4-BE49-F238E27FC236}">
                <a16:creationId xmlns:a16="http://schemas.microsoft.com/office/drawing/2014/main" id="{9EFA5909-FBF9-41B1-AFB6-DF91D1126434}"/>
              </a:ext>
            </a:extLst>
          </p:cNvPr>
          <p:cNvGrpSpPr/>
          <p:nvPr/>
        </p:nvGrpSpPr>
        <p:grpSpPr>
          <a:xfrm>
            <a:off x="6202938" y="3883027"/>
            <a:ext cx="1347776" cy="893913"/>
            <a:chOff x="3836513" y="3324790"/>
            <a:chExt cx="3359051" cy="2353400"/>
          </a:xfrm>
          <a:noFill/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19E3D6BB-B0EC-4ED1-83E6-6EE3B702445A}"/>
                </a:ext>
              </a:extLst>
            </p:cNvPr>
            <p:cNvSpPr/>
            <p:nvPr/>
          </p:nvSpPr>
          <p:spPr>
            <a:xfrm>
              <a:off x="3836513" y="3324790"/>
              <a:ext cx="3359051" cy="2353400"/>
            </a:xfrm>
            <a:prstGeom prst="rect">
              <a:avLst/>
            </a:prstGeom>
            <a:grpFill/>
            <a:ln w="28575">
              <a:solidFill>
                <a:srgbClr val="00FFFF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523ECFBF-93B6-4DF0-A214-1A59F9EF074E}"/>
                </a:ext>
              </a:extLst>
            </p:cNvPr>
            <p:cNvSpPr txBox="1"/>
            <p:nvPr/>
          </p:nvSpPr>
          <p:spPr>
            <a:xfrm>
              <a:off x="4686813" y="3324790"/>
              <a:ext cx="1609520" cy="648225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  <a:latin typeface="Abadi" panose="020B0604020104020204" pitchFamily="34" charset="0"/>
                </a:rPr>
                <a:t>Ledger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F95814C4-2043-42DD-8E42-73EFAE1E659F}"/>
                </a:ext>
              </a:extLst>
            </p:cNvPr>
            <p:cNvCxnSpPr>
              <a:cxnSpLocks/>
            </p:cNvCxnSpPr>
            <p:nvPr/>
          </p:nvCxnSpPr>
          <p:spPr>
            <a:xfrm>
              <a:off x="4005433" y="3918758"/>
              <a:ext cx="2993484" cy="0"/>
            </a:xfrm>
            <a:prstGeom prst="line">
              <a:avLst/>
            </a:prstGeom>
            <a:grpFill/>
            <a:ln w="12700">
              <a:solidFill>
                <a:srgbClr val="00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94" name="Table 41">
            <a:extLst>
              <a:ext uri="{FF2B5EF4-FFF2-40B4-BE49-F238E27FC236}">
                <a16:creationId xmlns:a16="http://schemas.microsoft.com/office/drawing/2014/main" id="{E82F7E11-4BB1-4A48-A298-ADA1879894E4}"/>
              </a:ext>
            </a:extLst>
          </p:cNvPr>
          <p:cNvGraphicFramePr>
            <a:graphicFrameLocks noGrp="1"/>
          </p:cNvGraphicFramePr>
          <p:nvPr/>
        </p:nvGraphicFramePr>
        <p:xfrm>
          <a:off x="6295202" y="4125964"/>
          <a:ext cx="1188846" cy="115724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58719">
                  <a:extLst>
                    <a:ext uri="{9D8B030D-6E8A-4147-A177-3AD203B41FA5}">
                      <a16:colId xmlns:a16="http://schemas.microsoft.com/office/drawing/2014/main" val="529969344"/>
                    </a:ext>
                  </a:extLst>
                </a:gridCol>
                <a:gridCol w="398553">
                  <a:extLst>
                    <a:ext uri="{9D8B030D-6E8A-4147-A177-3AD203B41FA5}">
                      <a16:colId xmlns:a16="http://schemas.microsoft.com/office/drawing/2014/main" val="4165621018"/>
                    </a:ext>
                  </a:extLst>
                </a:gridCol>
                <a:gridCol w="343138">
                  <a:extLst>
                    <a:ext uri="{9D8B030D-6E8A-4147-A177-3AD203B41FA5}">
                      <a16:colId xmlns:a16="http://schemas.microsoft.com/office/drawing/2014/main" val="2028900302"/>
                    </a:ext>
                  </a:extLst>
                </a:gridCol>
                <a:gridCol w="288436">
                  <a:extLst>
                    <a:ext uri="{9D8B030D-6E8A-4147-A177-3AD203B41FA5}">
                      <a16:colId xmlns:a16="http://schemas.microsoft.com/office/drawing/2014/main" val="1762467311"/>
                    </a:ext>
                  </a:extLst>
                </a:gridCol>
              </a:tblGrid>
              <a:tr h="103686">
                <a:tc>
                  <a:txBody>
                    <a:bodyPr/>
                    <a:lstStyle/>
                    <a:p>
                      <a:pPr algn="l"/>
                      <a:r>
                        <a:rPr lang="en-US" sz="400" b="0" dirty="0">
                          <a:solidFill>
                            <a:schemeClr val="bg1"/>
                          </a:solidFill>
                        </a:rPr>
                        <a:t>#</a:t>
                      </a:r>
                      <a:endParaRPr lang="en-US" sz="400" b="0" dirty="0">
                        <a:solidFill>
                          <a:schemeClr val="bg1"/>
                        </a:solidFill>
                        <a:latin typeface="Abadi" panose="020B0604020104020204" pitchFamily="34" charset="0"/>
                      </a:endParaRPr>
                    </a:p>
                  </a:txBody>
                  <a:tcPr marL="54762" marR="54762" marT="27382" marB="2738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b="0" dirty="0">
                          <a:solidFill>
                            <a:schemeClr val="bg1"/>
                          </a:solidFill>
                        </a:rPr>
                        <a:t>from</a:t>
                      </a:r>
                      <a:endParaRPr lang="en-US" sz="400" b="0" dirty="0">
                        <a:solidFill>
                          <a:schemeClr val="bg1"/>
                        </a:solidFill>
                        <a:latin typeface="Abadi" panose="020B0604020104020204" pitchFamily="34" charset="0"/>
                      </a:endParaRPr>
                    </a:p>
                  </a:txBody>
                  <a:tcPr marL="54762" marR="54762" marT="27382" marB="27382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b="0" dirty="0">
                          <a:solidFill>
                            <a:schemeClr val="bg1"/>
                          </a:solidFill>
                        </a:rPr>
                        <a:t>to</a:t>
                      </a:r>
                      <a:endParaRPr lang="en-US" sz="400" b="0" dirty="0">
                        <a:solidFill>
                          <a:schemeClr val="bg1"/>
                        </a:solidFill>
                        <a:latin typeface="Abadi" panose="020B0604020104020204" pitchFamily="34" charset="0"/>
                      </a:endParaRPr>
                    </a:p>
                  </a:txBody>
                  <a:tcPr marL="54762" marR="54762" marT="27382" marB="27382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b="0" dirty="0">
                          <a:solidFill>
                            <a:schemeClr val="bg1"/>
                          </a:solidFill>
                        </a:rPr>
                        <a:t>amount</a:t>
                      </a:r>
                      <a:endParaRPr lang="en-US" sz="400" b="0" dirty="0">
                        <a:solidFill>
                          <a:schemeClr val="bg1"/>
                        </a:solidFill>
                        <a:latin typeface="Abadi" panose="020B0604020104020204" pitchFamily="34" charset="0"/>
                      </a:endParaRPr>
                    </a:p>
                  </a:txBody>
                  <a:tcPr marL="54762" marR="54762" marT="27382" marB="27382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6061450"/>
                  </a:ext>
                </a:extLst>
              </a:tr>
            </a:tbl>
          </a:graphicData>
        </a:graphic>
      </p:graphicFrame>
      <p:graphicFrame>
        <p:nvGraphicFramePr>
          <p:cNvPr id="95" name="Table 94">
            <a:extLst>
              <a:ext uri="{FF2B5EF4-FFF2-40B4-BE49-F238E27FC236}">
                <a16:creationId xmlns:a16="http://schemas.microsoft.com/office/drawing/2014/main" id="{ACA694A2-CC57-4C27-9BAC-A26F04E2F51C}"/>
              </a:ext>
            </a:extLst>
          </p:cNvPr>
          <p:cNvGraphicFramePr>
            <a:graphicFrameLocks noGrp="1"/>
          </p:cNvGraphicFramePr>
          <p:nvPr/>
        </p:nvGraphicFramePr>
        <p:xfrm>
          <a:off x="6304744" y="4248109"/>
          <a:ext cx="1144164" cy="97536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3196073436"/>
                    </a:ext>
                  </a:extLst>
                </a:gridCol>
                <a:gridCol w="360702">
                  <a:extLst>
                    <a:ext uri="{9D8B030D-6E8A-4147-A177-3AD203B41FA5}">
                      <a16:colId xmlns:a16="http://schemas.microsoft.com/office/drawing/2014/main" val="2046397748"/>
                    </a:ext>
                  </a:extLst>
                </a:gridCol>
                <a:gridCol w="311691">
                  <a:extLst>
                    <a:ext uri="{9D8B030D-6E8A-4147-A177-3AD203B41FA5}">
                      <a16:colId xmlns:a16="http://schemas.microsoft.com/office/drawing/2014/main" val="2273406638"/>
                    </a:ext>
                  </a:extLst>
                </a:gridCol>
                <a:gridCol w="263491">
                  <a:extLst>
                    <a:ext uri="{9D8B030D-6E8A-4147-A177-3AD203B41FA5}">
                      <a16:colId xmlns:a16="http://schemas.microsoft.com/office/drawing/2014/main" val="332512457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1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Alice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Bob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2$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mpd="sng">
                      <a:solidFill>
                        <a:srgbClr val="00FFFF"/>
                      </a:solidFill>
                      <a:prstDash val="soli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021517"/>
                  </a:ext>
                </a:extLst>
              </a:tr>
            </a:tbl>
          </a:graphicData>
        </a:graphic>
      </p:graphicFrame>
      <p:graphicFrame>
        <p:nvGraphicFramePr>
          <p:cNvPr id="96" name="Table 95">
            <a:extLst>
              <a:ext uri="{FF2B5EF4-FFF2-40B4-BE49-F238E27FC236}">
                <a16:creationId xmlns:a16="http://schemas.microsoft.com/office/drawing/2014/main" id="{DC5F1CAF-8062-4E38-87BB-64D7786CA683}"/>
              </a:ext>
            </a:extLst>
          </p:cNvPr>
          <p:cNvGraphicFramePr>
            <a:graphicFrameLocks noGrp="1"/>
          </p:cNvGraphicFramePr>
          <p:nvPr/>
        </p:nvGraphicFramePr>
        <p:xfrm>
          <a:off x="6304744" y="4370628"/>
          <a:ext cx="1144164" cy="97536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3196073436"/>
                    </a:ext>
                  </a:extLst>
                </a:gridCol>
                <a:gridCol w="360702">
                  <a:extLst>
                    <a:ext uri="{9D8B030D-6E8A-4147-A177-3AD203B41FA5}">
                      <a16:colId xmlns:a16="http://schemas.microsoft.com/office/drawing/2014/main" val="2046397748"/>
                    </a:ext>
                  </a:extLst>
                </a:gridCol>
                <a:gridCol w="311691">
                  <a:extLst>
                    <a:ext uri="{9D8B030D-6E8A-4147-A177-3AD203B41FA5}">
                      <a16:colId xmlns:a16="http://schemas.microsoft.com/office/drawing/2014/main" val="2273406638"/>
                    </a:ext>
                  </a:extLst>
                </a:gridCol>
                <a:gridCol w="263491">
                  <a:extLst>
                    <a:ext uri="{9D8B030D-6E8A-4147-A177-3AD203B41FA5}">
                      <a16:colId xmlns:a16="http://schemas.microsoft.com/office/drawing/2014/main" val="332512457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2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Alice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Dave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5$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mpd="sng">
                      <a:solidFill>
                        <a:srgbClr val="00FFFF"/>
                      </a:solidFill>
                      <a:prstDash val="soli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021517"/>
                  </a:ext>
                </a:extLst>
              </a:tr>
            </a:tbl>
          </a:graphicData>
        </a:graphic>
      </p:graphicFrame>
      <p:graphicFrame>
        <p:nvGraphicFramePr>
          <p:cNvPr id="97" name="Table 96">
            <a:extLst>
              <a:ext uri="{FF2B5EF4-FFF2-40B4-BE49-F238E27FC236}">
                <a16:creationId xmlns:a16="http://schemas.microsoft.com/office/drawing/2014/main" id="{AE1A6A2F-369A-4A75-BE48-8E82CD0D4FEF}"/>
              </a:ext>
            </a:extLst>
          </p:cNvPr>
          <p:cNvGraphicFramePr>
            <a:graphicFrameLocks noGrp="1"/>
          </p:cNvGraphicFramePr>
          <p:nvPr/>
        </p:nvGraphicFramePr>
        <p:xfrm>
          <a:off x="6306713" y="4494506"/>
          <a:ext cx="1144164" cy="97536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3196073436"/>
                    </a:ext>
                  </a:extLst>
                </a:gridCol>
                <a:gridCol w="360702">
                  <a:extLst>
                    <a:ext uri="{9D8B030D-6E8A-4147-A177-3AD203B41FA5}">
                      <a16:colId xmlns:a16="http://schemas.microsoft.com/office/drawing/2014/main" val="2046397748"/>
                    </a:ext>
                  </a:extLst>
                </a:gridCol>
                <a:gridCol w="311691">
                  <a:extLst>
                    <a:ext uri="{9D8B030D-6E8A-4147-A177-3AD203B41FA5}">
                      <a16:colId xmlns:a16="http://schemas.microsoft.com/office/drawing/2014/main" val="2273406638"/>
                    </a:ext>
                  </a:extLst>
                </a:gridCol>
                <a:gridCol w="263491">
                  <a:extLst>
                    <a:ext uri="{9D8B030D-6E8A-4147-A177-3AD203B41FA5}">
                      <a16:colId xmlns:a16="http://schemas.microsoft.com/office/drawing/2014/main" val="332512457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3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Dave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Bob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1$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mpd="sng">
                      <a:solidFill>
                        <a:srgbClr val="00FFFF"/>
                      </a:solidFill>
                      <a:prstDash val="soli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021517"/>
                  </a:ext>
                </a:extLst>
              </a:tr>
            </a:tbl>
          </a:graphicData>
        </a:graphic>
      </p:graphicFrame>
      <p:graphicFrame>
        <p:nvGraphicFramePr>
          <p:cNvPr id="98" name="Table 97">
            <a:extLst>
              <a:ext uri="{FF2B5EF4-FFF2-40B4-BE49-F238E27FC236}">
                <a16:creationId xmlns:a16="http://schemas.microsoft.com/office/drawing/2014/main" id="{0A1F9D21-130F-42A8-8796-C7E5590E0B87}"/>
              </a:ext>
            </a:extLst>
          </p:cNvPr>
          <p:cNvGraphicFramePr>
            <a:graphicFrameLocks noGrp="1"/>
          </p:cNvGraphicFramePr>
          <p:nvPr/>
        </p:nvGraphicFramePr>
        <p:xfrm>
          <a:off x="6304744" y="4617135"/>
          <a:ext cx="1144164" cy="97536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3196073436"/>
                    </a:ext>
                  </a:extLst>
                </a:gridCol>
                <a:gridCol w="360702">
                  <a:extLst>
                    <a:ext uri="{9D8B030D-6E8A-4147-A177-3AD203B41FA5}">
                      <a16:colId xmlns:a16="http://schemas.microsoft.com/office/drawing/2014/main" val="2046397748"/>
                    </a:ext>
                  </a:extLst>
                </a:gridCol>
                <a:gridCol w="311691">
                  <a:extLst>
                    <a:ext uri="{9D8B030D-6E8A-4147-A177-3AD203B41FA5}">
                      <a16:colId xmlns:a16="http://schemas.microsoft.com/office/drawing/2014/main" val="2273406638"/>
                    </a:ext>
                  </a:extLst>
                </a:gridCol>
                <a:gridCol w="263491">
                  <a:extLst>
                    <a:ext uri="{9D8B030D-6E8A-4147-A177-3AD203B41FA5}">
                      <a16:colId xmlns:a16="http://schemas.microsoft.com/office/drawing/2014/main" val="332512457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4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Charlie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Alice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8$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mpd="sng">
                      <a:solidFill>
                        <a:srgbClr val="00FFFF"/>
                      </a:solidFill>
                      <a:prstDash val="soli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021517"/>
                  </a:ext>
                </a:extLst>
              </a:tr>
            </a:tbl>
          </a:graphicData>
        </a:graphic>
      </p:graphicFrame>
      <p:grpSp>
        <p:nvGrpSpPr>
          <p:cNvPr id="108" name="Group 107">
            <a:extLst>
              <a:ext uri="{FF2B5EF4-FFF2-40B4-BE49-F238E27FC236}">
                <a16:creationId xmlns:a16="http://schemas.microsoft.com/office/drawing/2014/main" id="{83742801-DEAD-40F3-ABB1-D1D26BEFFF9A}"/>
              </a:ext>
            </a:extLst>
          </p:cNvPr>
          <p:cNvGrpSpPr/>
          <p:nvPr/>
        </p:nvGrpSpPr>
        <p:grpSpPr>
          <a:xfrm>
            <a:off x="10250298" y="1919957"/>
            <a:ext cx="1347776" cy="893913"/>
            <a:chOff x="3836513" y="3324790"/>
            <a:chExt cx="3359051" cy="2353400"/>
          </a:xfrm>
          <a:noFill/>
        </p:grpSpPr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0094BDFB-D510-4AFD-B569-CE7B7FD0DFE5}"/>
                </a:ext>
              </a:extLst>
            </p:cNvPr>
            <p:cNvSpPr/>
            <p:nvPr/>
          </p:nvSpPr>
          <p:spPr>
            <a:xfrm>
              <a:off x="3836513" y="3324790"/>
              <a:ext cx="3359051" cy="2353400"/>
            </a:xfrm>
            <a:prstGeom prst="rect">
              <a:avLst/>
            </a:prstGeom>
            <a:grpFill/>
            <a:ln w="28575">
              <a:solidFill>
                <a:srgbClr val="00FFFF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3281E606-CDE2-4895-980A-F448B0CBF393}"/>
                </a:ext>
              </a:extLst>
            </p:cNvPr>
            <p:cNvSpPr txBox="1"/>
            <p:nvPr/>
          </p:nvSpPr>
          <p:spPr>
            <a:xfrm>
              <a:off x="4686813" y="3324790"/>
              <a:ext cx="1609520" cy="648225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  <a:latin typeface="Abadi" panose="020B0604020104020204" pitchFamily="34" charset="0"/>
                </a:rPr>
                <a:t>Ledger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FEDB55A1-97A3-4FB8-9ECA-2E67F8EBAFAB}"/>
                </a:ext>
              </a:extLst>
            </p:cNvPr>
            <p:cNvCxnSpPr>
              <a:cxnSpLocks/>
            </p:cNvCxnSpPr>
            <p:nvPr/>
          </p:nvCxnSpPr>
          <p:spPr>
            <a:xfrm>
              <a:off x="4005433" y="3918758"/>
              <a:ext cx="2993484" cy="0"/>
            </a:xfrm>
            <a:prstGeom prst="line">
              <a:avLst/>
            </a:prstGeom>
            <a:grpFill/>
            <a:ln w="12700">
              <a:solidFill>
                <a:srgbClr val="00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12" name="Table 41">
            <a:extLst>
              <a:ext uri="{FF2B5EF4-FFF2-40B4-BE49-F238E27FC236}">
                <a16:creationId xmlns:a16="http://schemas.microsoft.com/office/drawing/2014/main" id="{FF2B05AC-B575-4A7B-91B7-3811ABA661E5}"/>
              </a:ext>
            </a:extLst>
          </p:cNvPr>
          <p:cNvGraphicFramePr>
            <a:graphicFrameLocks noGrp="1"/>
          </p:cNvGraphicFramePr>
          <p:nvPr/>
        </p:nvGraphicFramePr>
        <p:xfrm>
          <a:off x="10342562" y="2162894"/>
          <a:ext cx="1188846" cy="115724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58719">
                  <a:extLst>
                    <a:ext uri="{9D8B030D-6E8A-4147-A177-3AD203B41FA5}">
                      <a16:colId xmlns:a16="http://schemas.microsoft.com/office/drawing/2014/main" val="529969344"/>
                    </a:ext>
                  </a:extLst>
                </a:gridCol>
                <a:gridCol w="398553">
                  <a:extLst>
                    <a:ext uri="{9D8B030D-6E8A-4147-A177-3AD203B41FA5}">
                      <a16:colId xmlns:a16="http://schemas.microsoft.com/office/drawing/2014/main" val="4165621018"/>
                    </a:ext>
                  </a:extLst>
                </a:gridCol>
                <a:gridCol w="343138">
                  <a:extLst>
                    <a:ext uri="{9D8B030D-6E8A-4147-A177-3AD203B41FA5}">
                      <a16:colId xmlns:a16="http://schemas.microsoft.com/office/drawing/2014/main" val="2028900302"/>
                    </a:ext>
                  </a:extLst>
                </a:gridCol>
                <a:gridCol w="288436">
                  <a:extLst>
                    <a:ext uri="{9D8B030D-6E8A-4147-A177-3AD203B41FA5}">
                      <a16:colId xmlns:a16="http://schemas.microsoft.com/office/drawing/2014/main" val="1762467311"/>
                    </a:ext>
                  </a:extLst>
                </a:gridCol>
              </a:tblGrid>
              <a:tr h="103686">
                <a:tc>
                  <a:txBody>
                    <a:bodyPr/>
                    <a:lstStyle/>
                    <a:p>
                      <a:pPr algn="l"/>
                      <a:r>
                        <a:rPr lang="en-US" sz="400" b="0" dirty="0">
                          <a:solidFill>
                            <a:schemeClr val="bg1"/>
                          </a:solidFill>
                        </a:rPr>
                        <a:t>#</a:t>
                      </a:r>
                      <a:endParaRPr lang="en-US" sz="400" b="0" dirty="0">
                        <a:solidFill>
                          <a:schemeClr val="bg1"/>
                        </a:solidFill>
                        <a:latin typeface="Abadi" panose="020B0604020104020204" pitchFamily="34" charset="0"/>
                      </a:endParaRPr>
                    </a:p>
                  </a:txBody>
                  <a:tcPr marL="54762" marR="54762" marT="27382" marB="2738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b="0" dirty="0">
                          <a:solidFill>
                            <a:schemeClr val="bg1"/>
                          </a:solidFill>
                        </a:rPr>
                        <a:t>from</a:t>
                      </a:r>
                      <a:endParaRPr lang="en-US" sz="400" b="0" dirty="0">
                        <a:solidFill>
                          <a:schemeClr val="bg1"/>
                        </a:solidFill>
                        <a:latin typeface="Abadi" panose="020B0604020104020204" pitchFamily="34" charset="0"/>
                      </a:endParaRPr>
                    </a:p>
                  </a:txBody>
                  <a:tcPr marL="54762" marR="54762" marT="27382" marB="27382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b="0" dirty="0">
                          <a:solidFill>
                            <a:schemeClr val="bg1"/>
                          </a:solidFill>
                        </a:rPr>
                        <a:t>to</a:t>
                      </a:r>
                      <a:endParaRPr lang="en-US" sz="400" b="0" dirty="0">
                        <a:solidFill>
                          <a:schemeClr val="bg1"/>
                        </a:solidFill>
                        <a:latin typeface="Abadi" panose="020B0604020104020204" pitchFamily="34" charset="0"/>
                      </a:endParaRPr>
                    </a:p>
                  </a:txBody>
                  <a:tcPr marL="54762" marR="54762" marT="27382" marB="27382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b="0" dirty="0">
                          <a:solidFill>
                            <a:schemeClr val="bg1"/>
                          </a:solidFill>
                        </a:rPr>
                        <a:t>amount</a:t>
                      </a:r>
                      <a:endParaRPr lang="en-US" sz="400" b="0" dirty="0">
                        <a:solidFill>
                          <a:schemeClr val="bg1"/>
                        </a:solidFill>
                        <a:latin typeface="Abadi" panose="020B0604020104020204" pitchFamily="34" charset="0"/>
                      </a:endParaRPr>
                    </a:p>
                  </a:txBody>
                  <a:tcPr marL="54762" marR="54762" marT="27382" marB="27382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6061450"/>
                  </a:ext>
                </a:extLst>
              </a:tr>
            </a:tbl>
          </a:graphicData>
        </a:graphic>
      </p:graphicFrame>
      <p:graphicFrame>
        <p:nvGraphicFramePr>
          <p:cNvPr id="113" name="Table 112">
            <a:extLst>
              <a:ext uri="{FF2B5EF4-FFF2-40B4-BE49-F238E27FC236}">
                <a16:creationId xmlns:a16="http://schemas.microsoft.com/office/drawing/2014/main" id="{60952F0D-109E-44E7-939A-6891AD47123C}"/>
              </a:ext>
            </a:extLst>
          </p:cNvPr>
          <p:cNvGraphicFramePr>
            <a:graphicFrameLocks noGrp="1"/>
          </p:cNvGraphicFramePr>
          <p:nvPr/>
        </p:nvGraphicFramePr>
        <p:xfrm>
          <a:off x="10352104" y="2285039"/>
          <a:ext cx="1144164" cy="97536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3196073436"/>
                    </a:ext>
                  </a:extLst>
                </a:gridCol>
                <a:gridCol w="360702">
                  <a:extLst>
                    <a:ext uri="{9D8B030D-6E8A-4147-A177-3AD203B41FA5}">
                      <a16:colId xmlns:a16="http://schemas.microsoft.com/office/drawing/2014/main" val="2046397748"/>
                    </a:ext>
                  </a:extLst>
                </a:gridCol>
                <a:gridCol w="311691">
                  <a:extLst>
                    <a:ext uri="{9D8B030D-6E8A-4147-A177-3AD203B41FA5}">
                      <a16:colId xmlns:a16="http://schemas.microsoft.com/office/drawing/2014/main" val="2273406638"/>
                    </a:ext>
                  </a:extLst>
                </a:gridCol>
                <a:gridCol w="263491">
                  <a:extLst>
                    <a:ext uri="{9D8B030D-6E8A-4147-A177-3AD203B41FA5}">
                      <a16:colId xmlns:a16="http://schemas.microsoft.com/office/drawing/2014/main" val="332512457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1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Alice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Bob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2$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mpd="sng">
                      <a:solidFill>
                        <a:srgbClr val="00FFFF"/>
                      </a:solidFill>
                      <a:prstDash val="soli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021517"/>
                  </a:ext>
                </a:extLst>
              </a:tr>
            </a:tbl>
          </a:graphicData>
        </a:graphic>
      </p:graphicFrame>
      <p:graphicFrame>
        <p:nvGraphicFramePr>
          <p:cNvPr id="114" name="Table 113">
            <a:extLst>
              <a:ext uri="{FF2B5EF4-FFF2-40B4-BE49-F238E27FC236}">
                <a16:creationId xmlns:a16="http://schemas.microsoft.com/office/drawing/2014/main" id="{EB644AEC-342A-487D-B0C9-566BDB66AE64}"/>
              </a:ext>
            </a:extLst>
          </p:cNvPr>
          <p:cNvGraphicFramePr>
            <a:graphicFrameLocks noGrp="1"/>
          </p:cNvGraphicFramePr>
          <p:nvPr/>
        </p:nvGraphicFramePr>
        <p:xfrm>
          <a:off x="10352104" y="2407558"/>
          <a:ext cx="1144164" cy="97536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3196073436"/>
                    </a:ext>
                  </a:extLst>
                </a:gridCol>
                <a:gridCol w="360702">
                  <a:extLst>
                    <a:ext uri="{9D8B030D-6E8A-4147-A177-3AD203B41FA5}">
                      <a16:colId xmlns:a16="http://schemas.microsoft.com/office/drawing/2014/main" val="2046397748"/>
                    </a:ext>
                  </a:extLst>
                </a:gridCol>
                <a:gridCol w="311691">
                  <a:extLst>
                    <a:ext uri="{9D8B030D-6E8A-4147-A177-3AD203B41FA5}">
                      <a16:colId xmlns:a16="http://schemas.microsoft.com/office/drawing/2014/main" val="2273406638"/>
                    </a:ext>
                  </a:extLst>
                </a:gridCol>
                <a:gridCol w="263491">
                  <a:extLst>
                    <a:ext uri="{9D8B030D-6E8A-4147-A177-3AD203B41FA5}">
                      <a16:colId xmlns:a16="http://schemas.microsoft.com/office/drawing/2014/main" val="332512457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2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Alice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Dave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5$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mpd="sng">
                      <a:solidFill>
                        <a:srgbClr val="00FFFF"/>
                      </a:solidFill>
                      <a:prstDash val="soli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021517"/>
                  </a:ext>
                </a:extLst>
              </a:tr>
            </a:tbl>
          </a:graphicData>
        </a:graphic>
      </p:graphicFrame>
      <p:graphicFrame>
        <p:nvGraphicFramePr>
          <p:cNvPr id="115" name="Table 114">
            <a:extLst>
              <a:ext uri="{FF2B5EF4-FFF2-40B4-BE49-F238E27FC236}">
                <a16:creationId xmlns:a16="http://schemas.microsoft.com/office/drawing/2014/main" id="{D5E63A4C-F533-4AAC-8113-79029378A036}"/>
              </a:ext>
            </a:extLst>
          </p:cNvPr>
          <p:cNvGraphicFramePr>
            <a:graphicFrameLocks noGrp="1"/>
          </p:cNvGraphicFramePr>
          <p:nvPr/>
        </p:nvGraphicFramePr>
        <p:xfrm>
          <a:off x="10354073" y="2531436"/>
          <a:ext cx="1144164" cy="97536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3196073436"/>
                    </a:ext>
                  </a:extLst>
                </a:gridCol>
                <a:gridCol w="360702">
                  <a:extLst>
                    <a:ext uri="{9D8B030D-6E8A-4147-A177-3AD203B41FA5}">
                      <a16:colId xmlns:a16="http://schemas.microsoft.com/office/drawing/2014/main" val="2046397748"/>
                    </a:ext>
                  </a:extLst>
                </a:gridCol>
                <a:gridCol w="311691">
                  <a:extLst>
                    <a:ext uri="{9D8B030D-6E8A-4147-A177-3AD203B41FA5}">
                      <a16:colId xmlns:a16="http://schemas.microsoft.com/office/drawing/2014/main" val="2273406638"/>
                    </a:ext>
                  </a:extLst>
                </a:gridCol>
                <a:gridCol w="263491">
                  <a:extLst>
                    <a:ext uri="{9D8B030D-6E8A-4147-A177-3AD203B41FA5}">
                      <a16:colId xmlns:a16="http://schemas.microsoft.com/office/drawing/2014/main" val="332512457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3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Dave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Bob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1$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mpd="sng">
                      <a:solidFill>
                        <a:srgbClr val="00FFFF"/>
                      </a:solidFill>
                      <a:prstDash val="soli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021517"/>
                  </a:ext>
                </a:extLst>
              </a:tr>
            </a:tbl>
          </a:graphicData>
        </a:graphic>
      </p:graphicFrame>
      <p:graphicFrame>
        <p:nvGraphicFramePr>
          <p:cNvPr id="116" name="Table 115">
            <a:extLst>
              <a:ext uri="{FF2B5EF4-FFF2-40B4-BE49-F238E27FC236}">
                <a16:creationId xmlns:a16="http://schemas.microsoft.com/office/drawing/2014/main" id="{EC6DEB0E-F0D5-48AD-856D-C4A8F11EC52D}"/>
              </a:ext>
            </a:extLst>
          </p:cNvPr>
          <p:cNvGraphicFramePr>
            <a:graphicFrameLocks noGrp="1"/>
          </p:cNvGraphicFramePr>
          <p:nvPr/>
        </p:nvGraphicFramePr>
        <p:xfrm>
          <a:off x="10352104" y="2654065"/>
          <a:ext cx="1144164" cy="97536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3196073436"/>
                    </a:ext>
                  </a:extLst>
                </a:gridCol>
                <a:gridCol w="360702">
                  <a:extLst>
                    <a:ext uri="{9D8B030D-6E8A-4147-A177-3AD203B41FA5}">
                      <a16:colId xmlns:a16="http://schemas.microsoft.com/office/drawing/2014/main" val="2046397748"/>
                    </a:ext>
                  </a:extLst>
                </a:gridCol>
                <a:gridCol w="311691">
                  <a:extLst>
                    <a:ext uri="{9D8B030D-6E8A-4147-A177-3AD203B41FA5}">
                      <a16:colId xmlns:a16="http://schemas.microsoft.com/office/drawing/2014/main" val="2273406638"/>
                    </a:ext>
                  </a:extLst>
                </a:gridCol>
                <a:gridCol w="263491">
                  <a:extLst>
                    <a:ext uri="{9D8B030D-6E8A-4147-A177-3AD203B41FA5}">
                      <a16:colId xmlns:a16="http://schemas.microsoft.com/office/drawing/2014/main" val="332512457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4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Charlie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Alice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8$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mpd="sng">
                      <a:solidFill>
                        <a:srgbClr val="00FFFF"/>
                      </a:solidFill>
                      <a:prstDash val="soli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021517"/>
                  </a:ext>
                </a:extLst>
              </a:tr>
            </a:tbl>
          </a:graphicData>
        </a:graphic>
      </p:graphicFrame>
      <p:grpSp>
        <p:nvGrpSpPr>
          <p:cNvPr id="117" name="Group 116">
            <a:extLst>
              <a:ext uri="{FF2B5EF4-FFF2-40B4-BE49-F238E27FC236}">
                <a16:creationId xmlns:a16="http://schemas.microsoft.com/office/drawing/2014/main" id="{105A7CD8-3557-4DB9-8C7C-79BA6D2CB4D4}"/>
              </a:ext>
            </a:extLst>
          </p:cNvPr>
          <p:cNvGrpSpPr/>
          <p:nvPr/>
        </p:nvGrpSpPr>
        <p:grpSpPr>
          <a:xfrm>
            <a:off x="10250298" y="3883027"/>
            <a:ext cx="1347776" cy="893913"/>
            <a:chOff x="3836513" y="3324790"/>
            <a:chExt cx="3359051" cy="2353400"/>
          </a:xfrm>
          <a:noFill/>
        </p:grpSpPr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C0920D6F-3692-4A3F-82D8-3DCC1EB8E741}"/>
                </a:ext>
              </a:extLst>
            </p:cNvPr>
            <p:cNvSpPr/>
            <p:nvPr/>
          </p:nvSpPr>
          <p:spPr>
            <a:xfrm>
              <a:off x="3836513" y="3324790"/>
              <a:ext cx="3359051" cy="2353400"/>
            </a:xfrm>
            <a:prstGeom prst="rect">
              <a:avLst/>
            </a:prstGeom>
            <a:grpFill/>
            <a:ln w="28575">
              <a:solidFill>
                <a:srgbClr val="00FFFF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A39D8E3F-E327-416D-82A6-F68B48D4E2CE}"/>
                </a:ext>
              </a:extLst>
            </p:cNvPr>
            <p:cNvSpPr txBox="1"/>
            <p:nvPr/>
          </p:nvSpPr>
          <p:spPr>
            <a:xfrm>
              <a:off x="4686813" y="3324790"/>
              <a:ext cx="1609520" cy="648225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  <a:latin typeface="Abadi" panose="020B0604020104020204" pitchFamily="34" charset="0"/>
                </a:rPr>
                <a:t>Ledger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C860CF2D-2929-4E86-B611-051E7C72937D}"/>
                </a:ext>
              </a:extLst>
            </p:cNvPr>
            <p:cNvCxnSpPr>
              <a:cxnSpLocks/>
            </p:cNvCxnSpPr>
            <p:nvPr/>
          </p:nvCxnSpPr>
          <p:spPr>
            <a:xfrm>
              <a:off x="4005433" y="3918758"/>
              <a:ext cx="2993484" cy="0"/>
            </a:xfrm>
            <a:prstGeom prst="line">
              <a:avLst/>
            </a:prstGeom>
            <a:grpFill/>
            <a:ln w="12700">
              <a:solidFill>
                <a:srgbClr val="00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21" name="Table 41">
            <a:extLst>
              <a:ext uri="{FF2B5EF4-FFF2-40B4-BE49-F238E27FC236}">
                <a16:creationId xmlns:a16="http://schemas.microsoft.com/office/drawing/2014/main" id="{172AE026-9F0B-4928-B9D0-2BB7F17A3816}"/>
              </a:ext>
            </a:extLst>
          </p:cNvPr>
          <p:cNvGraphicFramePr>
            <a:graphicFrameLocks noGrp="1"/>
          </p:cNvGraphicFramePr>
          <p:nvPr/>
        </p:nvGraphicFramePr>
        <p:xfrm>
          <a:off x="10342562" y="4125964"/>
          <a:ext cx="1188846" cy="115724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58719">
                  <a:extLst>
                    <a:ext uri="{9D8B030D-6E8A-4147-A177-3AD203B41FA5}">
                      <a16:colId xmlns:a16="http://schemas.microsoft.com/office/drawing/2014/main" val="529969344"/>
                    </a:ext>
                  </a:extLst>
                </a:gridCol>
                <a:gridCol w="398553">
                  <a:extLst>
                    <a:ext uri="{9D8B030D-6E8A-4147-A177-3AD203B41FA5}">
                      <a16:colId xmlns:a16="http://schemas.microsoft.com/office/drawing/2014/main" val="4165621018"/>
                    </a:ext>
                  </a:extLst>
                </a:gridCol>
                <a:gridCol w="343138">
                  <a:extLst>
                    <a:ext uri="{9D8B030D-6E8A-4147-A177-3AD203B41FA5}">
                      <a16:colId xmlns:a16="http://schemas.microsoft.com/office/drawing/2014/main" val="2028900302"/>
                    </a:ext>
                  </a:extLst>
                </a:gridCol>
                <a:gridCol w="288436">
                  <a:extLst>
                    <a:ext uri="{9D8B030D-6E8A-4147-A177-3AD203B41FA5}">
                      <a16:colId xmlns:a16="http://schemas.microsoft.com/office/drawing/2014/main" val="1762467311"/>
                    </a:ext>
                  </a:extLst>
                </a:gridCol>
              </a:tblGrid>
              <a:tr h="103686">
                <a:tc>
                  <a:txBody>
                    <a:bodyPr/>
                    <a:lstStyle/>
                    <a:p>
                      <a:pPr algn="l"/>
                      <a:r>
                        <a:rPr lang="en-US" sz="400" b="0" dirty="0">
                          <a:solidFill>
                            <a:schemeClr val="bg1"/>
                          </a:solidFill>
                        </a:rPr>
                        <a:t>#</a:t>
                      </a:r>
                      <a:endParaRPr lang="en-US" sz="400" b="0" dirty="0">
                        <a:solidFill>
                          <a:schemeClr val="bg1"/>
                        </a:solidFill>
                        <a:latin typeface="Abadi" panose="020B0604020104020204" pitchFamily="34" charset="0"/>
                      </a:endParaRPr>
                    </a:p>
                  </a:txBody>
                  <a:tcPr marL="54762" marR="54762" marT="27382" marB="2738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b="0" dirty="0">
                          <a:solidFill>
                            <a:schemeClr val="bg1"/>
                          </a:solidFill>
                        </a:rPr>
                        <a:t>from</a:t>
                      </a:r>
                      <a:endParaRPr lang="en-US" sz="400" b="0" dirty="0">
                        <a:solidFill>
                          <a:schemeClr val="bg1"/>
                        </a:solidFill>
                        <a:latin typeface="Abadi" panose="020B0604020104020204" pitchFamily="34" charset="0"/>
                      </a:endParaRPr>
                    </a:p>
                  </a:txBody>
                  <a:tcPr marL="54762" marR="54762" marT="27382" marB="27382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b="0" dirty="0">
                          <a:solidFill>
                            <a:schemeClr val="bg1"/>
                          </a:solidFill>
                        </a:rPr>
                        <a:t>to</a:t>
                      </a:r>
                      <a:endParaRPr lang="en-US" sz="400" b="0" dirty="0">
                        <a:solidFill>
                          <a:schemeClr val="bg1"/>
                        </a:solidFill>
                        <a:latin typeface="Abadi" panose="020B0604020104020204" pitchFamily="34" charset="0"/>
                      </a:endParaRPr>
                    </a:p>
                  </a:txBody>
                  <a:tcPr marL="54762" marR="54762" marT="27382" marB="27382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b="0" dirty="0">
                          <a:solidFill>
                            <a:schemeClr val="bg1"/>
                          </a:solidFill>
                        </a:rPr>
                        <a:t>amount</a:t>
                      </a:r>
                      <a:endParaRPr lang="en-US" sz="400" b="0" dirty="0">
                        <a:solidFill>
                          <a:schemeClr val="bg1"/>
                        </a:solidFill>
                        <a:latin typeface="Abadi" panose="020B0604020104020204" pitchFamily="34" charset="0"/>
                      </a:endParaRPr>
                    </a:p>
                  </a:txBody>
                  <a:tcPr marL="54762" marR="54762" marT="27382" marB="27382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6061450"/>
                  </a:ext>
                </a:extLst>
              </a:tr>
            </a:tbl>
          </a:graphicData>
        </a:graphic>
      </p:graphicFrame>
      <p:graphicFrame>
        <p:nvGraphicFramePr>
          <p:cNvPr id="122" name="Table 121">
            <a:extLst>
              <a:ext uri="{FF2B5EF4-FFF2-40B4-BE49-F238E27FC236}">
                <a16:creationId xmlns:a16="http://schemas.microsoft.com/office/drawing/2014/main" id="{6DFF2B2C-6EFB-447A-8377-9EE26E3B5F42}"/>
              </a:ext>
            </a:extLst>
          </p:cNvPr>
          <p:cNvGraphicFramePr>
            <a:graphicFrameLocks noGrp="1"/>
          </p:cNvGraphicFramePr>
          <p:nvPr/>
        </p:nvGraphicFramePr>
        <p:xfrm>
          <a:off x="10352104" y="4248109"/>
          <a:ext cx="1144164" cy="97536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3196073436"/>
                    </a:ext>
                  </a:extLst>
                </a:gridCol>
                <a:gridCol w="360702">
                  <a:extLst>
                    <a:ext uri="{9D8B030D-6E8A-4147-A177-3AD203B41FA5}">
                      <a16:colId xmlns:a16="http://schemas.microsoft.com/office/drawing/2014/main" val="2046397748"/>
                    </a:ext>
                  </a:extLst>
                </a:gridCol>
                <a:gridCol w="311691">
                  <a:extLst>
                    <a:ext uri="{9D8B030D-6E8A-4147-A177-3AD203B41FA5}">
                      <a16:colId xmlns:a16="http://schemas.microsoft.com/office/drawing/2014/main" val="2273406638"/>
                    </a:ext>
                  </a:extLst>
                </a:gridCol>
                <a:gridCol w="263491">
                  <a:extLst>
                    <a:ext uri="{9D8B030D-6E8A-4147-A177-3AD203B41FA5}">
                      <a16:colId xmlns:a16="http://schemas.microsoft.com/office/drawing/2014/main" val="332512457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1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Alice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Bob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2$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mpd="sng">
                      <a:solidFill>
                        <a:srgbClr val="00FFFF"/>
                      </a:solidFill>
                      <a:prstDash val="soli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021517"/>
                  </a:ext>
                </a:extLst>
              </a:tr>
            </a:tbl>
          </a:graphicData>
        </a:graphic>
      </p:graphicFrame>
      <p:graphicFrame>
        <p:nvGraphicFramePr>
          <p:cNvPr id="123" name="Table 122">
            <a:extLst>
              <a:ext uri="{FF2B5EF4-FFF2-40B4-BE49-F238E27FC236}">
                <a16:creationId xmlns:a16="http://schemas.microsoft.com/office/drawing/2014/main" id="{72A3E267-CAB2-46F8-A9B7-7252736C1C0D}"/>
              </a:ext>
            </a:extLst>
          </p:cNvPr>
          <p:cNvGraphicFramePr>
            <a:graphicFrameLocks noGrp="1"/>
          </p:cNvGraphicFramePr>
          <p:nvPr/>
        </p:nvGraphicFramePr>
        <p:xfrm>
          <a:off x="10352104" y="4370628"/>
          <a:ext cx="1144164" cy="97536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3196073436"/>
                    </a:ext>
                  </a:extLst>
                </a:gridCol>
                <a:gridCol w="360702">
                  <a:extLst>
                    <a:ext uri="{9D8B030D-6E8A-4147-A177-3AD203B41FA5}">
                      <a16:colId xmlns:a16="http://schemas.microsoft.com/office/drawing/2014/main" val="2046397748"/>
                    </a:ext>
                  </a:extLst>
                </a:gridCol>
                <a:gridCol w="311691">
                  <a:extLst>
                    <a:ext uri="{9D8B030D-6E8A-4147-A177-3AD203B41FA5}">
                      <a16:colId xmlns:a16="http://schemas.microsoft.com/office/drawing/2014/main" val="2273406638"/>
                    </a:ext>
                  </a:extLst>
                </a:gridCol>
                <a:gridCol w="263491">
                  <a:extLst>
                    <a:ext uri="{9D8B030D-6E8A-4147-A177-3AD203B41FA5}">
                      <a16:colId xmlns:a16="http://schemas.microsoft.com/office/drawing/2014/main" val="332512457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2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Alice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Dave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5$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mpd="sng">
                      <a:solidFill>
                        <a:srgbClr val="00FFFF"/>
                      </a:solidFill>
                      <a:prstDash val="soli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021517"/>
                  </a:ext>
                </a:extLst>
              </a:tr>
            </a:tbl>
          </a:graphicData>
        </a:graphic>
      </p:graphicFrame>
      <p:graphicFrame>
        <p:nvGraphicFramePr>
          <p:cNvPr id="124" name="Table 123">
            <a:extLst>
              <a:ext uri="{FF2B5EF4-FFF2-40B4-BE49-F238E27FC236}">
                <a16:creationId xmlns:a16="http://schemas.microsoft.com/office/drawing/2014/main" id="{5535814C-43FD-462F-9C29-90458DA17AAA}"/>
              </a:ext>
            </a:extLst>
          </p:cNvPr>
          <p:cNvGraphicFramePr>
            <a:graphicFrameLocks noGrp="1"/>
          </p:cNvGraphicFramePr>
          <p:nvPr/>
        </p:nvGraphicFramePr>
        <p:xfrm>
          <a:off x="10354073" y="4494506"/>
          <a:ext cx="1144164" cy="97536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3196073436"/>
                    </a:ext>
                  </a:extLst>
                </a:gridCol>
                <a:gridCol w="360702">
                  <a:extLst>
                    <a:ext uri="{9D8B030D-6E8A-4147-A177-3AD203B41FA5}">
                      <a16:colId xmlns:a16="http://schemas.microsoft.com/office/drawing/2014/main" val="2046397748"/>
                    </a:ext>
                  </a:extLst>
                </a:gridCol>
                <a:gridCol w="311691">
                  <a:extLst>
                    <a:ext uri="{9D8B030D-6E8A-4147-A177-3AD203B41FA5}">
                      <a16:colId xmlns:a16="http://schemas.microsoft.com/office/drawing/2014/main" val="2273406638"/>
                    </a:ext>
                  </a:extLst>
                </a:gridCol>
                <a:gridCol w="263491">
                  <a:extLst>
                    <a:ext uri="{9D8B030D-6E8A-4147-A177-3AD203B41FA5}">
                      <a16:colId xmlns:a16="http://schemas.microsoft.com/office/drawing/2014/main" val="332512457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3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Dave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Bob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1$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mpd="sng">
                      <a:solidFill>
                        <a:srgbClr val="00FFFF"/>
                      </a:solidFill>
                      <a:prstDash val="soli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021517"/>
                  </a:ext>
                </a:extLst>
              </a:tr>
            </a:tbl>
          </a:graphicData>
        </a:graphic>
      </p:graphicFrame>
      <p:graphicFrame>
        <p:nvGraphicFramePr>
          <p:cNvPr id="125" name="Table 124">
            <a:extLst>
              <a:ext uri="{FF2B5EF4-FFF2-40B4-BE49-F238E27FC236}">
                <a16:creationId xmlns:a16="http://schemas.microsoft.com/office/drawing/2014/main" id="{5129C628-83DC-495C-82F5-0211488E59B2}"/>
              </a:ext>
            </a:extLst>
          </p:cNvPr>
          <p:cNvGraphicFramePr>
            <a:graphicFrameLocks noGrp="1"/>
          </p:cNvGraphicFramePr>
          <p:nvPr/>
        </p:nvGraphicFramePr>
        <p:xfrm>
          <a:off x="10352104" y="4617135"/>
          <a:ext cx="1144164" cy="97536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3196073436"/>
                    </a:ext>
                  </a:extLst>
                </a:gridCol>
                <a:gridCol w="360702">
                  <a:extLst>
                    <a:ext uri="{9D8B030D-6E8A-4147-A177-3AD203B41FA5}">
                      <a16:colId xmlns:a16="http://schemas.microsoft.com/office/drawing/2014/main" val="2046397748"/>
                    </a:ext>
                  </a:extLst>
                </a:gridCol>
                <a:gridCol w="311691">
                  <a:extLst>
                    <a:ext uri="{9D8B030D-6E8A-4147-A177-3AD203B41FA5}">
                      <a16:colId xmlns:a16="http://schemas.microsoft.com/office/drawing/2014/main" val="2273406638"/>
                    </a:ext>
                  </a:extLst>
                </a:gridCol>
                <a:gridCol w="263491">
                  <a:extLst>
                    <a:ext uri="{9D8B030D-6E8A-4147-A177-3AD203B41FA5}">
                      <a16:colId xmlns:a16="http://schemas.microsoft.com/office/drawing/2014/main" val="332512457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4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Charlie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Alice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8$</a:t>
                      </a:r>
                    </a:p>
                  </a:txBody>
                  <a:tcPr marL="18288" marR="0" marT="18288" marB="18288">
                    <a:lnL w="12700" cmpd="sng">
                      <a:solidFill>
                        <a:srgbClr val="00FFFF"/>
                      </a:solidFill>
                      <a:prstDash val="solid"/>
                    </a:lnL>
                    <a:lnR w="12700" cmpd="sng">
                      <a:solidFill>
                        <a:srgbClr val="00FFFF"/>
                      </a:solidFill>
                      <a:prstDash val="solid"/>
                    </a:lnR>
                    <a:lnT w="12700" cmpd="sng">
                      <a:solidFill>
                        <a:srgbClr val="00FFFF"/>
                      </a:solidFill>
                      <a:prstDash val="solid"/>
                    </a:lnT>
                    <a:lnB w="12700" cmpd="sng">
                      <a:solidFill>
                        <a:srgbClr val="00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0215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00445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/>
      <p:bldP spid="7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22484</TotalTime>
  <Words>3992</Words>
  <Application>Microsoft Office PowerPoint</Application>
  <PresentationFormat>Widescreen</PresentationFormat>
  <Paragraphs>1879</Paragraphs>
  <Slides>68</Slides>
  <Notes>0</Notes>
  <HiddenSlides>3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74" baseType="lpstr">
      <vt:lpstr>Abadi</vt:lpstr>
      <vt:lpstr>Arial</vt:lpstr>
      <vt:lpstr>Calibri</vt:lpstr>
      <vt:lpstr>Calibri Light</vt:lpstr>
      <vt:lpstr>Courier New</vt:lpstr>
      <vt:lpstr>Office Theme</vt:lpstr>
      <vt:lpstr>How to Reach Consensus?</vt:lpstr>
      <vt:lpstr>PowerPoint Presentation</vt:lpstr>
      <vt:lpstr>PowerPoint Presentation</vt:lpstr>
      <vt:lpstr>PowerPoint Presentation</vt:lpstr>
      <vt:lpstr>PowerPoint Presentation</vt:lpstr>
      <vt:lpstr>Decentralized Currency with Friends</vt:lpstr>
      <vt:lpstr>Decentralized Currency with Friends</vt:lpstr>
      <vt:lpstr>Decentralized Currency with Friends</vt:lpstr>
      <vt:lpstr>Decentralized Currency with Friends</vt:lpstr>
      <vt:lpstr>Decentralized Currency with Strangers</vt:lpstr>
      <vt:lpstr>Decentralized Currency with Strangers</vt:lpstr>
      <vt:lpstr>Decentralized Currency with Strangers</vt:lpstr>
      <vt:lpstr>PowerPoint Presentation</vt:lpstr>
      <vt:lpstr>Digital Currency with a Trusted Dictator</vt:lpstr>
      <vt:lpstr>The Blockchain Solution</vt:lpstr>
      <vt:lpstr>The Blockchain Solution</vt:lpstr>
      <vt:lpstr>Decentralized Currency with Strangers</vt:lpstr>
      <vt:lpstr>Life Cycle on Blockchain</vt:lpstr>
      <vt:lpstr>Life Cycle on Blockchain</vt:lpstr>
      <vt:lpstr>Life Cycle on Blockchain</vt:lpstr>
      <vt:lpstr>Life Cycle on Blockchain</vt:lpstr>
      <vt:lpstr>Life Cycle on Blockchain</vt:lpstr>
      <vt:lpstr>Life Cycle on Blockchain</vt:lpstr>
      <vt:lpstr>Life Cycle on Blockchain</vt:lpstr>
      <vt:lpstr>Life Cycle on Blockchain</vt:lpstr>
      <vt:lpstr>PowerPoint Presentation</vt:lpstr>
      <vt:lpstr>Life Cycle on Blockchain</vt:lpstr>
      <vt:lpstr>PowerPoint Presentation</vt:lpstr>
      <vt:lpstr>Electing a Leader</vt:lpstr>
      <vt:lpstr>Proof of Work</vt:lpstr>
      <vt:lpstr>Proof of Work</vt:lpstr>
      <vt:lpstr>Proof of Work</vt:lpstr>
      <vt:lpstr>Proof of Work</vt:lpstr>
      <vt:lpstr>Proof of Work</vt:lpstr>
      <vt:lpstr>Life Cycle on Blockchain with PoW</vt:lpstr>
      <vt:lpstr>What if Leader is Malicious? </vt:lpstr>
      <vt:lpstr>What if Leader is Malicious? </vt:lpstr>
      <vt:lpstr>What if Leader is Malicious? </vt:lpstr>
      <vt:lpstr>What if Leader is Malicious? </vt:lpstr>
      <vt:lpstr>Distributed Power is Essential</vt:lpstr>
      <vt:lpstr>The 51% Attack</vt:lpstr>
      <vt:lpstr>Life Cycle on Blockchain with PoW</vt:lpstr>
      <vt:lpstr>Mining - Incentive</vt:lpstr>
      <vt:lpstr>PowerPoint Presentation</vt:lpstr>
      <vt:lpstr>Recap</vt:lpstr>
      <vt:lpstr>PowerPoint Presentation</vt:lpstr>
      <vt:lpstr>PowerPoint Presentation</vt:lpstr>
      <vt:lpstr>PowerPoint Presentation</vt:lpstr>
      <vt:lpstr>Elections via a Traditional Web App</vt:lpstr>
      <vt:lpstr>Elections via a Decentralized App (DAPP)</vt:lpstr>
      <vt:lpstr>Life of a Smart Contract</vt:lpstr>
      <vt:lpstr>Life of a Smart Contract</vt:lpstr>
      <vt:lpstr>Life of a Smart Contract</vt:lpstr>
      <vt:lpstr>Life of a Smart Contract</vt:lpstr>
      <vt:lpstr>The Ethereum Blockchain</vt:lpstr>
      <vt:lpstr>PowerPoint Presentation</vt:lpstr>
      <vt:lpstr>NFTs</vt:lpstr>
      <vt:lpstr>Our Plan: Verifiably Random NFTs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Cryptography: from the Egyptian hieroglyphs to Satoshi’s Bitcoin</dc:title>
  <dc:creator>Tamer Mour</dc:creator>
  <cp:lastModifiedBy>Tamer Mour</cp:lastModifiedBy>
  <cp:revision>505</cp:revision>
  <dcterms:created xsi:type="dcterms:W3CDTF">2021-03-21T15:41:47Z</dcterms:created>
  <dcterms:modified xsi:type="dcterms:W3CDTF">2022-09-09T06:35:18Z</dcterms:modified>
</cp:coreProperties>
</file>